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Anatomy &amp; Physiology I. I'm Prof. Navarro. This is the gateway course for nursing and the allied-health professions, and it rewards two habits we start today: describing any location on the body in one precise shared language, and reasoning about how the body holds itself steady — homeostasis. Set the ground rules: grading is coursework — tutorials, quizzes, practice, weekly labs, assignments, discussions, a midterm, and a final; AI is your partner on coursework but is off-limits on the quizzes and exams. No prior A&amp;P assumed. Tell them: by Friday you'll speak anatomy and trace a feedback loop. Ask who's headed into nursing or allied health — most hands go up.</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directional-term pairs, taught as opposites. Superior/inferior: toward the head / toward the feet — the head is superior to the chest. Anterior (ventral)/posterior (dorsal): front / back — the sternum is anterior to the spine. Medial/lateral: toward the midline / away from it — the nose is medial to the eyes; the thumb is lateral. Proximal/distal: closer to the trunk or a limb's attachment / farther — the elbow is proximal to the wrist. Superficial/deep: toward the surface / away from it — skin is superficial to muscle. Drive the worked example: the wrist is distal to the elbow but proximal to the fingers — terms are always relative, so name the two things you're comparing.</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standard planes — and imaging is built on them, so this is clinical from day one. Sagittal: a vertical cut into LEFT and RIGHT; right down the middle is midsagittal. Frontal, also called coronal: a vertical cut into ANTERIOR and POSTERIOR — think of a crown across the forehead separating face from back of head. Transverse, or horizontal: a cut into SUPERIOR and INFERIOR — one transverse slice is a cross-section, exactly what a single CT image shows. The rule students must keep: name a plane by the TWO parts it separates. The classic error is swapping sagittal and frontal — anchor each to its two parts and the confusion disappears. Confirm: which plane gives left and right? Sagittal.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body's organs sit in organized cavities. The dorsal cavity, toward the back, has two parts: the cranial cavity holds the brain, and the vertebral or spinal cavity holds the spinal cord. The ventral cavity, toward the front, is split by the diaphragm into the thoracic cavity above — containing the heart and lungs — and the abdominopelvic cavity below — the stomach, intestines, liver, kidneys, bladder, and reproductive organs. The single most common error: putting the heart and lungs in the abdominal cavity. They're thoracic, above the diaphragm. Mention serous membranes briefly — slick linings that let organs glide without friction; we'll meet them again with the heart and lungs in A&amp;P II.</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is the thumb medial or lateral, is the elbow proximal or distal to the wrist, and which plane divides the body into left and right? Then check its work against today's definitions. Chatbots routinely call the thumb medial, flip proximal and distal, or say the sagittal plane separates front from back. Your job all term — in the tutorial, the assignment, and the lab — is to catch the model, not trust it. In the clinic, that verification habit isn't optional; a confident wrong label is still a wrong label. This is exactly how this week's lab AI-critique step works.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anatomy vs. physiology, organization, homeostasis and feedback, and the directional terms, planes, and cavities with one approved chatbot, then submit the share link; about an hour, low-stakes. Two: Lab 1, 'Map the Body' — locate structures on a free virtual anatomy atlas, describe their directional relationships, and catch the AI's labeling mistakes; 50 points. Three: Quiz 1. Four: Discussion 1, 'Trace the Loop / Fix the Map.' Five: Assignment 1, 'Speak Anatomy.' Everything closes Sunday night. Tell them to open the Start Here page first — it lists it all with due dates.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 said the body is built from the chemical level up — next week we go all the way down to atoms, bonds, and water, the chemistry your physiology runs on. The headline will be pH and buffers: why your blood holds a nearly constant pH around 7.4, and what happens when it drifts. It's our first quantitative pocket, so bring a calculator. Callback: notice that pH balance is just another homeostasis story — the body sensing a variable and correcting it. The language and the balance ideas from this week carry straight into the chemistry.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with a show-of-hands vote: in anatomical position, is the thumb medial or lateral? Most vote medial, picturing a relaxed hand at a keyboard. Here's the catch — anatomical position means palms facing forward, which rotates the thumb to the OUTSIDE, the lateral side. Use this to make the point of the whole week: everyday words like 'inner' are ambiguous; the anatomical language is not. In a chart, 'a little toward the inside' can be the wrong side of a patient. We're going to fix that vagueness today. Hold the answer — we'll confirm it at the directional-terms slide.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all week. Two halves. First: how do we describe any spot on the body so that every clinician reads it the same way? That's the anatomical language — directions, planes, cavities. Second: how does the body keep temperature, blood sugar, pH, and water steady while the world keeps changing? That's homeostasis, the idea the rest of physiology hangs on. Everything this term — every bone, muscle, and nerve — gets described with the first and works to maintain the second. Tell them today builds the foundation the whole course stands 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first big theme. Anatomy is the study of STRUCTURE — what the parts are and where. Physiology is the study of FUNCTION — what they do and how they work. They're inseparable, because structure determines function. Give the worked example out loud: a red blood cell's flattened, flexible disc shape — that's anatomy — is exactly what lets it bend through narrow capillaries and carry lots of oxygen — that's physiology. Shape serves job. Tell them the habit for the whole term: whenever we name a structure, immediately ask what it does and how its shape makes that possible. Memory hook: anatomy is the what's-there, physiology is the what-it-does.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levels of structural organization. Walk each one once, plainly. Chemical: atoms and molecules — water, proteins, DNA. Cellular: the smallest living unit — a muscle cell, a neuron. Tissue: a group of similar cells doing one job — muscle tissue. Organ: two or more tissues working together — the heart, the stomach. Organ system: organs cooperating on a big function — the digestive system. Organism: all systems together — you. Each level is built from the one below, and a new ability appears at each step: a single heart cell can twitch, but only the organized heart, an organ, can pump. We'll live mostly on the cell-to-organ-system rungs all term.</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word in physiology. Homeostasis is the maintenance of a stable internal environment despite a changing outside world — steady temperature, blood pH, glucose, water, and ions. Your cells only work within a narrow range, so the body works full-time to stay in that range; lose it badly enough and you get illness or death. That's why nearly every system we study exists, in part, to maintain homeostasis. Don't define the loop yet — just plant the idea that the body is constantly sensing and correcting. Ask the class for one thing their body keeps steady without their thinking about it; temperature usually comes up.</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anatomy of any feedback loop. Receptor: the sensor that detects the change. Control center: compares the reading to the set point and decides on a response — often the brain, especially the hypothalamus. Effector: carries out the response that changes the variable. Use the home thermostat as the everyday model: the thermometer is the receptor, the thermostat set to 70 is the control center with its set point, the furnace is the effector. Then promise we'll map these same three parts onto body-temperature control on the next slide. Have them name the three parts back to you before moving 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students need most. Negative feedback: the response OPPOSES or reverses the change, bringing the variable back toward the set point. It's the body's everyday workhorse — temperature, blood glucose, blood pressure, pH. Hook: negative means 'nope, go back.' Worked example: you get cold, skin and hypothalamus receptors sense it, the hypothalamus compares to about 37 degrees, effectors respond — vessels constrict, muscles shiver — and temperature rises back toward the set point. The output opposed the change. Positive feedback AMPLIFIES the change until an end event stops it — rare, used for things that must finish: childbirth, where oxytocin drives stronger contractions and more oxytocin, and blood clotting. Stress: the names mean direction, not good or bad.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switch to the language of location. Every directional term assumes one reference pose: the body standing erect, facing forward, feet parallel, arms at the sides, palms facing forward. Two rules that save students constantly. One: left and right always mean the PATIENT'S left and right, not yours as you face them. Two: because the palms face forward, the thumb rotates to the lateral side — this is the answer to our opening vote. Have them physically stand in anatomical position for a second; it makes the thumb-lateral point land. Tell them: any time a directional term feels wrong, reset to anatomical position first.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1</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Organization</a:t>
            </a:r>
          </a:p>
          <a:p>
            <a:pPr algn="ctr"/>
            <a:r>
              <a:rPr sz="5400" b="1">
                <a:solidFill>
                  <a:srgbClr val="FFFFFF"/>
                </a:solidFill>
                <a:latin typeface="Calibri"/>
              </a:rPr>
              <a:t>of the Body</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How do we name the where — and explain how the body stays in balance?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FIVE PAIRS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Superior/Inferior · Anterior/Posterior · Medial/Lateral · Proximal/Distal · Superficial/Deep</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THREE WAYS TO SLICE THE BODY</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FFFFFF"/>
                </a:solidFill>
                <a:latin typeface="Calibri"/>
              </a:rPr>
              <a:t>Sagittal · Frontal · Transverse</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ORGANIZED INTERNAL SPACES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Dorsal &amp; Ventral</a:t>
            </a:r>
          </a:p>
          <a:p>
            <a:pPr algn="ctr"/>
            <a:r>
              <a:rPr sz="5000" b="1">
                <a:solidFill>
                  <a:srgbClr val="FFFFFF"/>
                </a:solidFill>
                <a:latin typeface="Calibri"/>
              </a:rPr>
              <a:t>cavities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diaphragm splits thoracic from abdominopelvic</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flip directional terms and misplace organs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Down to the</a:t>
            </a:r>
          </a:p>
          <a:p>
            <a:pPr algn="ctr"/>
            <a:r>
              <a:rPr sz="4200" b="1">
                <a:solidFill>
                  <a:srgbClr val="FFFFFF"/>
                </a:solidFill>
                <a:latin typeface="Calibri"/>
              </a:rPr>
              <a:t>chemistry of life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atoms, water, and the pH your blood defends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VOTE NOW</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Is your thumb</a:t>
            </a:r>
          </a:p>
          <a:p>
            <a:pPr algn="ctr"/>
            <a:r>
              <a:rPr sz="4200" b="1">
                <a:solidFill>
                  <a:srgbClr val="FFFFFF"/>
                </a:solidFill>
                <a:latin typeface="Calibri"/>
              </a:rPr>
              <a:t>medial or lateral?</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in anatomical position, palms face forward</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Name the where.</a:t>
            </a:r>
          </a:p>
          <a:p>
            <a:pPr algn="ctr"/>
            <a:r>
              <a:rPr sz="4200" b="1">
                <a:solidFill>
                  <a:srgbClr val="FFFFFF"/>
                </a:solidFill>
                <a:latin typeface="Calibri"/>
              </a:rPr>
              <a:t>Explain the balance.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precise location + how the body stays steady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TWO VIEWS OF ONE BODY</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ANATOMY  vs  PHYSIOLOGY</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structure (what's there)  vs  function (what it does)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SMALL TO LARGE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Chemical · Cellular · Tissue · Organ · System · Organism</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IDEA EVERYTHING RESTS 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Homeostasis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keeping the internal environment steady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EVERY FEEDBACK LOOP HAS THREE PARTS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Receptor → Control Center → Effector</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DISTINCTION YOU MUST NOT BLUR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NEGATIVE  vs  POSITIVE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opposes the change  vs  amplifies the change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START FROM ONE REFERENCE POSE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Anatomical</a:t>
            </a:r>
          </a:p>
          <a:p>
            <a:pPr algn="ctr"/>
            <a:r>
              <a:rPr sz="6000" b="1">
                <a:solidFill>
                  <a:srgbClr val="FFFFFF"/>
                </a:solidFill>
                <a:latin typeface="Calibri"/>
              </a:rPr>
              <a:t>position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standing, facing forward, palms forward → thumb is LATERAL</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