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Anatomy &amp; Physiology I. I'm Prof. Navarro. We have built the body from atoms and water up to pH; this week we arrive at the cell, the smallest living unit and the rung where life actually happens. Two jobs today: name the cell's parts and say what each one does, and learn the rules for what crosses the membrane, including the one that decides which way water moves. That last idea, tonicity, is our second quantitative pocket and it is pure clinical reasoning, so keep a calculator handy. Remind them AI is a partner on coursework but off-limits on quizzes and exams. Tell them: by Friday you will predict whether a cell swells, shrinks, or holds steady from a single number.</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headline active transporter, the sodium-potassium pump, and the ratio must be exact. For each ATP spent, the pump moves three sodium ions out of the cell and two potassium ions in. The result is more sodium outside and more potassium inside, exactly the gradients that nerves and muscles depend on, which we will cash in at the action potential in Week 12. Notice that because three positives leave and only two enter, the cell loses one net positive charge each cycle. Memory hook: pump three out, pull two in, every ATP. The common chatbot and student error is to flip the numbers or the directions, so make them state it cleanly: three Na out, two K in. This is primary active transport; secondary transport rides on the gradient it builds.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Finish transport with bulk transport, for cargo too big for channels, which also uses energy. Endocytosis brings material into the cell wrapped in a vesicle; phagocytosis is cell eating, like a white blood cell engulfing a bacterium, and pinocytosis is cell drinking, taking in fluid. Exocytosis is the reverse: a vesicle fuses with the membrane and releases its contents out of the cell, which is how cells secrete hormones or neurotransmitters. Tie it back to the organelle tour: those secreted products were often packaged by the Golgi, the post office, then shipped to the membrane for exocytosis. So the inside tour and the transport rules connect: the cell builds and packages cargo internally, then uses bulk transport to send it out or bring material in.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the day into a single sentence so it does not feel like a list. A muscle cell needs ATP to contract; where is it made? The mitochondria, organelle to function. To keep firing, the cell must hold a sodium and potassium gradient across its membrane, maintained by the sodium-potassium pump, active transport, three out and two in, spending ATP from those very mitochondria. And the cell's volume only stays stable because the fluid around it is roughly isotonic; otherwise osmosis would swell or shrink it. Every piece of today lives in that one story. Remind them of the two threads: structure determines function, from the bilayer to the folded mitochondrion, and the cell spends energy and depends on its environment to stay in balance, homeostasis one level down.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a red blood cell near 300 mOsm is placed in a 100 mOsm solution and then a 500 mOsm solution; for each, state hypotonic, isotonic, or hypertonic, which way water moves, and whether the cell swells, shrinks, or stays the same, and give the sodium-potassium pump ratio. Then check its work. Chatbots routinely reverse hypotonic and hypertonic, claiming the cell shrinks in the 100 mOsm bath, send water the wrong way, or mis-state the pump as two out and three in. Correct it: 100 is hypotonic, water in, swells; 500 is hypertonic, water out, shrinks; pump is three Na out, two K in. The job all term is the tool drafts, you judge, and at the bedside a flipped hypo-hyper is a dangerous IV.</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the membrane, the organelles, passive versus active versus bulk transport, osmosis, and tonicity with one approved chatbot, then submit the share link; about an hour, low stakes. Two: Lab 3, Which Way Does the Water Go, predict swell, shrink, or same on the free PhET Membrane Channels simulation, complete a pre-computed tonicity table, and catch the AI's hypo-hyper reversal; 50 points. Three: Quiz 3. Four: Discussion 3, Why Must IV Fluid Be Isotonic. Five: Assignment 3, Inside the Cell, Across the Membrane. Everything closes Sunday night. Tell them to open the Start Here page first; it lists it all with due dates, and to start the lab early so they can actually watch the particles move.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Today we named the mitochondria as the powerhouse and the ribosome as the protein factory. Next week we open both up. First, cellular metabolism: how the cell actually makes ATP through cellular respiration, the three stages in order, glycolysis, then the Krebs cycle, then the electron transport chain, where the most ATP is made. Second, protein synthesis and the central dogma: DNA to messenger RNA by transcription, then messenger RNA to protein by translation at the ribosome. Callback: the organelles you toured today are exactly where all of this happens, the mitochondria for energy and the ribosomes for building. We keep it at the overview level, the steps in order and where each happens, no enzyme-by-enzyme detail.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cold with a vote. Three identical red blood cells: one in pure water, one in a salt solution saltier than blood, one in fluid that matches blood. Which swells and bursts, which shrivels, which is fine? Take a show of hands and let the guesses split. Here is the catch the whole week turns on: water does not move randomly, it moves toward wherever the dissolved stuff is more crowded. The cell is packed with solutes near 300 mOsm; pure water has almost none, so water rushes in and the cell swells, even bursts. Get this backwards at a bedside and you rupture a patient's blood cells. Hold the answer; we confirm it at the tonicity slide.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Two halves. First: what is a cell made of? We will tour the organelles and pair each one with its job, the same structure-to-function habit from Week 1, now one level down. Second: how does the cell decide what gets in and out? That is membrane transport, sorted into passive, active, and bulk, with osmosis and tonicity as the headline. Tell them every system this term is built from cells obeying these rules, so this week is foundational. By the end they should be able to name an organelle's function on demand and predict a cell's fate in any fluid. Two threads carry through: structure determines function, and the cell works to stay in balance.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membrane. Every cell is wrapped in a plasma membrane built from a phospholipid bilayer: a double sheet of phospholipids, each with a water-loving head and water-fearing tails. In water they self-arrange with heads facing out toward the watery fluid and tails tucked inward, away from water, which is why the membrane forms on its own. Floating in that sheet are proteins with jobs: channels form pores, carriers bind and ferry, receptors receive signals. The whole thing is the fluid mosaic. The key property is selectively permeable, meaning the cell is picky: small nonpolar molecules and water cross, while ions and large polar molecules are controlled. That pickiness is the entire reason transport has rules. Memory hook: heads out, tails in, picky on purpose.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organelles, taught one at a time as structure to function. Nucleus stores DNA and runs the cell, the control center. Ribosomes are the protein factories, the site of protein synthesis. Rough ER processes and modifies proteins; smooth ER makes lipids and stores calcium. The Golgi apparatus is the post office, packaging and shipping cellular products. Mitochondria are the powerhouse, making ATP through cellular respiration. Lysosomes are the digestion and recycling crew, breaking down worn-out parts and foreign material. The cytoskeleton gives shape and internal tracks; cilia and flagella provide movement. The job students swap most is ribosome versus Golgi: the ribosome builds proteins, the Golgi ships them. Anchor every organelle by what it produces or processes.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big sort. Once the border is picky, how do things actually cross? Two buckets. Passive transport moves a substance down its concentration gradient, from crowded to sparse, with no energy, like a ball rolling downhill. It includes simple diffusion, where small nonpolar molecules like oxygen and carbon dioxide slip straight through the bilayer, and facilitated diffusion, where larger or charged substances cross through a channel or carrier protein, still downhill, still no ATP. Active transport is the opposite: it moves a substance against its gradient, the wrong way, low to high, so it must spend ATP. Stress the deciding question, which is not whether a protein is involved but direction plus energy. Facilitated diffusion uses a protein yet is still passive. We will meet the flagship active pump shortly.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Osmosis deserves its own slide because students reverse it constantly. Osmosis is the diffusion of water across a selectively permeable membrane, and water moves toward the side with more solute, the higher-osmolarity side, equivalently toward where water itself is more dilute. Walk the worked example on the board. A membrane separates 100 mOsm on the left from 300 mOsm on the right; the membrane lets water through but not the solute. Right has more dissolved stuff, so water flows left to right, toward the crowd. Notice what moved: the water, not the solute. Two traps to name out loud: osmosis is not the solute moving across, and water does not move toward the more dilute side. Say it with them: water follows solute.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quantitative pocket and the clinical payoff. Tonicity compares the outside bath to the cell interior, about 300 mOsm. Three cases. Isotonic: outside equals inside, no net water movement, the cell stays the same; 0.9 percent saline is near 300 mOsm, which is why it is the IV default. Hypotonic: outside is lower, water enters, the cell swells and may burst, called lysis for a red blood cell; the hook is hypO equals swellO. Hypertonic: outside is higher, water leaves, the cell shrinks, called crenation. Always run four steps: compare outside to 300, name it, give the water direction, then the fate. The single most reversed pair in this course is hypo versus hyper, so drill it until it is automatic.</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all three out loud, every step, so the method sticks. A red blood cell near 300 mOsm goes into three baths. Bath A is 100 mOsm: compare, 100 is less than 300, so it is hypotonic; water follows solute and moves in; the cell swells and may lyse. Bath B is 500 mOsm: 500 is greater than 300, so it is hypertonic; water moves out toward the saltier bath; the cell shrinks and crenates. Bath C is 300 mOsm: equal, so isotonic; no net movement; the cell stays the same. One dilution wrinkle: if you dissolved the same solute in twice the volume, the concentration halves to 150 mOsm, still below 300, so a cell there would be in a hypotonic bath and swell. Every number here was pre-computed and re-checked.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3</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Inside</a:t>
            </a:r>
          </a:p>
          <a:p>
            <a:pPr algn="ctr"/>
            <a:r>
              <a:rPr sz="5400" b="1">
                <a:solidFill>
                  <a:srgbClr val="FFFFFF"/>
                </a:solidFill>
                <a:latin typeface="Calibri"/>
              </a:rPr>
              <a:t>the Cell</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What is a cell made of — and how does it decide what gets in and out?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FLAGSHIP ACTIVE PUMP</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3 Na out,</a:t>
            </a:r>
          </a:p>
          <a:p>
            <a:pPr algn="ctr"/>
            <a:r>
              <a:rPr sz="6000" b="1">
                <a:solidFill>
                  <a:srgbClr val="FFFFFF"/>
                </a:solidFill>
                <a:latin typeface="Calibri"/>
              </a:rPr>
              <a:t>2 K in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sodium-potassium pump — one ATP per cycle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MOVING THE BIG STUFF</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Endocytosis  &amp;  Exocytosis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vesicles carry material IN and OUT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ONE CELL, EVERY IDEA</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It all</a:t>
            </a:r>
          </a:p>
          <a:p>
            <a:pPr algn="ctr"/>
            <a:r>
              <a:rPr sz="6000" b="1">
                <a:solidFill>
                  <a:srgbClr val="FFFFFF"/>
                </a:solidFill>
                <a:latin typeface="Calibri"/>
              </a:rPr>
              <a:t>connects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membrane + organelles + transport in one story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reverse hypo/hyper and flip the pump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How the cell</a:t>
            </a:r>
          </a:p>
          <a:p>
            <a:pPr algn="ctr"/>
            <a:r>
              <a:rPr sz="5000" b="1">
                <a:solidFill>
                  <a:srgbClr val="FFFFFF"/>
                </a:solidFill>
                <a:latin typeface="Calibri"/>
              </a:rPr>
              <a:t>makes ATP</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cellular respiration &amp; the central dogma</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PLACE YOUR BET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Pure water:</a:t>
            </a:r>
          </a:p>
          <a:p>
            <a:pPr algn="ctr"/>
            <a:r>
              <a:rPr sz="5000" b="1">
                <a:solidFill>
                  <a:srgbClr val="FFFFFF"/>
                </a:solidFill>
                <a:latin typeface="Calibri"/>
              </a:rPr>
              <a:t>swell or shrink?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drop a red blood cell into a glass of plain water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Name the parts.</a:t>
            </a:r>
          </a:p>
          <a:p>
            <a:pPr algn="ctr"/>
            <a:r>
              <a:rPr sz="4200" b="1">
                <a:solidFill>
                  <a:srgbClr val="FFFFFF"/>
                </a:solidFill>
                <a:latin typeface="Calibri"/>
              </a:rPr>
              <a:t>Control the border.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organelles + how things cross the membrane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 SELECTIVELY PERMEABLE BORDER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phospholipid</a:t>
            </a:r>
          </a:p>
          <a:p>
            <a:pPr algn="ctr"/>
            <a:r>
              <a:rPr sz="5000" b="1">
                <a:solidFill>
                  <a:srgbClr val="FFFFFF"/>
                </a:solidFill>
                <a:latin typeface="Calibri"/>
              </a:rPr>
              <a:t>bilayer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heads out, tails in — proteins do the jobs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THE CELL'S WORKING PARTS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Nucleus · Ribosome · ER · Golgi · Mitochondria · Lysosome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TWO WAYS THINGS CROSS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PASSIVE  vs  ACTIVE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downhill, no ATP  vs  uphill, costs ATP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ONE RULE FOR WATER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Water follows</a:t>
            </a:r>
          </a:p>
          <a:p>
            <a:pPr algn="ctr"/>
            <a:r>
              <a:rPr sz="5000" b="1">
                <a:solidFill>
                  <a:srgbClr val="FFFFFF"/>
                </a:solidFill>
                <a:latin typeface="Calibri"/>
              </a:rPr>
              <a:t>solute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osmosis: water moves toward the side with MORE solute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PREDICT THE FATE · STEP BY STEP</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1E2761"/>
                </a:solidFill>
                <a:latin typeface="Calibri"/>
              </a:rPr>
              <a:t>Hypotonic</a:t>
            </a:r>
          </a:p>
          <a:p>
            <a:pPr algn="ctr"/>
            <a:r>
              <a:rPr sz="6000" b="1">
                <a:solidFill>
                  <a:srgbClr val="1E2761"/>
                </a:solidFill>
                <a:latin typeface="Calibri"/>
              </a:rPr>
              <a:t>Isotonic</a:t>
            </a:r>
          </a:p>
          <a:p>
            <a:pPr algn="ctr"/>
            <a:r>
              <a:rPr sz="6000" b="1">
                <a:solidFill>
                  <a:srgbClr val="1E2761"/>
                </a:solidFill>
                <a:latin typeface="Calibri"/>
              </a:rPr>
              <a:t>Hypertonic</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WORKED EXAMPLE · THREE BATHS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100 swells</a:t>
            </a:r>
          </a:p>
          <a:p>
            <a:pPr algn="ctr"/>
            <a:r>
              <a:rPr sz="5000" b="1">
                <a:solidFill>
                  <a:srgbClr val="FFFFFF"/>
                </a:solidFill>
                <a:latin typeface="Calibri"/>
              </a:rPr>
              <a:t>500 shrinks</a:t>
            </a:r>
          </a:p>
          <a:p>
            <a:pPr algn="ctr"/>
            <a:r>
              <a:rPr sz="5000" b="1">
                <a:solidFill>
                  <a:srgbClr val="FFFFFF"/>
                </a:solidFill>
                <a:latin typeface="Calibri"/>
              </a:rPr>
              <a:t>300 same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cell interior about 300 mOsm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