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Anatomy &amp; Physiology I. I'm Prof. Navarro. Last week we toured the cell and named the mitochondria as the powerhouse and the ribosome as the protein factory; this week we open both up. Two jobs today, both kept at the overview level. First, cellular metabolism: how the cell makes its energy currency, ATP, through cellular respiration, the three stages in order and where the most ATP is made. Second, protein synthesis: how the cell reads its DNA to build proteins, the central dogma from DNA to messenger RNA to protein. We do not memorize enzymes; we learn the order and the locations. Remind them AI is a partner on coursework but off-limits on quizzes and exams. By Friday they can trace respiration in order and walk the dogma without flipping a step.</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need most on the dogma. Transcription is DNA to messenger RNA, and it happens in the nucleus; transcribe means to copy, staying in a similar nucleotide alphabet. Memory hook: transcription happens in the nucleus and makes RNA, three Ns to link them. Translation is messenger RNA to protein, and it happens at the ribosome; translate means to change languages, from the nucleotide language of RNA to the amino-acid language of protein. The error to kill: students say translation is the step that copies DNA into RNA. It is not, that is transcription. Anchor each process to what goes in and what comes out: transcription, DNA in, RNA out; translation, RNA in, protein out. Confirm with them before moving on, which step happens in the nucleus and makes RNA? Transcription.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ribosome does not read messenger RNA one letter at a time; it reads three-letter words. Each three-letter word is a codon, and each codon codes for one amino acid, the building block of a protein. Work the example on the board, every codon checked against a standard codon chart. Suppose the messenger RNA reads A-U-G, G-C-U, C-A-U, A-A-G, G-G-U, U-A-A. Reading three at a time: A-U-G is methionine, the start; G-C-U is alanine; C-A-U is histidine; A-A-G is lysine; G-G-U is glycine; U-A-A is stop, which ends translation. The result is the short peptide methionine, alanine, histidine, lysine, glycine. Why three letters? With only four bases, single letters could code at most four amino acids, far too few for the roughly twenty in proteins; triplets give plenty. This is exactly the lab this week.</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the loop between the two halves. The cell spends ATP to build proteins, and proteins are what actually do the work of the body. Three big jobs, each tied to a system we will study. Enzymes speed up reactions, including the reactions of respiration, so proteins help make the ATP that builds more proteins. Channels and transporters are proteins; the sodium-potassium pump is a protein, and it will drive the action potential in Week 12. Structural and contractile proteins: actin and myosin make muscle contract in Week 10, and collagen gives skin and bone their strength. The payoff is structure determines function: a protein's job depends on its shape, its shape comes from the order of amino acids, and that order came from the codons in the messenger RNA, which came from the gene in the DNA.</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the day into a single sentence so it does not feel like two lists. A muscle cell needs ATP to contract; where is it made? In the mitochondria, by the Krebs cycle and the electron transport chain, with the most ATP in the chain and oxygen as the final acceptor. What does the contracting? Proteins, actin and myosin, built at the ribosome by translation, from a messenger RNA copied from DNA in the nucleus by transcription. So energy and proteins are one story: the cell burns glucose to make ATP, then spends ATP to read its DNA and build the very proteins that spend ATP. Remind them of the two threads: energy runs the cell, and structure determines function, from a codon to a working muscle. Everything today lived in one cell, zoomed in.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on the building half. Paste this to an approved chatbot: transcribe and translate this DNA template strand to a protein, T-A-C, C-G-A, G-T-A, T-T-C, C-C-A, A-T-T. Then check its work against a codon chart. Chatbots routinely swap transcription and translation, mis-order the steps, or mis-read a single codon. Verify with them: transcribing that template gives messenger RNA A-U-G, G-C-U, C-A-U, A-A-G, G-G-U, U-A-A, which translates to methionine, alanine, histidine, lysine, glycine, then stop. Every codon there was checked against a standard table. The job all term is the same, the tool drafts and you judge, and in the clinic a confident wrong answer is still wrong. This is exactly how this week's lab AI-critique step works, where you catch the model's transcription or translation error.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ATP, the three stages of respiration in order, aerobic versus anaerobic, and the central dogma with one approved chatbot, then submit the share link; about an hour, low stakes. Two: Lab 4, Decode the Gene, transcribe and translate a real DNA strand by hand using a codon chart, explore the free PhET Gene Expression Essentials simulation, and catch the AI's transcription or translation mistakes; 50 points. Three: Quiz 4. Four: Discussion 4, Why Your Muscles Burn and Decode the Dogma. Five: Assignment 4, Energy and the Blueprint. Everything closes Sunday night. Tell them to open the Start Here page first; it lists it all with due dates, and to start the lab early so they can actually watch the ribosome build a protein.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have now built the body from atoms to cells to energy and proteins. Next week we group cells into the four primary tissue types, epithelial, connective, muscle, and nervous, and we start identifying them under a virtual microscope, histology. Callback: the proteins you learned to build today are exactly what give those tissues their properties, collagen makes connective tissue strong, actin and myosin make muscle contract, all built by the same DNA to messenger RNA to protein pathway. We move from how one cell works to how cells team up into the fabric of the body. Keep the structure-determines-function lens; it gets even sharper when we can see a tissue and read its job from its shape.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with a physical hook. Sprint up two flights of stairs as fast as you can, then sit; within seconds your thighs burn. Ask why and most students say lactic acid without knowing where it comes from. Here is the catch the week turns on: your muscle cells were spending energy faster than oxygen could be delivered, so they switched to a backup that runs without oxygen, and that backup leaves lactic acid behind. By Friday they will know exactly which stage of respiration kept running, glycolysis, and which one shut down, the oxygen-dependent electron transport chain. Hold the answer; we confirm it at the aerobic-versus-anaerobic slide. Tell them the burn is not a mystery, it is a metabolic story we can read.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Two halves. First: where does a cell get its energy? We trace cellular respiration, three stages in order, and say where each happens and where the most ATP is made. Second: how does the cell build the proteins that spend that energy and do all the work? We walk the central dogma, DNA to messenger RNA to protein, transcription then translation. Tell them the two halves connect: the cell spends ATP to build proteins, and proteins, including the enzymes of respiration, help make more ATP. Both processes happen in organelles they already met, the mitochondria and the ribosome. By the end they can order respiration and walk the dogma. The two threads all term: energy runs the cell, and structure determines function.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ATP first. Everything a cell does, pumping ions, contracting, building molecules, costs energy, and the cell pays in one currency, ATP, adenosine triphosphate. Picture spendable cash, not a savings account. ATP has three phosphate groups in a row; the bond to the third is easy to break, and breaking it releases usable energy, leaving ADP, adenosine diphosphate, plus an inorganic phosphate. The cell then recharges ADP back to ATP using energy from food. The headline correction students need: ATP is not a battery you keep on a shelf and drain over days; you barely store any and remake it constantly, roughly your body weight in ATP turned over daily. Memory hook: ATP is cash, ADP is the receipt, and cellular respiration is the cash machine.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three stages of cellular respiration, in strict order, each tied to a place. Stage one, glycolysis, happens in the cytoplasm, outside the mitochondria; one glucose is split into two pyruvate; it yields a small amount of ATP and needs no oxygen to run. Stage two, the citric acid or Krebs cycle, happens in the mitochondrial matrix; the carbons leave as carbon dioxide, the gas you exhale, and electron carriers get loaded. Stage three, the electron transport chain, happens on the inner mitochondrial membrane and makes the most ATP by far. Two facts to keep: the order is glycolysis first, electron transport chain last, and the most ATP is made in that last stage, not in glycolysis and not in the Krebs cycle. The summary equation: glucose plus oxygen yields carbon dioxide plus water plus ATP.</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fixes the single most common metabolism error. Students guess that glycolysis or the Krebs cycle makes the most ATP; in fact the electron transport chain, the last stage, makes the most by far. Here is the mechanism at overview level: the Krebs cycle and glycolysis load electron carriers with high-energy electrons; those carriers drop the electrons down the chain on the inner mitochondrial membrane, and that flow powers the bulk of ATP production. At the very end, oxygen is the final electron acceptor; it grabs the spent electrons and, with hydrogen, forms water. So oxygen is not broken down for fuel, it is the catcher at the end of the line. Glucose is the fuel; oxygen is the electron acceptor. Say it twice: most ATP is made in the electron transport chain.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sprint payoff. Aerobic respiration runs with oxygen; all three stages go, oxygen is available as the final electron acceptor, and the cell gets the full, large ATP yield. This is the default at rest and during steady activity. The anaerobic pathway, fermentation, runs without enough oxygen; the electron transport chain cannot run with no oxygen to accept electrons, so the cell leans on glycolysis alone for quick ATP. In human muscle the leftover pyruvate becomes lactic acid. It is fast but yields little ATP, and the lactic acid is associated with that burning, fatiguing feeling in a hard sprint. Walk the loop out loud: sprint, oxygen falls behind, the electron transport chain stalls, glycolysis carries the load, lactic acid builds, legs burn; slow down, oxygen catches up, the chain resumes, the acid clears. That answers our opening hook.</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first audit moment, on the energy half. Paste this to an approved chatbot: put the three stages of cellular respiration in order, say where each happens, and say where the most ATP is made. Then check its work against this slide. Chatbots routinely mis-order the stages, claim the most ATP comes from glycolysis or the Krebs cycle, or say the nucleus makes ATP. Correct it cleanly: glycolysis in the cytoplasm first, then the Krebs cycle in the matrix, then the electron transport chain on the inner membrane, which makes the most ATP, with oxygen as the final electron acceptor. The nucleus stores DNA, it does not make ATP; the mitochondria do. The habit all term: the tool drafts, you judge. A confidently mis-ordered pathway is still wrong, and you are the one who catches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 to the building half. Every enzyme, channel, and fiber in your body starts as a code in your DNA, and the central dogma is how the code becomes a protein. Tell it as a kitchen story. DNA is the master cookbook, locked in the nucleus, too precious to leave. Transcription copies the one recipe you need onto a portable note, and that note is messenger RNA, which can leave the nucleus. Translation is cooking from the copy: the ribosome reads the messenger RNA and assembles the dish, a protein. The order students must keep: DNA first, protein last; transcription before translation; the nucleus before the ribosome. If they ever blank, follow the cookbook, master book to copied note to cooked dish. We keep this at the overview level, the steps in order and where each happens.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4</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Energy &amp;</a:t>
            </a:r>
          </a:p>
          <a:p>
            <a:pPr algn="ctr"/>
            <a:r>
              <a:rPr sz="5400" b="1">
                <a:solidFill>
                  <a:srgbClr val="FFFFFF"/>
                </a:solidFill>
                <a:latin typeface="Calibri"/>
              </a:rPr>
              <a:t>the Blueprint</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Where does a cell get its energy — and how does it build the proteins that do everything?</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NAME THE TWO STEPS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Transcription  vs  Translation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DNA to mRNA (nucleus)  vs  mRNA to protein (ribosome)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READ IT THREE LETTERS AT A TIME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Codon =</a:t>
            </a:r>
          </a:p>
          <a:p>
            <a:pPr algn="ctr"/>
            <a:r>
              <a:rPr sz="4200" b="1">
                <a:solidFill>
                  <a:srgbClr val="FFFFFF"/>
                </a:solidFill>
                <a:latin typeface="Calibri"/>
              </a:rPr>
              <a:t>3 bases = 1 amino acid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AUG starts; certain triplets stop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WHY PHYSIOLOGY CARES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Proteins do</a:t>
            </a:r>
          </a:p>
          <a:p>
            <a:pPr algn="ctr"/>
            <a:r>
              <a:rPr sz="5000" b="1">
                <a:solidFill>
                  <a:srgbClr val="FFFFFF"/>
                </a:solidFill>
                <a:latin typeface="Calibri"/>
              </a:rPr>
              <a:t>the work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enzymes · channels · actin, myosin &amp; collagen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ONE CELL, EVERY IDEA</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1E2761"/>
                </a:solidFill>
                <a:latin typeface="Calibri"/>
              </a:rPr>
              <a:t>It all</a:t>
            </a:r>
          </a:p>
          <a:p>
            <a:pPr algn="ctr"/>
            <a:r>
              <a:rPr sz="6000" b="1">
                <a:solidFill>
                  <a:srgbClr val="1E2761"/>
                </a:solidFill>
                <a:latin typeface="Calibri"/>
              </a:rPr>
              <a:t>connects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5A639A"/>
                </a:solidFill>
                <a:latin typeface="Calibri"/>
              </a:rPr>
              <a:t>energy made, blueprint read, machines built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 · PART TWO</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swap transcription and translation and mis-read codons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Cells become</a:t>
            </a:r>
          </a:p>
          <a:p>
            <a:pPr algn="ctr"/>
            <a:r>
              <a:rPr sz="5000" b="1">
                <a:solidFill>
                  <a:srgbClr val="FFFFFF"/>
                </a:solidFill>
                <a:latin typeface="Calibri"/>
              </a:rPr>
              <a:t>tissues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four tissue types &amp; the virtual microscope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WHY THE BURN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Why do your</a:t>
            </a:r>
          </a:p>
          <a:p>
            <a:pPr algn="ctr"/>
            <a:r>
              <a:rPr sz="5000" b="1">
                <a:solidFill>
                  <a:srgbClr val="FFFFFF"/>
                </a:solidFill>
                <a:latin typeface="Calibri"/>
              </a:rPr>
              <a:t>legs burn?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sprint up two flights of stairs, then sit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Make the energy.</a:t>
            </a:r>
          </a:p>
          <a:p>
            <a:pPr algn="ctr"/>
            <a:r>
              <a:rPr sz="4200" b="1">
                <a:solidFill>
                  <a:srgbClr val="FFFFFF"/>
                </a:solidFill>
                <a:latin typeface="Calibri"/>
              </a:rPr>
              <a:t>Build the workers.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cellular respiration + the central dogma</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SPENDABLE CASH, NOT A BATTERY</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ATP is the</a:t>
            </a:r>
          </a:p>
          <a:p>
            <a:pPr algn="ctr"/>
            <a:r>
              <a:rPr sz="5000" b="1">
                <a:solidFill>
                  <a:srgbClr val="FFFFFF"/>
                </a:solidFill>
                <a:latin typeface="Calibri"/>
              </a:rPr>
              <a:t>energy currency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break the third phosphate bond, release energy, get ADP + Pi</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THREE STAGES, IN ORDER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Glycolysis · Krebs Cycle · Electron Transport Chain</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WHERE THE ATP IS ACTUALLY MADE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Most ATP:</a:t>
            </a:r>
          </a:p>
          <a:p>
            <a:pPr algn="ctr"/>
            <a:r>
              <a:rPr sz="6000" b="1">
                <a:solidFill>
                  <a:srgbClr val="FFFFFF"/>
                </a:solidFill>
                <a:latin typeface="Calibri"/>
              </a:rPr>
              <a:t>the ETC</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oxygen is the FINAL electron acceptor, forming water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WITH OXYGEN VS WITHOUT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AEROBIC  vs  ANAEROBIC</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full ATP yield  vs  fast ATP + lactic acid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 · PART ONE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Order the</a:t>
            </a:r>
          </a:p>
          <a:p>
            <a:pPr algn="ctr"/>
            <a:r>
              <a:rPr sz="6000" b="1">
                <a:solidFill>
                  <a:srgbClr val="FFFFFF"/>
                </a:solidFill>
                <a:latin typeface="Calibri"/>
              </a:rPr>
              <a:t>stages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scramble the sequence and misplace the ATP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FROM CODE TO PROTEIN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central</a:t>
            </a:r>
          </a:p>
          <a:p>
            <a:pPr algn="ctr"/>
            <a:r>
              <a:rPr sz="5000" b="1">
                <a:solidFill>
                  <a:srgbClr val="FFFFFF"/>
                </a:solidFill>
                <a:latin typeface="Calibri"/>
              </a:rPr>
              <a:t>dogma</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DNA to mRNA to protein — in that order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