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Last week we built the four tissue types; this week we watch them assemble into the body's largest organ. The integumentary system is the skin plus its accessory structures - hair, nails, and glands. People think of skin as just a wrapper, but it is a true organ, about sixteen percent of your body weight, and it does serious physiological work. Two threads from earlier weeks come together here. Structure determines function: the skin's layered design is exactly what makes it a barrier. And homeostasis: the skin is a frontline temperature regulator. Tell the class that by Friday they will name the skin's layers in order, pair each structure to its job, and trace thermoregulation as a feedback loop. Ask: what is the largest organ in the body? It is the skin.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Pull the system together by its functions, each one traceable to a structure. Protection: the keratin-packed stratum corneum and melanin form a barrier against microbes, abrasion, water loss, and UV. Thermoregulation: sweat glands and dermal blood vessels shed or conserve heat. Sensation: nerve endings in the dermis report touch, pressure, temperature, and pain. Vitamin D synthesis: UV light striking the epidermis starts the production of vitamin D, which you need to absorb calcium. Excretion: sweat carries out small amounts of water, salts, and waste. Two distractors to kill now: the skin does not digest food, and it does not make the body's ATP - those belong to other systems. Every real job here is barrier or balance, and every one rests on a structure we have already named.</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make thermoregulation an explicit feedback loop, the Week 1 model applied to skin. You overheat - the variable, body temperature, rises above its set point near thirty-seven degrees. Receptors in the skin and the hypothalamus sense it. The control center, the hypothalamus, compares the reading to the set point and signals effectors. The effectors are in the skin: eccrine sweat glands release sweat that evaporates and carries heat away, and dermal blood vessels dilate so warm blood reaches the surface and radiates heat out. Temperature falls back toward the set point - negative feedback, because the response opposed the change. Reverse it for cold: vessels constrict, sweating stops, and the arrector pili raise goosebumps to trap air. That is our opening hook, now placed inside the loop.</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Set up the weekly habit. Paste this to an approved chatbot: describe the layers of the skin, say whether the epidermis has blood vessels, and list the epidermal layers from deepest to most superficial. Then check the answer against today's class. The classic slip you are hunting: a chatbot confidently stating that the epidermis is rich in blood vessels. It is avascular - the vessels are in the dermis. Watch too for a scrambled layer order or for melanin and keratin getting swapped. Your job all term, in the tutorial, the lab, and the assignment, is to catch the model, not trust it. In a clinical setting a confident wrong answer is still wrong, and the cost of missing it is real. This is exactly how this week's lab AI-critique step works.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Point them to the graded work, in order. One: the Lecture Tutorial - work through the skin layers, the epidermal strata, melanin versus keratin, the glands, and thermoregulation with one approved chatbot, then submit the share link; about an hour, low-stakes. Two: Lab 6, identify skin layers and structures on the InnerBody integumentary atlas, build a structure-ID table, and catch the AI when it mislabels a layer; fifty points. Three: Quiz 6. Four: Discussion 6 - pick a skin phenomenon, goosebumps, sweating, or wrinkling, and explain it through structure and homeostasis. Five: Assignment 6, label the skin and trace the thermoregulation loop. Everything closes Sunday night. Tell them to open the Start Here page first - it lists it all with due dates.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and tie back. We have finished the body's covering; next we go to its framework - the skeletal system and bone tissue. The headline surprise: bone is living, dynamic tissue, not the dry rod people picture. We will meet its microscopic unit, the osteon, and the cells that build and break bone down - and we will see calcium balance handled as yet another homeostasis story, the same sense-and-correct logic we used for temperature today. Callback: just like skin, bone earns its shape from its job - it has to support, protect, and store minerals. The structure-determines-function and homeostasis threads carry straight from the integument into the skeleton. Bring your curiosity.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with something everyone has felt. Step into a cold room and your arm hairs stand up - goosebumps. Why? Each hair follicle has a tiny smooth muscle attached, the arrector pili. When you are cold, those muscles contract and pull the hairs upright. In a furry animal that traps a thick layer of warm air; on us it is a leftover reflex, but it reveals the point of the whole week: the skin is constantly sensing and responding to keep you in balance. Goosebumps are a thermoregulation move, part of the same toolkit as sweating and blood-vessel changes. Hold that thought; we will place goosebumps inside a full feedback loop at the end of class. The skin is not passive - it is working for you right now.</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Write the big question and leave it up. The skin answers two demands at once. First, it is the body's barrier - it keeps pathogens, UV light, water loss, and injury on the outside. Second, it is a thermostat - it helps hold core temperature near its set point by sweating and by changing blood flow through the dermis. Both answers come straight from the skin's structure, so we will keep asking the term's central question: how does the building plan of this organ make the job possible? Notice the homeostasis thread too - thermoregulation is just another sense-and-correct loop, the same logic we met in Week 1. Everything today serves protection or balance, usually both.</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Start at the surface. The epidermis is the thin outer layer, and it is built from keratinized stratified squamous epithelium - exactly the packed, layered, flat-celled epithelium we classified last week. Two facts to nail down now. One: it is avascular, meaning it has no blood vessels of its own. Its cells are fed by diffusion from the blood vessels in the dermis below, which is why the surface cells, farthest from that supply, eventually die. Two: its main cell is the keratinocyte, which makes the tough protein keratin. This is the single most common misconception of the week - students imagine the epidermis is full of blood vessels. It is not. Bleeding happens when a cut reaches the dermis. Say it plainly: epidermis, avascular, stratified squamous.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epidermal layers, deep to superficial. Stratum basale: the deepest layer, the stem-cell factory where new keratinocytes are born and where melanocytes sit. Stratum spinosum: several spiny layers where keratin production ramps up. Stratum granulosum: cells flatten, fill with granules, and start to die as they move away from the dermal blood supply. Stratum lucidum: a clear extra layer found only in thick skin - the palms and soles. Stratum corneum: the outermost layer, many rows of flat, dead, keratin-filled cells that flake off and are replaced. A memory hook some students like: Come, Let's Get Sun Burned reversed. Cells are born deep and pushed up; by the top they are dead armor. Order matters - the quiz asks for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Students blur these constantly, so separate them cleanly. Keratin is a structural protein made by keratinocytes - it makes the epidermis tough, scaly, and water-resistant, and it is what hair and nails are built from. Melanin is a pigment made by a different cell, the melanocyte, down in the stratum basale. Melanin gives skin and hair their color and, more importantly, absorbs ultraviolet light before it can damage the DNA of deeper cells. Same neighborhood, different jobs: keratin is the armor plating, melanin is the UV umbrella. When sun exposure goes up, melanocytes make more melanin - that is a tan, a protective response. Differences in skin color come mainly from how much melanin keratinocytes carry, not from a different number of melanocytes.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 one layer deeper. The dermis sits below the epidermis and is the skin's living core. Unlike the epidermis, it is connective tissue - dense irregular connective tissue, rich in collagen for strength and elastin for stretch. This is where the action is: blood vessels that feed the epidermis above, sensory nerve endings for touch and pain and temperature, plus the hair follicles and the glands. It has two regions - the superficial papillary layer, with the dermal papillae that give you fingerprints, and the deeper, tougher reticular layer. Tie it back: because the dermis holds the blood supply, the avascular epidermis depends on it for nutrients. And when collagen breaks down with age and sun, the dermis loses support and the skin wrinkles. Structure, again, explaining function.</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quick but important clarification. Beneath the dermis is the hypodermis, also called the subcutaneous layer. It is mostly adipose - fat - plus loose connective tissue, and it anchors the skin to the muscle and bone underneath. It insulates the body and cushions it. Here is the exam-relevant catch: the hypodermis is not strictly part of the skin. The skin proper is just two layers, epidermis and dermis; the hypodermis lies below them. Students lump all three together and lose the point. So picture three stacked layers but draw the line clearly: skin equals epidermis plus dermis; the hypodermis is the fatty foundation under the skin. That fat layer is also why subcutaneous injections go where they do - shallow, into this layer, not into muscle.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Photograph-this slide - the accessory structures that grow from the skin. Hair: columns of dead keratinized cells from follicles in the dermis; they help shield from UV and trap warmth. Nails: hard sheets of keratin protecting the fingertips and toes. Sebaceous (oil) glands: they make sebum, an oily secretion that lubricates and waterproofs the skin and hair. Sweat, or sudoriferous, glands come in two kinds - eccrine, found nearly everywhere, which make watery sweat for cooling, and apocrine, in the armpit and groin, whose secretion bacteria break down into body odor. Notice the theme: nearly all of these are keratin-built or are glands tied to protection and temperature. We will lean on the eccrine sweat gland in two slides when we trace cooling.</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6235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BIOL 2301 · ANATOMY &amp; PHYSIOLOGY I · WEEK 6</a:t>
            </a:r>
          </a:p>
        </p:txBody>
      </p:sp>
      <p:sp>
        <p:nvSpPr>
          <p:cNvPr id="4" name="TextBox 3"/>
          <p:cNvSpPr txBox="1"/>
          <p:nvPr/>
        </p:nvSpPr>
        <p:spPr>
          <a:xfrm>
            <a:off x="822960" y="2286000"/>
            <a:ext cx="10515600" cy="2011680"/>
          </a:xfrm>
          <a:prstGeom prst="rect">
            <a:avLst/>
          </a:prstGeom>
          <a:noFill/>
        </p:spPr>
        <p:txBody>
          <a:bodyPr wrap="square" anchor="ctr" lIns="0" rIns="0" tIns="0" bIns="0">
            <a:spAutoFit/>
          </a:bodyPr>
          <a:lstStyle/>
          <a:p>
            <a:pPr algn="ctr"/>
            <a:r>
              <a:rPr sz="5400" b="1">
                <a:solidFill>
                  <a:srgbClr val="FFFFFF"/>
                </a:solidFill>
                <a:latin typeface="Calibri"/>
              </a:rPr>
              <a:t>The Skin</a:t>
            </a:r>
          </a:p>
          <a:p>
            <a:pPr algn="ctr"/>
            <a:r>
              <a:rPr sz="5400" b="1">
                <a:solidFill>
                  <a:srgbClr val="FFFFFF"/>
                </a:solidFill>
                <a:latin typeface="Calibri"/>
              </a:rPr>
              <a:t>as an Organ</a:t>
            </a:r>
          </a:p>
        </p:txBody>
      </p:sp>
      <p:sp>
        <p:nvSpPr>
          <p:cNvPr id="5" name="TextBox 4"/>
          <p:cNvSpPr txBox="1"/>
          <p:nvPr/>
        </p:nvSpPr>
        <p:spPr>
          <a:xfrm>
            <a:off x="1097280" y="4572000"/>
            <a:ext cx="9966960" cy="1097280"/>
          </a:xfrm>
          <a:prstGeom prst="rect">
            <a:avLst/>
          </a:prstGeom>
          <a:noFill/>
        </p:spPr>
        <p:txBody>
          <a:bodyPr wrap="square" anchor="ctr" lIns="0" rIns="0" tIns="0" bIns="0">
            <a:spAutoFit/>
          </a:bodyPr>
          <a:lstStyle/>
          <a:p>
            <a:pPr algn="ctr"/>
            <a:r>
              <a:rPr sz="2000" b="0">
                <a:solidFill>
                  <a:srgbClr val="B7C2E8"/>
                </a:solidFill>
                <a:latin typeface="Calibri"/>
              </a:rPr>
              <a:t>How does your largest organ protect you and help hold your temperature steady?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STRUCTURE SERVES FUNCTION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Five jobs</a:t>
            </a:r>
          </a:p>
          <a:p>
            <a:pPr algn="ctr"/>
            <a:r>
              <a:rPr sz="5000" b="1">
                <a:solidFill>
                  <a:srgbClr val="FFFFFF"/>
                </a:solidFill>
                <a:latin typeface="Calibri"/>
              </a:rPr>
              <a:t>of the skin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protection · thermoregulation · sensation · vitamin D · excretion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HOMEOSTASIS IN ACTION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Thermoregulation</a:t>
            </a:r>
          </a:p>
          <a:p>
            <a:pPr algn="ctr"/>
            <a:r>
              <a:rPr sz="5000" b="1">
                <a:solidFill>
                  <a:srgbClr val="FFFFFF"/>
                </a:solidFill>
                <a:latin typeface="Calibri"/>
              </a:rPr>
              <a:t>as a loop</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receptor → control center → effector, on your skin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AUDIT THE AI</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The tool drafts.</a:t>
            </a:r>
          </a:p>
          <a:p>
            <a:pPr algn="ctr"/>
            <a:r>
              <a:rPr sz="5000" b="1">
                <a:solidFill>
                  <a:srgbClr val="FFFFFF"/>
                </a:solidFill>
                <a:latin typeface="Calibri"/>
              </a:rPr>
              <a:t>You judge.</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chatbots claim the epidermis is full of blood vessels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THIS WEEK'S WORK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Do these</a:t>
            </a:r>
          </a:p>
          <a:p>
            <a:pPr algn="ctr"/>
            <a:r>
              <a:rPr sz="6000" b="1">
                <a:solidFill>
                  <a:srgbClr val="FFFFFF"/>
                </a:solidFill>
                <a:latin typeface="Calibri"/>
              </a:rPr>
              <a:t>in order</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tutorial · lab · quiz · discussion · assignment</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NEXT WEEK</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On to the</a:t>
            </a:r>
          </a:p>
          <a:p>
            <a:pPr algn="ctr"/>
            <a:r>
              <a:rPr sz="6000" b="1">
                <a:solidFill>
                  <a:srgbClr val="FFFFFF"/>
                </a:solidFill>
                <a:latin typeface="Calibri"/>
              </a:rPr>
              <a:t>skeleton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bone as living tissue - the osteon, and calcium balance</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HOOK · GOOSEBUMPS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Why do you</a:t>
            </a:r>
          </a:p>
          <a:p>
            <a:pPr algn="ctr"/>
            <a:r>
              <a:rPr sz="5000" b="1">
                <a:solidFill>
                  <a:srgbClr val="FFFFFF"/>
                </a:solidFill>
                <a:latin typeface="Calibri"/>
              </a:rPr>
              <a:t>get goosebumps?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 tiny muscle, a hair, and a temperature problem</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WEEK'S BIG QUESTION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5000" b="1">
                <a:solidFill>
                  <a:srgbClr val="FFFFFF"/>
                </a:solidFill>
                <a:latin typeface="Calibri"/>
              </a:rPr>
              <a:t>Barrier and</a:t>
            </a:r>
          </a:p>
          <a:p>
            <a:pPr algn="ctr"/>
            <a:r>
              <a:rPr sz="5000" b="1">
                <a:solidFill>
                  <a:srgbClr val="FFFFFF"/>
                </a:solidFill>
                <a:latin typeface="Calibri"/>
              </a:rPr>
              <a:t>thermostat.</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how skin structure protects you and keeps you steady</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OUTER LAYER</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Epidermis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stratified squamous epithelium - and it has no blood vessels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DEEP TO SUPERFICIAL</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Basale · Spinosum · Granulosum · Lucidum · Corneum</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TWO PROTEINS, TWO JOBS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4200" b="1">
                <a:solidFill>
                  <a:srgbClr val="FFFFFF"/>
                </a:solidFill>
                <a:latin typeface="Calibri"/>
              </a:rPr>
              <a:t>Keratin  vs  Melanin</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toughness and waterproofing  vs  pigment and UV shield</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THE LIVING CORE</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Dermis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connective tissue with vessels, nerves, glands, and follicles</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E276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B7C2E8"/>
                </a:solidFill>
                <a:latin typeface="Calibri"/>
              </a:rPr>
              <a:t>BELOW THE SKIN</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6000" b="1">
                <a:solidFill>
                  <a:srgbClr val="FFFFFF"/>
                </a:solidFill>
                <a:latin typeface="Calibri"/>
              </a:rPr>
              <a:t>Hypodermis</a:t>
            </a:r>
          </a:p>
        </p:txBody>
      </p:sp>
      <p:sp>
        <p:nvSpPr>
          <p:cNvPr id="5" name="TextBox 4"/>
          <p:cNvSpPr txBox="1"/>
          <p:nvPr/>
        </p:nvSpPr>
        <p:spPr>
          <a:xfrm>
            <a:off x="1097280" y="4480560"/>
            <a:ext cx="9966960" cy="1005840"/>
          </a:xfrm>
          <a:prstGeom prst="rect">
            <a:avLst/>
          </a:prstGeom>
          <a:noFill/>
        </p:spPr>
        <p:txBody>
          <a:bodyPr wrap="square" anchor="ctr" lIns="0" rIns="0" tIns="0" bIns="0">
            <a:spAutoFit/>
          </a:bodyPr>
          <a:lstStyle/>
          <a:p>
            <a:pPr algn="ctr"/>
            <a:r>
              <a:rPr sz="1800" b="0">
                <a:solidFill>
                  <a:srgbClr val="B7C2E8"/>
                </a:solidFill>
                <a:latin typeface="Calibri"/>
              </a:rPr>
              <a:t>adipose insulation - technically NOT part of the skin</a:t>
            </a:r>
          </a:p>
        </p:txBody>
      </p:sp>
      <p:sp>
        <p:nvSpPr>
          <p:cNvPr id="6" name="TextBox 5"/>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3F5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822960" y="640080"/>
            <a:ext cx="10515600" cy="548640"/>
          </a:xfrm>
          <a:prstGeom prst="rect">
            <a:avLst/>
          </a:prstGeom>
          <a:noFill/>
        </p:spPr>
        <p:txBody>
          <a:bodyPr wrap="square" anchor="ctr" lIns="0" rIns="0" tIns="0" bIns="0">
            <a:spAutoFit/>
          </a:bodyPr>
          <a:lstStyle/>
          <a:p>
            <a:pPr algn="ctr"/>
            <a:r>
              <a:rPr sz="1300" b="1" spc="220">
                <a:solidFill>
                  <a:srgbClr val="5A639A"/>
                </a:solidFill>
                <a:latin typeface="Calibri"/>
              </a:rPr>
              <a:t>THE MAP · ACCESSORY STRUCTURES</a:t>
            </a:r>
          </a:p>
        </p:txBody>
      </p:sp>
      <p:sp>
        <p:nvSpPr>
          <p:cNvPr id="4" name="TextBox 3"/>
          <p:cNvSpPr txBox="1"/>
          <p:nvPr/>
        </p:nvSpPr>
        <p:spPr>
          <a:xfrm>
            <a:off x="822960" y="2011680"/>
            <a:ext cx="10515600" cy="2377440"/>
          </a:xfrm>
          <a:prstGeom prst="rect">
            <a:avLst/>
          </a:prstGeom>
          <a:noFill/>
        </p:spPr>
        <p:txBody>
          <a:bodyPr wrap="square" anchor="ctr" lIns="0" rIns="0" tIns="0" bIns="0">
            <a:spAutoFit/>
          </a:bodyPr>
          <a:lstStyle/>
          <a:p>
            <a:pPr algn="ctr"/>
            <a:r>
              <a:rPr sz="2800" b="1">
                <a:solidFill>
                  <a:srgbClr val="1E2761"/>
                </a:solidFill>
                <a:latin typeface="Calibri"/>
              </a:rPr>
              <a:t>Hair · Nails · Sebaceous · Sweat Glands</a:t>
            </a:r>
          </a:p>
        </p:txBody>
      </p:sp>
      <p:sp>
        <p:nvSpPr>
          <p:cNvPr id="5" name="TextBox 4"/>
          <p:cNvSpPr txBox="1"/>
          <p:nvPr/>
        </p:nvSpPr>
        <p:spPr>
          <a:xfrm>
            <a:off x="11247120" y="6355080"/>
            <a:ext cx="640080" cy="365760"/>
          </a:xfrm>
          <a:prstGeom prst="rect">
            <a:avLst/>
          </a:prstGeom>
          <a:noFill/>
        </p:spPr>
        <p:txBody>
          <a:bodyPr wrap="square" anchor="ctr" lIns="0" rIns="0" tIns="0" bIns="0">
            <a:spAutoFit/>
          </a:bodyPr>
          <a:lstStyle/>
          <a:p>
            <a:pPr algn="r"/>
            <a:r>
              <a:rPr sz="1200" b="0">
                <a:solidFill>
                  <a:srgbClr val="7A84B8"/>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