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7 - the skeletal system, starting with bone tissue and structure. Here is the reframe for the whole week: most people picture the skeleton as a dry, dead scaffold, like the bones in a museum. That picture is wrong. Bone is living, blood-rich, constantly rebuilt tissue - an organ system that supports you, protects your brain and heart, banks your calcium, and manufactures your blood. Today we go from the whole bone you can hold in your hand down to the microscopic osteon and the three cells that build, maintain, and dissolve it. Keep our two themes in view: structure determines function, and bone helps run calcium homeostasis. Ask who is headed into nursing, radiology, or physical therapy - they will read and image bones constantly.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Spend a moment here because this confusion costs more points than any other in the unit, and a flipped cell in the clinic is a real error. Osteoblast builds bone - blast and build both start with B. Osteoclast chews bone, breaking it down to release calcium - clast and chew, C and C. Osteocyte, the walled-in mature cell, just maintains. The two work as a team: when blood calcium drops, osteoclasts dissolve a little bone to top it up; when bone is stressed, osteoblasts lay down more. That balance is bone remodeling, and we hit it next. Test them three ways: which cell builds, which releases calcium into blood, which maintains existing bone. If they can answer all three instantly, they own the unit. Warn them the chatbot will get this backwards - catching it is this week's audit.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Bone has to be built in the first place, in a process called ossification. Most bones - including the long bones - form by endochondral ossification: a cartilage model is laid down in the fetus, then gradually replaced by bone. The flat bones of the skull form a different way, intramembranous ossification, straight from a fibrous membrane, which is why a newborn has soft spots. After birth, a long bone lengthens at the epiphyseal growth plate, where cartilage keeps being added and converted to bone until the plate fuses at the end of puberty. Clinical hook for the discussion: a fracture through a child's growth plate can disturb future growth, because that is the engine of lengthening. Ask why a broken growth plate worries a pediatrician more than a mid-shaft crack.</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we close the loop opened by the astronauts. Throughout life, bone is remodeled - osteoclasts remove old or unstressed bone while osteoblasts build new bone where it is loaded. Wolff's law in plain terms: bone adapts to the stress placed on it, so weight-bearing exercise strengthens bone and weightlessness or bed rest weakens it. Remodeling also serves calcium homeostasis, our homeostasis theme: blood calcium must stay in a narrow range for nerves and muscles to work, so when it drops, signals push osteoclasts to release calcium from bone, and when it is high, calcium is deposited back. We name the hormones - parathyroid hormone raises blood calcium, calcitonin lowers it - only as one example of a feedback loop; the endocrine details are A and P two. Ask which cell the astronaut's body favored - the osteoclast.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which bone cell builds new bone and which breaks it down to release calcium, and label the parts of a long bone - diaphysis, epiphysis, periosteum, medullary cavity. Then check its work against today's definitions. Chatbots routinely flip osteoblast and osteoclast, mix up diaphysis and epiphysis, or call spongy bone a set of osteons. Your job all term - in the tutorial, the assignment, and the lab - is to catch the model, not trust it. Remember the hooks: blast builds, clast chews; diaphysis is the shaft, epiphysis is the end. In the clinic, a confident wrong label is still a wrong label. This is exactly how this week's lab AI-critique step works.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 work through bone functions, long-bone anatomy, the osteon, compact versus spongy, the three cells, and remodeling with one approved chatbot, then submit the share link; about an hour, low-stakes. Two: Lab 7 - identify long-bone parts and bone types on a free virtual skeleton, build a structure-ID table, and catch the AI's blast-versus-clast and diaphysis-versus-epiphysis mistakes; fifty points. Three: Quiz 7. Four: Discussion 7, on why exercise builds bone and why a child's growth-plate fracture matters. Five: Assignment 7, four problems on functions, gross anatomy, the bone cells, and compact versus spongy. Everything closes Sunday night. Open the Start Here page first - it lists it all with due dates.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Week 8 is the midterm - cumulative across Weeks one through seven, covering body organization and terminology, the chemistry of life, cells and membrane transport, metabolism and protein synthesis, the four tissue types, the integumentary system, and this week's skeletal bone tissue. It pairs with a study guide, an exam-prep tutorial, and a practice exam, so you are not walking in cold. Callback: notice that almost every topic has circled back to our two themes - structure determines function, and the body defending homeostasis, including bone's role in the calcium bank. Spend the week consolidating, not cramming. The joints, muscles, and nervous system come after the midterm and live on the final. See you Tuesday for review.</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a puzzle. Astronauts on long missions lose bone mass steadily - on the order of one to one-and-a-half percent a month in the weight-bearing bones, even though they eat well and exercise. Bed-rest patients lose bone the same way. Why? Because bone is not a fixed structure - it is tissue that constantly responds to the mechanical stress placed on it. Take away gravity's load and the body quietly dismantles bone it now treats as unnecessary. Flip it: weight-bearing exercise builds bone. That single observation tells you the headline of the week - bone is dynamic, living tissue under continuous remodeling. Hold this story; we will explain the cells behind it at the remodeling slide. Ask the class to predict which cell wins when load disappears.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and leave it up. Two halves. First: how is a bone built - from the whole-bone gross anatomy you can see, down to the microscopic osteon, down to the three cell types that do the work? Second: why does it never stop rebuilding - how does bone remodel in response to stress and help keep blood calcium in its narrow safe range? Everything today serves those two questions. Tell them the throughline: every structure we name, from the hollow shaft to the lattice of spongy bone, is shaped by what it has to do - bear load with the least material, store marrow, anchor muscle. Structure determines function, on every slide. By Friday they will label a long bone and explain remodeling.</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functions of the skeletal system. Six jobs. Support: bone is the body's rigid framework. Protection: the skull shields the brain, the ribs shield the heart and lungs. Movement: bones act as levers that muscles pull on, with joints as pivots - we build on this next week. Mineral storage: bone is your calcium and phosphate bank, releasing calcium into blood when levels drop. Blood cell formation, called hematopoiesis: red bone marrow makes red and white blood cells. Fat storage: yellow marrow banks energy as lipid. Drive the point - one organ system does six unrelated-sounding jobs, and the distractors students must reject are making insulin and digesting food. Have them name three functions back to you before moving 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Make this land before any structure. The museum-skeleton image makes students treat bone as inert mineral. The truth: bone is a living connective tissue with its own blood supply, nerves, and several cell types living inside the hard matrix. About a third of bone is flexible collagen protein and water; the rest is mineral crystals that make it hard - that combination is why bone is both strong and slightly springy rather than brittle like chalk. Because it is alive, bone grows, heals after a fracture, and is constantly torn down and rebuilt. Keep this in mind for everything that follows: the shaft, the canals, and the marrow all exist to nourish and renew living tissue. Ask them why a broken bone can knit back together but a cracked rock cannot.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gross anatomy of a long bone like the femur. Walk it once, plainly. Diaphysis: the long tube-shaped shaft. Epiphysis: each rounded end, where the bone meets a joint, capped by smooth articular cartilage. Epiphyseal plate, the growth plate: a band of cartilage between shaft and end where a child's bone lengthens; in adults it fuses to a faint epiphyseal line. Periosteum: the tough membrane wrapping the outer surface, anchoring tendons and carrying blood vessels in. Endosteum: the thin lining inside. Medullary cavity: the hollow center of the shaft holding marrow - red in children, yellow fat in adults. The classic mix-up to flag now: diaphysis is the shaft, epiphysis is the end. Have them point to each on a diagram.</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Zoom into the dense outer bone - compact, or cortical, bone - and you find it is built from repeating cylinders called osteons, or Haversian systems. Picture tree rings. Each osteon is a set of concentric layers of mineralized matrix, called lamellae, stacked around a central canal that carries a blood vessel and nerve straight through the bone. Trapped between the rings are the living bone-maintaining cells, the osteocytes, each sitting in a tiny pocket called a lacuna, reaching out to neighbors through hair-thin channels called canaliculi that pass nutrients hand to hand. So even the hardest part of bone is threaded with living cells and a blood supply. Structure-to-function: the ring-around-a-vessel design lets dense bone stay nourished. Ask which cell sits in the lacuna - the osteocyte.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textures, one bone. Compact bone is the dense, heavy outer shell, built from those tightly packed osteons - it bears the big loads and gives the bone its strength. Spongy bone, also called cancellous bone, fills the ends and the interior - it is an open lattice of bony struts called trabeculae, with red marrow in the gaps. Spongy bone has no osteons; instead the trabeculae line up along the lines of stress, so the bone gets strength where it needs it while staying light. That is structure-to-function at its cleanest: a solid block would be needlessly heavy, so the body uses a strut-work exactly where forces run. The trap to name: compact equals osteons, spongy equals trabeculae - do not swap them. Confirm: which texture holds red marrow in its gaps? Spongy.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three bone cells, the heart of the week. Osteoblast: the builder - it lays down new bone matrix. Osteoclast: the chewer - a large cell that resorbs, or breaks down, bone and releases its calcium into the blood. Osteocyte: a mature osteoblast that got walled into the matrix; it maintains the bone and senses stress. Now the memory hooks that prevent the single most common A and P error: osteoBlast Builds - B for build. osteoClast Chews - C for chew, or think Clast equals crush. The osteoCYTE just sits and maintains. Say it out loud together. The exam will hand them an AI claim that osteoblasts break down bone - it is false, that is the osteoclast. Have them tell you which cell releases calcium - the osteoclast.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6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BIOL 2301 · ANATOMY &amp; PHYSIOLOGY I · WEEK 7</a:t>
            </a:r>
          </a:p>
        </p:txBody>
      </p:sp>
      <p:sp>
        <p:nvSpPr>
          <p:cNvPr id="4" name="TextBox 3"/>
          <p:cNvSpPr txBox="1"/>
          <p:nvPr/>
        </p:nvSpPr>
        <p:spPr>
          <a:xfrm>
            <a:off x="822960" y="2286000"/>
            <a:ext cx="10515600" cy="2011680"/>
          </a:xfrm>
          <a:prstGeom prst="rect">
            <a:avLst/>
          </a:prstGeom>
          <a:noFill/>
        </p:spPr>
        <p:txBody>
          <a:bodyPr wrap="square" anchor="ctr" lIns="0" rIns="0" tIns="0" bIns="0">
            <a:spAutoFit/>
          </a:bodyPr>
          <a:lstStyle/>
          <a:p>
            <a:pPr algn="ctr"/>
            <a:r>
              <a:rPr sz="5400" b="1">
                <a:solidFill>
                  <a:srgbClr val="FFFFFF"/>
                </a:solidFill>
                <a:latin typeface="Calibri"/>
              </a:rPr>
              <a:t>Bone</a:t>
            </a:r>
          </a:p>
          <a:p>
            <a:pPr algn="ctr"/>
            <a:r>
              <a:rPr sz="5400" b="1">
                <a:solidFill>
                  <a:srgbClr val="FFFFFF"/>
                </a:solidFill>
                <a:latin typeface="Calibri"/>
              </a:rPr>
              <a:t>Tissue</a:t>
            </a:r>
          </a:p>
        </p:txBody>
      </p:sp>
      <p:sp>
        <p:nvSpPr>
          <p:cNvPr id="5" name="TextBox 4"/>
          <p:cNvSpPr txBox="1"/>
          <p:nvPr/>
        </p:nvSpPr>
        <p:spPr>
          <a:xfrm>
            <a:off x="1097280" y="4572000"/>
            <a:ext cx="9966960" cy="1097280"/>
          </a:xfrm>
          <a:prstGeom prst="rect">
            <a:avLst/>
          </a:prstGeom>
          <a:noFill/>
        </p:spPr>
        <p:txBody>
          <a:bodyPr wrap="square" anchor="ctr" lIns="0" rIns="0" tIns="0" bIns="0">
            <a:spAutoFit/>
          </a:bodyPr>
          <a:lstStyle/>
          <a:p>
            <a:pPr algn="ctr"/>
            <a:r>
              <a:rPr sz="2000" b="0">
                <a:solidFill>
                  <a:srgbClr val="B7C2E8"/>
                </a:solidFill>
                <a:latin typeface="Calibri"/>
              </a:rPr>
              <a:t>Why is the hardest tissue in your body also one of the most alive?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ONE YOU MUST NOT FLIP</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Blast Builds.</a:t>
            </a:r>
          </a:p>
          <a:p>
            <a:pPr algn="ctr"/>
            <a:r>
              <a:rPr sz="5000" b="1">
                <a:solidFill>
                  <a:srgbClr val="FFFFFF"/>
                </a:solidFill>
                <a:latin typeface="Calibri"/>
              </a:rPr>
              <a:t>Clast Chews.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and the osteocyte maintains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HOW BONE FORMS &amp; GROWS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Ossification</a:t>
            </a:r>
          </a:p>
          <a:p>
            <a:pPr algn="ctr"/>
            <a:r>
              <a:rPr sz="5000" b="1">
                <a:solidFill>
                  <a:srgbClr val="FFFFFF"/>
                </a:solidFill>
                <a:latin typeface="Calibri"/>
              </a:rPr>
              <a:t>&amp; growth</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cartilage model becomes bone; the growth plate lengthens it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REMODELING &amp; THE CALCIUM BANK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Always</a:t>
            </a:r>
          </a:p>
          <a:p>
            <a:pPr algn="ctr"/>
            <a:r>
              <a:rPr sz="6000" b="1">
                <a:solidFill>
                  <a:srgbClr val="FFFFFF"/>
                </a:solidFill>
                <a:latin typeface="Calibri"/>
              </a:rPr>
              <a:t>rebuilding</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bone responds to stress and keeps blood calcium in range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tool drafts.</a:t>
            </a:r>
          </a:p>
          <a:p>
            <a:pPr algn="ctr"/>
            <a:r>
              <a:rPr sz="5000" b="1">
                <a:solidFill>
                  <a:srgbClr val="FFFFFF"/>
                </a:solidFill>
                <a:latin typeface="Calibri"/>
              </a:rPr>
              <a:t>You judge.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chatbots swap osteoblast and osteoclast - and diaphysis and epiphysis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THIS WEEK'S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Do these</a:t>
            </a:r>
          </a:p>
          <a:p>
            <a:pPr algn="ctr"/>
            <a:r>
              <a:rPr sz="6000" b="1">
                <a:solidFill>
                  <a:srgbClr val="FFFFFF"/>
                </a:solidFill>
                <a:latin typeface="Calibri"/>
              </a:rPr>
              <a:t>in order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tutorial · lab · quiz · discussion · assignment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NEXT WEEK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Midterm</a:t>
            </a:r>
          </a:p>
          <a:p>
            <a:pPr algn="ctr"/>
            <a:r>
              <a:rPr sz="6000" b="1">
                <a:solidFill>
                  <a:srgbClr val="FFFFFF"/>
                </a:solidFill>
                <a:latin typeface="Calibri"/>
              </a:rPr>
              <a:t>time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cumulative review, Weeks 1-7: organization through bone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HOOK · FROM THE CLINIC</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Astronauts</a:t>
            </a:r>
          </a:p>
          <a:p>
            <a:pPr algn="ctr"/>
            <a:r>
              <a:rPr sz="6000" b="1">
                <a:solidFill>
                  <a:srgbClr val="FFFFFF"/>
                </a:solidFill>
                <a:latin typeface="Calibri"/>
              </a:rPr>
              <a:t>lose bone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about 1-1.5% of bone mass per month in microgravity</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WEEK'S BIG QUESTION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Living scaffold,</a:t>
            </a:r>
          </a:p>
          <a:p>
            <a:pPr algn="ctr"/>
            <a:r>
              <a:rPr sz="5000" b="1">
                <a:solidFill>
                  <a:srgbClr val="FFFFFF"/>
                </a:solidFill>
                <a:latin typeface="Calibri"/>
              </a:rPr>
              <a:t>living bank</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how is bone built, and how does it rebuild itself for life?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WHAT BONE DOES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Support · Protect · Move · Store · Make Blood · Bank Fat</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KILL THE MYTH</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Bone is</a:t>
            </a:r>
          </a:p>
          <a:p>
            <a:pPr algn="ctr"/>
            <a:r>
              <a:rPr sz="6000" b="1">
                <a:solidFill>
                  <a:srgbClr val="FFFFFF"/>
                </a:solidFill>
                <a:latin typeface="Calibri"/>
              </a:rPr>
              <a:t>alive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blood vessels, nerves, and living cells throughout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A LONG BONE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Diaphysis · Epiphysis · Growth Plate · Periosteum · Marrow Cavity</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COMPACT BONE, UP CLOSE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The</a:t>
            </a:r>
          </a:p>
          <a:p>
            <a:pPr algn="ctr"/>
            <a:r>
              <a:rPr sz="6000" b="1">
                <a:solidFill>
                  <a:srgbClr val="FFFFFF"/>
                </a:solidFill>
                <a:latin typeface="Calibri"/>
              </a:rPr>
              <a:t>osteon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concentric rings around a central canal - the unit of compact bone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TWO TEXTURES OF BONE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COMPACT  vs  SPONGY</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osteons (dense shell)  vs  trabeculae (open lattice)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THREE BONE CELLS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Osteoblast · Osteoclast · Osteocyte</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