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8 - the midterm review and exam. This is not a new-content week; it is the week we pull the first seven weeks together and find the exact spots where points slip. The midterm is cumulative over Weeks one through seven: body organization and homeostasis; the chemistry of life, cells, and metabolism; the four tissues and the integument; and bone. It does not reach joints, muscle, the nervous system, or the senses - those come after the midterm and live on the final. Two themes run through every topic, so keep them in view: structure determines function, and the body defends homeostasis. Ask who is heading into nursing or an allied-health program - this exam is the foundation they will build clinical reasoning 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strata of the epidermis, read from deepest to most superficial. Stratum basale is the deepest, where stem cells divide to make new keratinocytes - cells are born here and pushed upward. Then spinosum, then granulosum. Stratum lucidum appears only in thick skin, like the palms and soles. Stratum corneum is the most superficial: many layers of flat, dead, keratin-filled cells forming the tough, waterproof barrier. A clean structure-to-function story: cells are born deep at the basale and die as they rise, ending as the protective shell at the corneum. The exam may ask you to put these in order or to name the deepest layer - so drill the sequence cold. A memory aid some students use: Britney Spears Got Lucky Climbing. Have the class name where new cells form - the basale.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four - four items, all from the bone week. Kill the myth first: bone is not dry, dead scaffold - it is living, blood-rich tissue that supports, protects, banks calcium, and makes blood. In a long bone the diaphysis is the shaft, the epiphysis each end. Microscopically, compact bone is built from osteons - rings around a central canal - while spongy bone is an open lattice of trabeculae with no osteons. The three cells are the heart of the unit, and the hooks prevent the most common A and P error: osteoBlast Builds, osteoClast Chews and releases calcium, the osteoCyte maintains. Bone is constantly remodeled in response to stress - why astronauts lose bone and exercise builds it. The trap: do not flip blast and clast. Which cell releases calcium - the osteoclast.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course's recurring habit one final time before the midterm. Paste this to an approved chatbot: which stage of respiration makes the most ATP, is a pH-nine solution acidic or basic, and which bone cell breaks down bone to release calcium? Then check its answer against what we taught. Chatbots routinely claim glycolysis makes the most ATP - it is the electron transport chain; call a high pH acidic - it is basic; and flip osteoblast and osteoclast. Catch the model on all three and you are ready. This is the skill every tutorial, lab, and assignment has built - the tool drafts, you judge. One reminder: AI is your study partner for the prep kit, but it is not permitted on the midterm itself. Ask the class which of the three the chatbot is most likely to botch.</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exam plainly on the closing slide. Twenty items, one hundred points, five each, all auto-gradable: multiple-choice, multiple-answer, matching, and true-false. Coverage is proportional to teaching time, so study in proportion: Objective one is four items, Objective two is seven and the biggest slice, Objective three is five, Objective four is four. Expect the pH quantitative move, an ordering item such as the respiration stages or the epidermal layers, and the classic structure-to-function pairings. The midterm is twenty percent of your grade, one attempt, AI not permitted. The window opens Monday October nineteen and the exam is due Sunday October twenty-five at eleven fifty-nine p.m. It covers Weeks one through seven only - joints, muscle, the nervous system, and the senses come after the break and on the final, so bound your studying.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at each artifact by name and give the order. One: work the Study Guide first - the checklist of every move across the four objectives, with the worked pH example. Two: run the Exam-Prep Tutorial with an approved chatbot - it diagnoses and drills your weak spots, and you submit the share link. Three: take the Practice Exam timed, then review every miss; it mirrors the blueprint with fresh items and shares none of the live exam's questions. Four: sit the Midterm - one attempt, AI not permitted, due Sunday October twenty-five. Five: after the exam, post Discussion eight, the midterm debrief, while it is fresh. There is no weekly quiz, assignment, or lab this week - the midterm stands in for them. Open the Start Here page first.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what comes after the midterm and tie it back. Week nine opens the back half with the axial and appendicular skeleton and the joints - how bones are organized by region and how they articulate and move. From there the term builds into muscle tissue and the sliding-filament mechanism, then nervous tissue and the action potential, the central and peripheral nervous systems, and finally the special senses. The callback: almost every first-half topic circled back to our two themes - structure determines function, and the body defending homeostasis. Those same lenses carry the whole second half. So this week, consolidate rather than cram, show what you can do on the midterm, then we pick up the moving, sensing, signaling body. Rest after the exam - you have earned it. See you Tuesday for review.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single image: a patient with a fever and a healing fractured arm. Ask the class to read that one body through the whole first half. The fever is homeostasis and negative feedback fighting to hold the set point - that is Objective one. The drugs and fluids given work because of chemistry, pH, and how things cross cell membranes - Objective two. The skin over the cast is the body's barrier tissue, the integument - Objective three. And the fracture is healing because bone is living, remodeling tissue - Objective four. The point lands fast: the midterm is not four disconnected piles of facts. It is four lenses on the same living body. Today we sharpen each lens. Ask which lens they feel least sure about - that is where to spend their study time.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Across the whole first half, can you take any of the four areas and, on demand, do the one honest move it asks while dodging the one mistake that sinks it? Name a directional term and trace a feedback loop. Tell covalent from ionic and do the pH arithmetic. Match a cell part to its job and tell passive from active transport. Identify a tissue and put the epidermal layers in order. Tell osteoblast from osteoclast. That is the exam - not recall for its own sake, but doing the move under a short scenario. The plan: Session one walks Objectives one and two; Session two walks Objectives three and four and then frames the exam. By Thursday they will have walked the entire arc once, out loud.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one in plain language - three moves. First, anatomy is the what-is-there (structure); physiology is the what-it-does (function) - the spine of the whole course. Second, the body's address system: levels of organization from chemical up to organism, and the directional terms read from anatomical position - palms forward, which is why the thumb is lateral. Superior and inferior, anterior and posterior, medial and lateral, proximal and distal, superficial and deep; planes are sagittal, frontal, transverse; cavities are dorsal and ventral, split by the diaphragm. Third, homeostasis: the body holds a variable near a set point with negative feedback - the response reverses the change, like sweating to cool down. Drive the highest-cost trap to flag now: negative feedback reverses, positive feedback amplifies; do not swap them. Have the class give the thumb's correct term back to you.</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directional terms, all from anatomical position. Walk them as pairs so they stay straight. Superior is toward the head, inferior toward the feet. Anterior is the front, posterior the back. Medial is toward the body's midline, lateral away from it. Proximal is closer to the trunk or a limb's attachment, distal farther from it - the wrist is distal to the elbow. Superficial is toward the surface, deep is away from it. The single thing that fixes most errors: always reset to anatomical position first - standing, palms forward - so the thumb sits lateral even though it feels inner. On the exam these arrive as a short scenario or a matching item. Have students name which term describes the fingertips relative to the elbow - distal.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two is the biggest slice of the midterm - seven items - so spend the most time here. Atoms bond two main ways: covalent bonds share electrons; ionic bonds transfer an electron, making charged ions that attract. Water is polar, giving it cohesion, a high heat capacity, and solvent power. Then the quantitative pocket - pH: below seven is acidic, seven neutral, above seven basic, and each whole unit is a ten-fold change in H plus. Cells run this chemistry: the membrane is a selectively permeable phospholipid bilayer; passive transport needs no ATP, while active transport spends ATP against the gradient. And metabolism: ATP is the energy currency, and respiration runs glycolysis, then Krebs, then the electron transport chain. Worked example next. Ask them which costs ATP - active or passive transport.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every step on the board - this arithmetic is on the exam and pre-verified. How much more acidic is a fluid at pH four than one at pH seven? Step one, count the units: seven minus four is three apart. Step two, each unit is a tenfold change in H plus, so multiply ten by ten by ten. Step three, ten cubed equals one thousand. The pH-four fluid has one thousand times more H plus - one thousand times more acidic. The second move: pH six versus pH eight is two units, so one hundred times. Direction read: a pH-nine solution is basic and has fewer H plus than water. The trap that costs points: higher pH does not mean more acidic - it means fewer H plus. Have them compute pH three versus pH six out loud.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order and location of cellular respiration, as an overview. Glycolysis comes first, in the cytoplasm: glucose splits into two pyruvate, with a little ATP and no oxygen needed. Second, the citric-acid or Krebs cycle, in the mitochondrial matrix: carbon dioxide is released and the electron carriers are loaded. Third and last, the electron transport chain, on the inner mitochondrial membrane: oxygen is the final electron acceptor, and the most ATP by far is made here. Keep the order and the locations locked, because the exam may ask you to match the stage to its place or its output. Two traps to name: the most ATP comes from the electron transport chain, not glycolysis; and oxygen acts at the end, not in glycolysis. Have the class tell you where the most ATP is made.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three - five items. The body is built from four primary tissues, and you must tell them apart by structure and function. Epithelial tissue is tightly packed cells that cover and line surfaces; it is avascular and sits on a basement membrane. Connective tissue is the opposite: scattered cells in an abundant matrix - and remember blood is a connective tissue. Muscle contracts; nervous tissue is neurons and neuroglia that signal. Then the integument puts tissues to work: the epidermis is keratinized stratified squamous epithelium and is avascular; the dermis beneath is connective tissue carrying the vessels, nerves, and glands. The skin's jobs tie back to homeostasis, especially thermoregulation. The trap to flag: the epidermis has no blood vessels - it is fed by diffusion from the dermis. Ask which tissue type blood belongs to - connective.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8</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Midterm</a:t>
            </a:r>
          </a:p>
          <a:p>
            <a:pPr algn="ctr"/>
            <a:r>
              <a:rPr sz="5400" b="1">
                <a:solidFill>
                  <a:srgbClr val="FFFFFF"/>
                </a:solidFill>
                <a:latin typeface="Calibri"/>
              </a:rPr>
              <a:t>Review</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The whole first half in one arc - then show what you can do</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EPIDERMAL LAYERS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Basale · Spinosum · Granulosum · Lucidum · Corneum</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 4 · BONE &amp; SKELETON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Living</a:t>
            </a:r>
          </a:p>
          <a:p>
            <a:pPr algn="ctr"/>
            <a:r>
              <a:rPr sz="6000" b="1">
                <a:solidFill>
                  <a:srgbClr val="FFFFFF"/>
                </a:solidFill>
                <a:latin typeface="Calibri"/>
              </a:rPr>
              <a:t>scaffold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blast builds, clast chews - osteon vs trabeculae - remodeling</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one last audit before the exam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MIDTERM</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20 items,</a:t>
            </a:r>
          </a:p>
          <a:p>
            <a:pPr algn="ctr"/>
            <a:r>
              <a:rPr sz="6000" b="1">
                <a:solidFill>
                  <a:srgbClr val="FFFFFF"/>
                </a:solidFill>
                <a:latin typeface="Calibri"/>
              </a:rPr>
              <a:t>100 points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cumulative W1-7 - mixed types - two quantitative pockets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Prep,</a:t>
            </a:r>
          </a:p>
          <a:p>
            <a:pPr algn="ctr"/>
            <a:r>
              <a:rPr sz="6000" b="1">
                <a:solidFill>
                  <a:srgbClr val="FFFFFF"/>
                </a:solidFill>
                <a:latin typeface="Calibri"/>
              </a:rPr>
              <a:t>then prove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study guide · exam-prep tutorial · practice exam · debrief</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The back</a:t>
            </a:r>
          </a:p>
          <a:p>
            <a:pPr algn="ctr"/>
            <a:r>
              <a:rPr sz="6000" b="1">
                <a:solidFill>
                  <a:srgbClr val="FFFFFF"/>
                </a:solidFill>
                <a:latin typeface="Calibri"/>
              </a:rPr>
              <a:t>half</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joints, then muscle and the nervous system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FROM THE CLINIC</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One body,</a:t>
            </a:r>
          </a:p>
          <a:p>
            <a:pPr algn="ctr"/>
            <a:r>
              <a:rPr sz="5000" b="1">
                <a:solidFill>
                  <a:srgbClr val="FFFFFF"/>
                </a:solidFill>
                <a:latin typeface="Calibri"/>
              </a:rPr>
              <a:t>four lenses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 single patient seen through all four objectives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Can I do</a:t>
            </a:r>
          </a:p>
          <a:p>
            <a:pPr algn="ctr"/>
            <a:r>
              <a:rPr sz="6000" b="1">
                <a:solidFill>
                  <a:srgbClr val="FFFFFF"/>
                </a:solidFill>
                <a:latin typeface="Calibri"/>
              </a:rPr>
              <a:t>the move?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for each topic - the one honest move, and the one trap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 1 · ORGANIZE &amp; REGULATE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Terms,</a:t>
            </a:r>
          </a:p>
          <a:p>
            <a:pPr algn="ctr"/>
            <a:r>
              <a:rPr sz="6000" b="1">
                <a:solidFill>
                  <a:srgbClr val="FFFFFF"/>
                </a:solidFill>
                <a:latin typeface="Calibri"/>
              </a:rPr>
              <a:t>levels,</a:t>
            </a:r>
          </a:p>
          <a:p>
            <a:pPr algn="ctr"/>
            <a:r>
              <a:rPr sz="6000" b="1">
                <a:solidFill>
                  <a:srgbClr val="FFFFFF"/>
                </a:solidFill>
                <a:latin typeface="Calibri"/>
              </a:rPr>
              <a:t>balance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anatomy vs physiology - the address system - homeostasis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DIRECTIONAL TERMS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Superior · Inferior · Medial · Lateral · Proximal · Distal · Superficial · Deep</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 2 · CHEMISTRY OF LIFE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Bonds, pH,</a:t>
            </a:r>
          </a:p>
          <a:p>
            <a:pPr algn="ctr"/>
            <a:r>
              <a:rPr sz="6000" b="1">
                <a:solidFill>
                  <a:srgbClr val="FFFFFF"/>
                </a:solidFill>
                <a:latin typeface="Calibri"/>
              </a:rPr>
              <a:t>the cell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covalent vs ionic - the pH pocket - transport - metabolism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WORKED · THE PH POCKET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pH 4 vs 7</a:t>
            </a:r>
          </a:p>
          <a:p>
            <a:pPr algn="ctr"/>
            <a:r>
              <a:rPr sz="6000" b="1">
                <a:solidFill>
                  <a:srgbClr val="FFFFFF"/>
                </a:solidFill>
                <a:latin typeface="Calibri"/>
              </a:rPr>
              <a:t>= 1000x</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each unit is 10x - count the units, raise 10 to that power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RESPIRATION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Glycolysis · Krebs Cycle · Electron Transport Chain</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 3 · TISSUES &amp; SKIN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Four tissues,</a:t>
            </a:r>
          </a:p>
          <a:p>
            <a:pPr algn="ctr"/>
            <a:r>
              <a:rPr sz="5000" b="1">
                <a:solidFill>
                  <a:srgbClr val="FFFFFF"/>
                </a:solidFill>
                <a:latin typeface="Calibri"/>
              </a:rPr>
              <a:t>one barrier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epithelial vs connective - the integument's layers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