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Last week we built the skeleton and its joints; this week we power them. Week 10 answers one question: when you decide to move, what actually happens inside a muscle? We'll zoom from a whole muscle down to the sarcomere, the tiny contractile unit, and then walk the exact ordered chain of events from a motor nerve firing to a filament sliding. Two habits carry over: structure determines function, and order matters. The steps of contraction happen in a fixed sequence, and getting that sequence right is the heart of this week. By Friday you'll be able to narrate a contraction step by step and explain why the filaments slide rather than shrink. This is Objective 5 — muscle and contraction.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Step five is where force happens. With the binding sites exposed, a myosin head attaches to actin, forming a CROSS-BRIDGE, and pivots, dragging the actin toward the center — the POWER STROKE. Then ATP binds the head, it lets go, re-cocks, and grabs again, a little farther along. Grab, pull, release, re-cock — over and over, thousands of heads, and the sarcomere shortens. The fuel fact students must hold: ATP is needed not just to pull but to RELEASE — without ATP, the head can't detach. That's why a body in rigor mortis stiffens: no ATP is left, so the cross-bridges lock in place. ATP powers both the pulling and the letting-go. Force on this slide, relaxation on the next.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Contraction must also be switched off, and it reverses the same sequence. The nerve stops firing, so ACh is broken down at the NMJ by an enzyme and no longer stimulates the muscle. The muscle's membrane settles, and ATP-driven pumps haul CALCIUM back into the sarcoplasmic reticulum. With calcium gone from troponin, tropomyosin slides back over the binding sites on actin — the gate re-covers. Myosin can no longer attach, the cross-bridges stop, and the filaments slide back to resting length: the muscle relaxes. Note that relaxation also costs ATP, to run the calcium pumps. So ATP is spent on contraction AND relaxation. Off is not passive — it's an active, ordered shutdown that mirrors the start.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Time for the weekly habit. Paste this to an approved chatbot: 'List the steps of skeletal muscle contraction in order, and tell me which filament is thick and which is thin.' Then check it hard against today's sequence. Chatbots routinely put calcium before the action potential, forget the NMJ and ACh entirely, claim the filaments shorten, or swap actin and myosin. Your job all term — and especially in this week's lab and assignment — is to catch the model, not trust it. A confidently mis-ordered process is still wrong, and in physiology the order IS the meaning. This is exactly the AI-critique step in Lab 10: have the AI narrate a contraction, then fix every misstep with the correct order.</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graded work, in order. One: the Lecture Tutorial — walk the sarcomere, the sliding-filament idea, and the contraction sequence with one approved chatbot, then submit the share link; about an hour, low-stakes. Two: Lab 10 — measure your own grip fatigue over repeated trials, build a fatigue curve, then catch the AI mis-ordering the contraction steps; 50 points. Three: Quiz 10, which includes putting the contraction steps in order. Four: Discussion 10, on why a sprinter and a marathoner fatigue differently. Five: Assignment 10, 'Run the Sequence.' Everything closes Sunday night. Open the Start Here page first — it lists all of it with due dates. Order matters this week, in the muscle and on your checklist.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This week we ran the contraction inside a single fiber; next week we zoom back out to the MUSCULAR SYSTEM — how whole muscles attach to bones and move them. We'll meet origin versus insertion, agonist and antagonist pairs like the biceps and triceps, and the lever systems that turn a muscle's pull into movement at a joint, including why most of your levers trade force for speed. Callback: every one of those whole-muscle movements is still powered by the exact sliding-filament sequence you learned today, multiplied across millions of sarcomeres. Master the single fiber now, and the muscular system next week is just that machine, scaled up and bolted to the skeleton.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gap nobody notices. You think 'lift the cup,' and a fraction of a second later your forearm flexes. In that sliver of time, a stunningly ordered sequence ran: a nerve fired, a chemical crossed a tiny gap, an electrical wave swept the muscle, calcium flooded out of storage, and millions of microscopic molecular hands grabbed and pulled. None of it reached your awareness. This week we slow that instant down and name every step in order. The payoff is clinical: drugs, toxins, and diseases each break one specific step — curare blocks the chemical, nerve gas floods it, low calcium stalls the pull. To understand the failures, you first have to know the working sequence cold. That's today.</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and leave it up all week. Two halves, just like always. First: what are the parts? A muscle is built in nested layers down to the sarcomere, and inside the sarcomere two filaments — actin and myosin — do the work. Name them and know which is thick and which is thin. Second: what is the order? From the motor neuron firing to the filaments sliding, the events happen in one fixed sequence, and a chatbot will happily scramble it. Everything this week serves those two goals: identify the contractile machinery, then run the sequence forward without a misstep. Tell them the quiz, the lab, and the assignment all live or die on that ordering. Let's build the machine first.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skeletal-muscle hierarchy, biggest to smallest. A whole MUSCLE, like the biceps, is wrapped in connective tissue. Inside, fibers are bundled into FASCICLES. Each fascicle is a bundle of muscle FIBERS — and a muscle fiber is a single muscle cell, long, cylindrical, and multinucleated. Inside each fiber run threadlike MYOFIBRILS. And each myofibril is a chain of SARCOMERES laid end to end — the sarcomere is the basic contractile unit, the part that actually shortens. Memory move: every level is a bundle of the next one down, until you reach the sarcomere, where the molecular action happens. We will spend most of today inside one sarcomere, because that is where contraction is built.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go inside one sarcomere — defined as the stretch from one Z disc to the next Z disc. Two kinds of filament fill it. THIN filaments are made of actin; they anchor to the Z discs at each end and reach toward the center. THICK filaments are made of myosin; they sit in the middle with little heads that stick out toward the actin. Lock the pairing students always flip: actin is THIN, myosin is THICK. The myosin heads are the cross-bridges that will grab actin and pull. Briefly name the banding if you like — the A band is the thick-filament region, the I band is thin-only — but the load-bearing facts are: Z disc is the boundary, actin is thin, myosin is thick, and the heads belong to myosin.</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slide students misremember, so make it stick. In the sliding-filament model, the sarcomere shortens because the thin actin filaments SLIDE past the thick myosin filaments toward the center — the Z discs are pulled closer together. The filaments themselves do NOT get shorter; their lengths never change. Picture two interlaced combs pulled to overlap more: the combs keep their size, but the whole set gets shorter. The myosin heads act like oars, repeatedly grabbing actin and rowing it inward. Say the misconception out loud and kill it: 'the actin and myosin do not shorten — they slide and overlap more.' That exact sentence is a true/false item on the quiz. Sliding, not shrinking.</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steps of contraction, strictly in order. One: a motor neuron action potential reaches the neuromuscular junction and releases acetylcholine, ACh. Two: ACh triggers an action potential that sweeps along the muscle fiber's membrane and down the T-tubules. Three: that signal makes the sarcoplasmic reticulum release CALCIUM into the cell. Four: calcium binds TROPONIN, which drags tropomyosin off the binding sites on actin. Five: myosin heads form CROSS-BRIDGES and pull actin inward — the power stroke, powered by ATP — and the filaments slide. Five steps, one direction. Have the class chant the order back: ACh, action potential, calcium, troponin, cross-bridge. This sequence is the single most tested idea of the week.</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Zoom into step one — the handoff from nerve to muscle, called the neuromuscular junction, or NMJ. The motor neuron does not touch the muscle; a tiny gap, the synaptic cleft, sits between them. When the nerve's action potential arrives, the axon terminal releases the neurotransmitter ACETYLCHOLINE, ACh. ACh drifts across the gap and binds receptors on the muscle's membrane, and that is what sparks the muscle's own action potential — step two. Clinical hooks land here: curare blocks the ACh receptor and the muscle goes limp; nerve agents stop ACh from being cleared, so muscles can't relax. The takeaway: ACh is the chemical messenger at the NMJ, and it is the bridge from the nervous system to the muscle.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Steps three and four are the molecular switch, so slow down. At rest, a strand called tropomyosin lies over the binding sites on actin, so myosin can't grab on — the muscle stays relaxed. When the muscle's action potential reaches the sarcoplasmic reticulum, the SR dumps CALCIUM into the cell. Calcium binds a protein called TROPONIN, and troponin yanks tropomyosin OFF the binding sites, exposing them. Now myosin heads can attach. So calcium is the trigger, troponin is the receiver, tropomyosin is the gate. No calcium, no contraction — which is exactly why the SR's calcium store matters. Tell them: if you remember one cause here, remember that calcium from the SR is what flips the muscle from off to on.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623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BIOL 2301 · ANATOMY &amp; PHYSIOLOGY I · WEEK 10</a:t>
            </a:r>
          </a:p>
        </p:txBody>
      </p:sp>
      <p:sp>
        <p:nvSpPr>
          <p:cNvPr id="4" name="TextBox 3"/>
          <p:cNvSpPr txBox="1"/>
          <p:nvPr/>
        </p:nvSpPr>
        <p:spPr>
          <a:xfrm>
            <a:off x="822960" y="2286000"/>
            <a:ext cx="10515600" cy="2011680"/>
          </a:xfrm>
          <a:prstGeom prst="rect">
            <a:avLst/>
          </a:prstGeom>
          <a:noFill/>
        </p:spPr>
        <p:txBody>
          <a:bodyPr wrap="square" anchor="ctr" lIns="0" rIns="0" tIns="0" bIns="0">
            <a:spAutoFit/>
          </a:bodyPr>
          <a:lstStyle/>
          <a:p>
            <a:pPr algn="ctr"/>
            <a:r>
              <a:rPr sz="5400" b="1">
                <a:solidFill>
                  <a:srgbClr val="FFFFFF"/>
                </a:solidFill>
                <a:latin typeface="Calibri"/>
              </a:rPr>
              <a:t>How a</a:t>
            </a:r>
          </a:p>
          <a:p>
            <a:pPr algn="ctr"/>
            <a:r>
              <a:rPr sz="5400" b="1">
                <a:solidFill>
                  <a:srgbClr val="FFFFFF"/>
                </a:solidFill>
                <a:latin typeface="Calibri"/>
              </a:rPr>
              <a:t>Muscle Moves</a:t>
            </a:r>
          </a:p>
        </p:txBody>
      </p:sp>
      <p:sp>
        <p:nvSpPr>
          <p:cNvPr id="5" name="TextBox 4"/>
          <p:cNvSpPr txBox="1"/>
          <p:nvPr/>
        </p:nvSpPr>
        <p:spPr>
          <a:xfrm>
            <a:off x="1097280" y="4572000"/>
            <a:ext cx="9966960" cy="1097280"/>
          </a:xfrm>
          <a:prstGeom prst="rect">
            <a:avLst/>
          </a:prstGeom>
          <a:noFill/>
        </p:spPr>
        <p:txBody>
          <a:bodyPr wrap="square" anchor="ctr" lIns="0" rIns="0" tIns="0" bIns="0">
            <a:spAutoFit/>
          </a:bodyPr>
          <a:lstStyle/>
          <a:p>
            <a:pPr algn="ctr"/>
            <a:r>
              <a:rPr sz="2000" b="0">
                <a:solidFill>
                  <a:srgbClr val="B7C2E8"/>
                </a:solidFill>
                <a:latin typeface="Calibri"/>
              </a:rPr>
              <a:t>From a nerve signal to a sliding filament — the steps of contraction, in order</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PULL · NEEDS FUEL</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Cross-bridge</a:t>
            </a:r>
          </a:p>
          <a:p>
            <a:pPr algn="ctr"/>
            <a:r>
              <a:rPr sz="4200" b="1">
                <a:solidFill>
                  <a:srgbClr val="FFFFFF"/>
                </a:solidFill>
                <a:latin typeface="Calibri"/>
              </a:rPr>
              <a:t>&amp; the power stroke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myosin grabs actin and rows — ATP required</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TURNING IT OFF</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Relaxation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ACh cleared, calcium pumped back, gates re-cover</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AUDIT THE AI</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It scrambles</a:t>
            </a:r>
          </a:p>
          <a:p>
            <a:pPr algn="ctr"/>
            <a:r>
              <a:rPr sz="5000" b="1">
                <a:solidFill>
                  <a:srgbClr val="FFFFFF"/>
                </a:solidFill>
                <a:latin typeface="Calibri"/>
              </a:rPr>
              <a:t>the steps.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chatbots reorder contraction and flip actin/myosin</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THIS WEEK'S WORK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Do these</a:t>
            </a:r>
          </a:p>
          <a:p>
            <a:pPr algn="ctr"/>
            <a:r>
              <a:rPr sz="6000" b="1">
                <a:solidFill>
                  <a:srgbClr val="FFFFFF"/>
                </a:solidFill>
                <a:latin typeface="Calibri"/>
              </a:rPr>
              <a:t>in order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tutorial · lab · quiz · discussion · assignment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NEXT WEEK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From one fiber</a:t>
            </a:r>
          </a:p>
          <a:p>
            <a:pPr algn="ctr"/>
            <a:r>
              <a:rPr sz="5000" b="1">
                <a:solidFill>
                  <a:srgbClr val="FFFFFF"/>
                </a:solidFill>
                <a:latin typeface="Calibri"/>
              </a:rPr>
              <a:t>to whole muscles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origins, insertions, and the body's levers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HOOK · A THOUGHT</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You decided.</a:t>
            </a:r>
          </a:p>
          <a:p>
            <a:pPr algn="ctr"/>
            <a:r>
              <a:rPr sz="5000" b="1">
                <a:solidFill>
                  <a:srgbClr val="FFFFFF"/>
                </a:solidFill>
                <a:latin typeface="Calibri"/>
              </a:rPr>
              <a:t>Then it moved.</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between the thought and the twitch, a precise chain fires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WEEK'S BIG QUESTION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Name the parts.</a:t>
            </a:r>
          </a:p>
          <a:p>
            <a:pPr algn="ctr"/>
            <a:r>
              <a:rPr sz="5000" b="1">
                <a:solidFill>
                  <a:srgbClr val="FFFFFF"/>
                </a:solidFill>
                <a:latin typeface="Calibri"/>
              </a:rPr>
              <a:t>Order the steps.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sarcomere structure + the contraction sequence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FROM BIG TO SMALL</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Muscle · Fascicle · Fiber · Myofibril · Sarcomere</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INSIDE ONE SARCOMERE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Actin thin.</a:t>
            </a:r>
          </a:p>
          <a:p>
            <a:pPr algn="ctr"/>
            <a:r>
              <a:rPr sz="5000" b="1">
                <a:solidFill>
                  <a:srgbClr val="FFFFFF"/>
                </a:solidFill>
                <a:latin typeface="Calibri"/>
              </a:rPr>
              <a:t>Myosin thick.</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contractile unit, Z disc to Z disc</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CENTRAL IDEA</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Filaments slide.</a:t>
            </a:r>
          </a:p>
          <a:p>
            <a:pPr algn="ctr"/>
            <a:r>
              <a:rPr sz="4200" b="1">
                <a:solidFill>
                  <a:srgbClr val="FFFFFF"/>
                </a:solidFill>
                <a:latin typeface="Calibri"/>
              </a:rPr>
              <a:t>They don't shrink.</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sliding-filament model</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SEQUENCE · IN ORDER</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ACh · AP · Calcium · Troponin · Cross-bridge</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WHERE THE SIGNAL JUMPS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The NMJ</a:t>
            </a:r>
          </a:p>
          <a:p>
            <a:pPr algn="ctr"/>
            <a:r>
              <a:rPr sz="6000" b="1">
                <a:solidFill>
                  <a:srgbClr val="FFFFFF"/>
                </a:solidFill>
                <a:latin typeface="Calibri"/>
              </a:rPr>
              <a:t>&amp; ACh</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nerve to muscle, across a tiny gap</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SWITCH</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Calcium</a:t>
            </a:r>
          </a:p>
          <a:p>
            <a:pPr algn="ctr"/>
            <a:r>
              <a:rPr sz="6000" b="1">
                <a:solidFill>
                  <a:srgbClr val="FFFFFF"/>
                </a:solidFill>
                <a:latin typeface="Calibri"/>
              </a:rPr>
              <a:t>&amp; Troponin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how the binding sites get uncovered</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