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11 - the muscular system at the whole-body level. Last week we went inside a single fiber and watched a sarcomere shorten. This week we zoom out: about 700 named skeletal muscles, attached to bones across joints, working in coordinated teams to move you. Here is the throughline for the week - a muscle can only do one thing, pull, so movement has to be a team sport, and the skeleton turns those pulls into motion using lever systems. Keep our two themes in view: structure determines function - a muscle's attachments and shape predict its action - and the muscles cooperate to control movement smoothly. Ask who is headed into nursing, physical therapy, athletic training, or kinesiology; they will reason about muscle actions and levers constantly.</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Photograph-this slide - a starter set of major muscles by region; learn the muscle WITH its action. Upper body: the deltoid caps the shoulder and abducts the arm; the pectoralis major covers the chest and flexes and adducts the arm; the biceps brachii flexes and the triceps brachii extends the forearm. Trunk: the rectus abdominis flexes the trunk; the masseter closes the jaw for chewing. Lower body: the gluteus maximus extends the hip; the quadriceps femoris extends the knee; the hamstrings flex the knee; the gastrocnemius is the calf muscle that plantarflexes the foot, pointing the toes. Do not memorize them as a flat list - tie each to what it does, because the exam asks for actions. Have them give the action of the gastrocnemius - plantarflexion - and the antagonist relationship of quadriceps and hamstrings.</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Pull the actions together into a usable vocabulary, because this is what assessment tests. Flexion decreases a joint angle - the biceps flexes the elbow; extension increases it - the triceps extends the elbow. Abduction moves a limb away from the midline - the deltoid abducts the arm; adduction pulls it back. Plantarflexion points the toes - the gastrocnemius; knee extension straightens the leg - the quadriceps; knee flexion bends it - the hamstrings. The big idea: if you know where a muscle crosses a joint and which side it sits on, you can predict its action without memorizing it cold - a muscle crossing the front of the elbow flexes it, one crossing the back extends it. Structure determines function, made practical. Have a student predict the action of a muscle crossing the front of the knee - extension.</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Set up the weekly habit. Paste this to an approved chatbot: which muscle flexes the forearm and which extends it, what does the deltoid do, and is the origin the attachment that moves or the one that stays fixed? Then check its work against today's definitions. Chatbots routinely claim the biceps extends the forearm, mix up agonist and antagonist, or say the origin is the part that moves - all wrong. Remember the hooks: the insertion is pulled IN and moves; the biceps bends, the triceps straightens; third-class levers are the body's most common. Your job all term - in the tutorial, the assignment, and the lab - is to catch the model, not trust it. In the clinic, a confident wrong muscle action is still a wrong action. This is exactly how this week's lab AI-critique step works.</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Point them to the graded work, in order. One: the Lecture Tutorial - work through origin versus insertion, the agonist-antagonist-synergist roles, muscle naming, the three lever classes, and the major muscles and their actions with one approved chatbot, then submit the share link; about an hour, low-stakes. Two: Lab 11 - identify major muscles and their actions on a free virtual muscular atlas, or run an at-home antagonist-pair and lever demo, build a structure-to-action table, and catch the AI's muscle-action mistakes; fifty points. Three: Quiz 11. Four: Discussion 11, on why you train opposing muscle groups and why a third-class lever is fast but weak. Five: Assignment 11, four problems on origin-insertion, matching muscles to actions, lever classes, and muscle naming. Everything closes Sunday night. Open the Start Here page first - it lists it all with due dates.</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Tease next week and tie back. Every muscle contraction this week began with a nerve signal arriving at the neuromuscular junction - so next week we follow that signal to its source and start the nervous system. We meet the neuron - dendrites, cell body, axon - and the action potential, the electrical impulse that travels down an axon to command a muscle to fire. It is our next quantitative pocket: the resting membrane potential, about negative seventy millivolts, and the ordered phases of the action potential, kept at the overview level. Callback: the muscle is the effector at the end of the line; next week we study the wire that carries the order. The pulling, teamwork, and lever ideas from this week are what those signals ultimately produce. See you Tuesday.</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Open with a puzzle students can feel. Bend your elbow - the biceps shortened and pulled your forearm up. Now straighten it. The biceps cannot push your arm back down; muscles only generate force by pulling, by shortening toward their center. So how did your arm extend? A different muscle on the other side - the triceps - pulled it the opposite way. That single fact drives the whole week: because a muscle can only pull, every joint needs muscles on opposing sides, working as a team. There is no such thing as a muscle that both bends and straightens a joint by itself. Hold this; we will name these opposing partners - agonist and antagonist - in two slides. Ask the class which muscle pulled the forearm back down.</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Write the big question and leave it up. Three pieces fit together this week. First, attachments: every muscle spans a joint and pulls one bone toward another - which bone is fixed and which moves is the origin-insertion idea. Second, teamwork: because muscles only pull, they work in groups - a prime mover, its opposer, and helpers. Third, levers: bones are rigid bars and joints are pivots, so the body is full of lever systems that trade force for speed and range of motion. Tell them the throughline - if you know where a muscle attaches, you can predict what it does. Structure determines function, on every slide. By Friday they will name the action of the major muscles and explain why a third-class lever is fast but weak.</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Land the first precise pair. A skeletal muscle attaches to two bones across a joint by tendons. The origin is the attachment on the bone that stays put - the stationary, fixed anchor. The insertion is the attachment on the bone that moves toward the origin when the muscle contracts. Worked example: when the biceps brachii contracts, the forearm rises - the origin is up on the scapula, and the insertion is down on the radius, the bone that moves. Memory hook: the insertion is what gets pulled IN toward the origin, so the Insertion moves. This is the most common Week 11 mix-up, and it sets up a quiz true-false: the origin is NOT the part that moves the most - that is the insertion. Ask which attachment moves when they curl a weight.</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Photograph-this slide - the muscle teamwork roles. Agonist, also called the prime mover: the muscle chiefly responsible for a movement - the biceps brachii flexing the forearm. Antagonist: the muscle with the opposite action, which relaxes and lengthens as the agonist contracts - the triceps brachii, which extends the forearm. Synergist: a muscle that assists the prime mover or steadies a joint so the movement is clean - the brachialis helping the biceps. Fixator: a synergist that holds the origin bone still, like trunk muscles steadying you while you lift. The key insight students must grasp: these roles are relative to the movement, not fixed labels. In a curl the biceps is the agonist and the triceps the antagonist; reverse the movement and the roles swap. Have them name the antagonist of the quadriceps - the hamstrings.</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Zoom in on the cleanest antagonist pair, because it anchors the whole idea. The biceps brachii sits on the front of the upper arm; when it shortens, the elbow flexes - the forearm comes up. The triceps brachii sits on the back; when it shortens, the elbow extends - the forearm straightens. They pull in opposite directions across the same joint, so as one shortens, the other relaxes and lengthens. This is why trainers tell you to work opposing muscle groups: a strong biceps with a weak triceps unbalances the joint. Athletic and clinical hook for the discussion: balanced antagonist pairs protect joints and control motion. The chatbot will sometimes claim the biceps extends the forearm - that is backwards, and catching it is this week's audit. Confirm: which muscle straightens the elbow? The triceps.</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Muscle names are not random - they are little descriptions, and decoding them is a real skill. Names come from one or more clues. Location or bone: the rectus abdominis is the straight muscle of the abdomen; the brachialis is in the arm. Shape: the deltoid is triangular, like the Greek letter delta. Size: gluteus maximus, medius, and minimus are the large, medium, and small buttock muscles. Action: a flexor flexes, an extensor extends, an adductor pulls toward midline. Number of origins, or heads: biceps has two heads, triceps three, quadriceps four. Teach the habit - when they meet a new muscle name, break it into its clues and they can often predict where it is and what it does. Ask what biceps tells them - two heads.</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Photograph-this slide - the three lever classes. A lever is a rigid bar - here a bone - turning on a pivot called the fulcrum - here a joint; effort is the muscle pull, load is the weight moved. First-class: fulcrum in the MIDDLE, like a seesaw - the head nodding on the neck. Second-class: load in the MIDDLE, like a wheelbarrow - standing on tiptoe, where the ball of the foot is the fulcrum and the calf is the effort; powerful but rare. Third-class: effort in the MIDDLE - the biceps curling the forearm, where the elbow is the fulcrum, the biceps pulls in the middle, and the hand's load is at the far end. Memorize the order of the middle element: Fulcrum, Load, Effort - first, second, third. Have them place the biceps curl - third class.</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slide that ties levers to physiology. The vast majority of levers in the body are third-class - effort between the fulcrum and the load. Because the muscle inserts close to the joint, with a short effort arm, the muscle must generate MORE force than the load it lifts. The payoff: a tiny shortening of the muscle swings the far end of the limb through a large, fast arc. So third-class levers sacrifice force to gain speed and range of motion - what you want for throwing and reaching. The optional lever math makes it concrete: hold a 60 newton weight 36 centimeters from the elbow while the biceps inserts only 4 centimeters out, and the biceps must pull with 540 newtons - nine times the load. Ask why a long forearm helps an athlete throw faster.</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26235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BIOL 2301 · ANATOMY &amp; PHYSIOLOGY I · WEEK 11</a:t>
            </a:r>
          </a:p>
        </p:txBody>
      </p:sp>
      <p:sp>
        <p:nvSpPr>
          <p:cNvPr id="4" name="TextBox 3"/>
          <p:cNvSpPr txBox="1"/>
          <p:nvPr/>
        </p:nvSpPr>
        <p:spPr>
          <a:xfrm>
            <a:off x="822960" y="2286000"/>
            <a:ext cx="10515600" cy="2011680"/>
          </a:xfrm>
          <a:prstGeom prst="rect">
            <a:avLst/>
          </a:prstGeom>
          <a:noFill/>
        </p:spPr>
        <p:txBody>
          <a:bodyPr wrap="square" anchor="ctr" lIns="0" rIns="0" tIns="0" bIns="0">
            <a:spAutoFit/>
          </a:bodyPr>
          <a:lstStyle/>
          <a:p>
            <a:pPr algn="ctr"/>
            <a:r>
              <a:rPr sz="5400" b="1">
                <a:solidFill>
                  <a:srgbClr val="FFFFFF"/>
                </a:solidFill>
                <a:latin typeface="Calibri"/>
              </a:rPr>
              <a:t>The Muscular</a:t>
            </a:r>
          </a:p>
          <a:p>
            <a:pPr algn="ctr"/>
            <a:r>
              <a:rPr sz="5400" b="1">
                <a:solidFill>
                  <a:srgbClr val="FFFFFF"/>
                </a:solidFill>
                <a:latin typeface="Calibri"/>
              </a:rPr>
              <a:t>System</a:t>
            </a:r>
          </a:p>
        </p:txBody>
      </p:sp>
      <p:sp>
        <p:nvSpPr>
          <p:cNvPr id="5" name="TextBox 4"/>
          <p:cNvSpPr txBox="1"/>
          <p:nvPr/>
        </p:nvSpPr>
        <p:spPr>
          <a:xfrm>
            <a:off x="1097280" y="4572000"/>
            <a:ext cx="9966960" cy="1097280"/>
          </a:xfrm>
          <a:prstGeom prst="rect">
            <a:avLst/>
          </a:prstGeom>
          <a:noFill/>
        </p:spPr>
        <p:txBody>
          <a:bodyPr wrap="square" anchor="ctr" lIns="0" rIns="0" tIns="0" bIns="0">
            <a:spAutoFit/>
          </a:bodyPr>
          <a:lstStyle/>
          <a:p>
            <a:pPr algn="ctr"/>
            <a:r>
              <a:rPr sz="2000" b="0">
                <a:solidFill>
                  <a:srgbClr val="B7C2E8"/>
                </a:solidFill>
                <a:latin typeface="Calibri"/>
              </a:rPr>
              <a:t>How do hundreds of muscles team up to move you - and why are they built like levers?</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3F5F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5A639A"/>
                </a:solidFill>
                <a:latin typeface="Calibri"/>
              </a:rPr>
              <a:t>THE MAP · MAJOR MUSCLES</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2800" b="1">
                <a:solidFill>
                  <a:srgbClr val="1E2761"/>
                </a:solidFill>
                <a:latin typeface="Calibri"/>
              </a:rPr>
              <a:t>Deltoid · Pectoralis · Quadriceps · Hamstrings · Gastrocnemius · Gluteus Maximus</a:t>
            </a:r>
          </a:p>
        </p:txBody>
      </p:sp>
      <p:sp>
        <p:nvSpPr>
          <p:cNvPr id="5" name="TextBox 4"/>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PREDICT THE ACTION</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5000" b="1">
                <a:solidFill>
                  <a:srgbClr val="FFFFFF"/>
                </a:solidFill>
                <a:latin typeface="Calibri"/>
              </a:rPr>
              <a:t>Attachments</a:t>
            </a:r>
          </a:p>
          <a:p>
            <a:pPr algn="ctr"/>
            <a:r>
              <a:rPr sz="5000" b="1">
                <a:solidFill>
                  <a:srgbClr val="FFFFFF"/>
                </a:solidFill>
                <a:latin typeface="Calibri"/>
              </a:rPr>
              <a:t>predict action</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flex, extend, abduct, adduct - read it from the anatomy</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AUDIT THE AI</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5000" b="1">
                <a:solidFill>
                  <a:srgbClr val="FFFFFF"/>
                </a:solidFill>
                <a:latin typeface="Calibri"/>
              </a:rPr>
              <a:t>The tool drafts.</a:t>
            </a:r>
          </a:p>
          <a:p>
            <a:pPr algn="ctr"/>
            <a:r>
              <a:rPr sz="5000" b="1">
                <a:solidFill>
                  <a:srgbClr val="FFFFFF"/>
                </a:solidFill>
                <a:latin typeface="Calibri"/>
              </a:rPr>
              <a:t>You judge.</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chatbots flip muscle actions and swap origin with insertion</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THIS WEEK'S WORK</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6000" b="1">
                <a:solidFill>
                  <a:srgbClr val="FFFFFF"/>
                </a:solidFill>
                <a:latin typeface="Calibri"/>
              </a:rPr>
              <a:t>Do these</a:t>
            </a:r>
          </a:p>
          <a:p>
            <a:pPr algn="ctr"/>
            <a:r>
              <a:rPr sz="6000" b="1">
                <a:solidFill>
                  <a:srgbClr val="FFFFFF"/>
                </a:solidFill>
                <a:latin typeface="Calibri"/>
              </a:rPr>
              <a:t>in order</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tutorial · lab · quiz · discussion · assignment</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NEXT WEEK</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5000" b="1">
                <a:solidFill>
                  <a:srgbClr val="FFFFFF"/>
                </a:solidFill>
                <a:latin typeface="Calibri"/>
              </a:rPr>
              <a:t>Into the</a:t>
            </a:r>
          </a:p>
          <a:p>
            <a:pPr algn="ctr"/>
            <a:r>
              <a:rPr sz="5000" b="1">
                <a:solidFill>
                  <a:srgbClr val="FFFFFF"/>
                </a:solidFill>
                <a:latin typeface="Calibri"/>
              </a:rPr>
              <a:t>nervous system</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the neuron, the action potential, and the signal that fires every muscle</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14</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HOOK · MUSCLES ONLY PULL</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5000" b="1">
                <a:solidFill>
                  <a:srgbClr val="FFFFFF"/>
                </a:solidFill>
                <a:latin typeface="Calibri"/>
              </a:rPr>
              <a:t>A muscle</a:t>
            </a:r>
          </a:p>
          <a:p>
            <a:pPr algn="ctr"/>
            <a:r>
              <a:rPr sz="5000" b="1">
                <a:solidFill>
                  <a:srgbClr val="FFFFFF"/>
                </a:solidFill>
                <a:latin typeface="Calibri"/>
              </a:rPr>
              <a:t>cannot push</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so how do you straighten your arm after you bend it?</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THE WEEK'S BIG QUESTION</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6000" b="1">
                <a:solidFill>
                  <a:srgbClr val="FFFFFF"/>
                </a:solidFill>
                <a:latin typeface="Calibri"/>
              </a:rPr>
              <a:t>Pulls into</a:t>
            </a:r>
          </a:p>
          <a:p>
            <a:pPr algn="ctr"/>
            <a:r>
              <a:rPr sz="6000" b="1">
                <a:solidFill>
                  <a:srgbClr val="FFFFFF"/>
                </a:solidFill>
                <a:latin typeface="Calibri"/>
              </a:rPr>
              <a:t>movement</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how do attachments, teamwork, and levers turn muscle pulls into motion?</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WHERE A MUSCLE ATTACHES</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4200" b="1">
                <a:solidFill>
                  <a:srgbClr val="FFFFFF"/>
                </a:solidFill>
                <a:latin typeface="Calibri"/>
              </a:rPr>
              <a:t>Origin  vs  Insertion</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fixed (stationary) bone  vs  the bone that moves</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3F5F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5A639A"/>
                </a:solidFill>
                <a:latin typeface="Calibri"/>
              </a:rPr>
              <a:t>WHY MOVEMENT IS A TEAM SPORT</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3400" b="1">
                <a:solidFill>
                  <a:srgbClr val="1E2761"/>
                </a:solidFill>
                <a:latin typeface="Calibri"/>
              </a:rPr>
              <a:t>Agonist · Antagonist · Synergist</a:t>
            </a:r>
          </a:p>
        </p:txBody>
      </p:sp>
      <p:sp>
        <p:nvSpPr>
          <p:cNvPr id="5" name="TextBox 4"/>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THE PAIR YOU TRAIN BOTH SIDES OF</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4200" b="1">
                <a:solidFill>
                  <a:srgbClr val="FFFFFF"/>
                </a:solidFill>
                <a:latin typeface="Calibri"/>
              </a:rPr>
              <a:t>Biceps bends.</a:t>
            </a:r>
          </a:p>
          <a:p>
            <a:pPr algn="ctr"/>
            <a:r>
              <a:rPr sz="4200" b="1">
                <a:solidFill>
                  <a:srgbClr val="FFFFFF"/>
                </a:solidFill>
                <a:latin typeface="Calibri"/>
              </a:rPr>
              <a:t>Triceps straightens.</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opposing partners across the same joint</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HOW MUSCLES GET THEIR NAMES</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5000" b="1">
                <a:solidFill>
                  <a:srgbClr val="FFFFFF"/>
                </a:solidFill>
                <a:latin typeface="Calibri"/>
              </a:rPr>
              <a:t>Read the name,</a:t>
            </a:r>
          </a:p>
          <a:p>
            <a:pPr algn="ctr"/>
            <a:r>
              <a:rPr sz="5000" b="1">
                <a:solidFill>
                  <a:srgbClr val="FFFFFF"/>
                </a:solidFill>
                <a:latin typeface="Calibri"/>
              </a:rPr>
              <a:t>guess the muscle</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location, shape, size, action, and number of origins</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3F5F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5A639A"/>
                </a:solidFill>
                <a:latin typeface="Calibri"/>
              </a:rPr>
              <a:t>THE MAP · THREE LEVER CLASSES</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3400" b="1">
                <a:solidFill>
                  <a:srgbClr val="1E2761"/>
                </a:solidFill>
                <a:latin typeface="Calibri"/>
              </a:rPr>
              <a:t>First · Second · Third Class</a:t>
            </a:r>
          </a:p>
        </p:txBody>
      </p:sp>
      <p:sp>
        <p:nvSpPr>
          <p:cNvPr id="5" name="TextBox 4"/>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THE BODY'S FAVORITE LEVER</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5000" b="1">
                <a:solidFill>
                  <a:srgbClr val="FFFFFF"/>
                </a:solidFill>
                <a:latin typeface="Calibri"/>
              </a:rPr>
              <a:t>Third-class:</a:t>
            </a:r>
          </a:p>
          <a:p>
            <a:pPr algn="ctr"/>
            <a:r>
              <a:rPr sz="5000" b="1">
                <a:solidFill>
                  <a:srgbClr val="FFFFFF"/>
                </a:solidFill>
                <a:latin typeface="Calibri"/>
              </a:rPr>
              <a:t>fast but weak</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most muscle levers trade force for speed and range of motion</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