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This is our capstone review of the entire course, Weeks 1 through 15, all eight objectives, and there is no new content today. We walk the whole body once, fast: the language and logic of the body, the chemistry and the cell, tissues and skin, the skeleton and joints, muscle and contraction, the neuron and the action potential, the brain and the nerves, and the special senses. The midterm already covered the first half, so the final leans heaviest on Objectives 5 through 8, but the early ideas are the foundation everything later is built on. Tell them today's goal: for each system, state the one move it asks and the one mistake that sinks it. Then sit the Final.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because the final asks you to order these. Step one, the motor neuron releases acetylcholine, ACh, at the neuromuscular junction. Step two, an action potential travels along the sarcolemma and down the T-tubules. Step three, calcium is released from the sarcoplasmic reticulum. Step four, calcium binds troponin, which moves tropomyosin off the binding sites on actin. Step five, myosin heads bind actin and pull, the power stroke, using ATP, so the filaments slide and the muscle shortens. Relaxation reverses it: ACh is broken down, calcium is pumped back into the SR, and tropomyosin re-covers the sites. The classic miss is scrambling the order or forgetting that ATP is needed both to contract and to relax.</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6, overview level. Know the neuron parts: dendrites receive, the soma integrates, the axon conducts away, myelin insulates and speeds conduction. The resting membrane potential is about -70 mV, inside negative, maintained by the sodium-potassium pump, which moves 3 Na+ out and 2 K+ in per ATP. The action potential runs in a fixed order: resting at -70; depolarization, when threshold near -55 is reached and Na+ rushes IN, driving the inside positive to a peak near +30; repolarization, when K+ flows OUT and the inside returns toward negative; then a brief hyperpolarization below -70 before rest. It is all-or-none. Across the synapse, neurotransmitters carry the signal. The traps: thinking rest is positive, or that depolarization is K+ leaving. Use plain values, no Nernst math.</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7. The CNS is brain plus spinal cord: the cerebrum's frontal lobe handles movement and planning, the occipital lobe vision, the temporal lobe hearing; the cerebellum gives coordination and balance; the hypothalamus runs homeostasis; the medulla controls vital centers, heart rate and breathing. The meninges wrap it dura to arachnoid to pia, outer to inner, and CSF cushions. In the PNS, the autonomic system splits into sympathetic, fight-or-flight, which speeds the heart, and parasympathetic, rest-and-digest, which slows it, the vagus being the major parasympathetic nerve. Objective 8, the senses: rods see dim light with no color, cones see color in bright light; the ear ossicles run malleus, incus, stapes; the cochlea hears, the semicircular canals balance; taste and smell are chemoreceptors. The trap: reversing rods and cones, or saying parasympathetic speeds the heart.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course's recurring habit one final time before the exam. Paste to an approved chatbot: in anatomical position is the thumb medial or lateral, which way does water move when a 300 mOsm cell sits in a 100 mOsm solution, and during depolarization does sodium move in or out? Then check its answers against what we taught. Chatbots routinely call the thumb medial, reverse hypotonic and hypertonic, say depolarization is potassium leaving, scramble the contraction steps, or reverse rods and cones. Catching those slips is being ready, and in the clinic a confident wrong label is still wrong. Reminder for integrity: AI is allowed for the prep tutorial, but it is not permitted on the Final itself.</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at the prep kit, in order, because finals week runs differently. There is no quiz, no discussion, no assignment, and no lab this week; the comprehensive Final replaces all of them. First, work the Study Guide, the checklist of every move across the eight objectives with the quantitative pockets re-worked. Second, run the Exam-Prep Tutorial with one approved chatbot, Gemini, Claude, or ChatGPT, and submit the conversation share link; it diagnoses and drills your weak spots adaptively. Third, sit the Practice Final timed, like the real thing, then review every miss against the Study Guide. The Final itself is 20 items, 100 points, mixed concept and quantitative, cumulative over all eight objectives, and worth 25 percent of your grade. AI is not permitted on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the term. When we started in Week 1, the whole promise was learning to describe the body precisely and to reason about how it holds itself steady. Everything since has been that same instinct, sharpened eight ways: name the where, do the chemistry, build the cell, identify the tissue, classify the bone, contract the muscle, fire the neuron, and trace the sense. You can do all eight now. This last exam is not about cramming everything, it is about running the eight honest moves, working the numbers cleanly, and naming the misconception that sinks each one. Work the Study Guide, run the Exam-Prep Tutorial, take the Practice Final, then sit the Final. You have earned this. Go show them what you know.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thread that ran through all sixteen weeks. Every structure we named, we immediately asked what it does and how its shape makes that possible. A red blood cell's flattened disc bends through capillaries; the osteon's concentric rings resist stress; myelin's fatty wrap speeds the nerve signal; the cornea's curve bends light. Put one prompt on the board: name any structure from the term and give me its function. Let the room call a few. This is not memorizing a glossary, it is reasoning from form to job, and the final rewards exactly that habit. Pair it with the second thread, homeostasis, on the next slide, and you have the spine of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big question for finals week and leave it up. Across the whole course, can you do the one move each topic asks, work the cross or calculation cleanly, and avoid the mistake that costs points? Eight objectives, eight honest moves: describe a location and trace a feedback loop; do the chemistry and the cell; identify a tissue and read the skin; classify a bone and a joint; order the steps of contraction; sequence the action potential; map the brain and the nerves; and trace each special sense. The final is not a thousand facts. It is eight moves, the worked numbers, and the named misconceptions. Promise them: nail those, and you are ready.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Re-teach the foundation briskly. Objective 1: anatomy is structure, physiology is function; climb the levels chemical to cellular to tissue to organ to organ system to organism; every directional term assumes anatomical position, palms forward, so the thumb is lateral; sagittal divides left and right, frontal divides front and back, transverse divides top and bottom; and homeostasis runs on feedback loops, receptor to control center to effector, where negative feedback reverses the change. Objective 2: ionic bonds transfer electrons, covalent bonds share; water's properties come from hydrogen bonding; and on the pH scale each unit is a tenfold change in H+. Tie it together: blood pH near 7.4 is just another homeostasis story. Worked pH example comes next.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the arithmetic out loud, because the final has a pH item. Question: how many times more acidic is a gastric sample at pH 3 than a fluid at pH 6? Count the units first: 6 minus 3 equals 3 units. Each unit is a tenfold change in hydrogen-ion concentration, so the factor is 10 to the third power, which is 1000. The pH 3 sample is 1000 times more acidic. Watch the trap that sinks students: the answer is the factor, 1000, not the number of units, 3, and it is not 30. Lower pH means more H+ means more acidic. This value is pre-verified. On the final, set up the calculation on scratch paper before you read the options.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in plain language. The four primary tissue types: epithelial covers and lines with tightly packed avascular cells; connective is scattered cells in an abundant matrix, and remember blood is a connective tissue; muscle contracts; nervous communicates. Then the integumentary system: the epidermis is keratinized stratified squamous epithelium and it is avascular, fed by diffusion from the dermis below. The epidermal strata run deep to superficial, basale, spinosum, granulosum, lucidum in thick skin, corneum, and new cells form at the basale. Melanin is pigment and UV protection; keratin is toughness. And the skin's standout job is thermoregulation, sweat and blood-vessel changes, a homeostasis tie-in. The classic miss: calling the epidermis vascular.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because the final has an epidermal-ordering item. Read the five strata of thick skin from deepest to most superficial. Stratum basale, the deepest, sits on the basement membrane and is where stem cells divide to make new keratinocytes. Stratum spinosum, several cell layers thick. Stratum granulosum, where cells begin to fill with keratin and die. Stratum lucidum, a clear band found only in thick skin like the palms and soles. Stratum corneum, the tough, flattened, dead, keratin-filled outer barrier that resists abrasion and water loss. A memory cue some students like: Boys Spin Greasy Locks Carelessly. On the exam, anchor to the two ends, new cells at the basale, barrier at the corneum, and fill the middle.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4. Bone is living, dynamic tissue, continually remodeled, and its functions include support, protection, movement, mineral storage, and blood cell formation in red marrow. The skeleton splits into axial, the head and trunk, skull, vertebral column, ribs, and appendicular, the limbs and girdles. Microscopically, compact bone is built from osteons, spongy bone from trabeculae. Keep the three bone cells straight with the hook osteoBlast Builds, osteoClast Chews, osteocyte maintains. Joints classify by mobility: fibrous are immovable like skull sutures, cartilaginous are slightly movable, synovial are freely movable with a fluid-filled cavity. Among synovial types, the ball-and-socket of the shoulder and hip gives the greatest range of motion. Common miss: swapping osteoblast and osteoclast.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5, a process taught in order. The contractile unit is the sarcomere; actin is the thin filament, myosin the thick. In the sliding-filament model, myosin heads pull the actin filaments toward the center so the Z discs draw closer and the sarcomere shortens, the filaments slide, they do not shrink. The steps in order: the motor neuron releases acetylcholine at the neuromuscular junction; an action potential sweeps the muscle fiber; calcium is released from the sarcoplasmic reticulum; calcium binds troponin and moves tropomyosin off the actin binding sites; myosin binds actin and the power stroke pulls, using ATP. For the muscular system, the insertion moves and the origin stays put, and the biceps brachii flexes the forearm. The next slide lays out the steps to photograph.</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16</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Whole Body,</a:t>
            </a:r>
          </a:p>
          <a:p>
            <a:pPr algn="ctr"/>
            <a:r>
              <a:rPr sz="5400" b="1">
                <a:solidFill>
                  <a:srgbClr val="FFFFFF"/>
                </a:solidFill>
                <a:latin typeface="Calibri"/>
              </a:rPr>
              <a:t>One Last Time</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a cumulative review of all eight objectives before the Final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STEPS OF CONTRACTION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ACh · AP · Calcium · Troponin · Cross-bridge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 6 · THE ACTION POTENTIAL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Resting · Depol</a:t>
            </a:r>
          </a:p>
          <a:p>
            <a:pPr algn="ctr"/>
            <a:r>
              <a:rPr sz="5000" b="1">
                <a:solidFill>
                  <a:srgbClr val="FFFFFF"/>
                </a:solidFill>
                <a:latin typeface="Calibri"/>
              </a:rPr>
              <a:t>Repol · Hyperpol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neuron and its ordered ion movements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OBJECTIVES 7 &amp; 8 · NERVOUS SYSTEM &amp; SENSES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Map the brain.</a:t>
            </a:r>
          </a:p>
          <a:p>
            <a:pPr algn="ctr"/>
            <a:r>
              <a:rPr sz="4200" b="1">
                <a:solidFill>
                  <a:srgbClr val="FFFFFF"/>
                </a:solidFill>
                <a:latin typeface="Calibri"/>
              </a:rPr>
              <a:t>Trace the senses.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CNS regions, sympathetic vs parasympathetic, eye &amp; ear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 · ONE LAST TIME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flip terms, reverse ions, and scramble steps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Prep, then</a:t>
            </a:r>
          </a:p>
          <a:p>
            <a:pPr algn="ctr"/>
            <a:r>
              <a:rPr sz="5000" b="1">
                <a:solidFill>
                  <a:srgbClr val="FFFFFF"/>
                </a:solidFill>
                <a:latin typeface="Calibri"/>
              </a:rPr>
              <a:t>sit the Final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study guide · exam-prep tutorial · practice final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YOU BUILT THIS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Fifteen weeks,</a:t>
            </a:r>
          </a:p>
          <a:p>
            <a:pPr algn="ctr"/>
            <a:r>
              <a:rPr sz="5000" b="1">
                <a:solidFill>
                  <a:srgbClr val="FFFFFF"/>
                </a:solidFill>
                <a:latin typeface="Calibri"/>
              </a:rPr>
              <a:t>eight moves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go show what the body taught you</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ONE THREAD</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Structure</a:t>
            </a:r>
          </a:p>
          <a:p>
            <a:pPr algn="ctr"/>
            <a:r>
              <a:rPr sz="5000" b="1">
                <a:solidFill>
                  <a:srgbClr val="FFFFFF"/>
                </a:solidFill>
                <a:latin typeface="Calibri"/>
              </a:rPr>
              <a:t>serves Function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question we asked every single week</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Eight moves.</a:t>
            </a:r>
          </a:p>
          <a:p>
            <a:pPr algn="ctr"/>
            <a:r>
              <a:rPr sz="5000" b="1">
                <a:solidFill>
                  <a:srgbClr val="FFFFFF"/>
                </a:solidFill>
                <a:latin typeface="Calibri"/>
              </a:rPr>
              <a:t>One body.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can you run each one and dodge the trap?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OBJECTIVES 1 &amp; 2 · THE LANGUAGE &amp; THE CHEMISTRY</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Name the where.</a:t>
            </a:r>
          </a:p>
          <a:p>
            <a:pPr algn="ctr"/>
            <a:r>
              <a:rPr sz="4200" b="1">
                <a:solidFill>
                  <a:srgbClr val="FFFFFF"/>
                </a:solidFill>
                <a:latin typeface="Calibri"/>
              </a:rPr>
              <a:t>Do the chemistry.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directional terms, planes, homeostasis, pH</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WORKED EXAMPLE · PH FACTOR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pH 3 vs pH 6</a:t>
            </a:r>
          </a:p>
          <a:p>
            <a:pPr algn="ctr"/>
            <a:r>
              <a:rPr sz="5000" b="1">
                <a:solidFill>
                  <a:srgbClr val="FFFFFF"/>
                </a:solidFill>
                <a:latin typeface="Calibri"/>
              </a:rPr>
              <a:t>= 1000 times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each step is a 10 times jump in acid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OBJECTIVES 3 · TISSUES &amp; SKIN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Four tissues,</a:t>
            </a:r>
          </a:p>
          <a:p>
            <a:pPr algn="ctr"/>
            <a:r>
              <a:rPr sz="5000" b="1">
                <a:solidFill>
                  <a:srgbClr val="FFFFFF"/>
                </a:solidFill>
                <a:latin typeface="Calibri"/>
              </a:rPr>
              <a:t>one big organ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epithelial, connective, muscle, nervous + the skin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EPIDERMIS DEEP TO SUPERFICIAL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Basale · Spinosum · Granulosum · Lucidum · Corneum</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 4 · SKELETON &amp; JOINTS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Living bone.</a:t>
            </a:r>
          </a:p>
          <a:p>
            <a:pPr algn="ctr"/>
            <a:r>
              <a:rPr sz="5000" b="1">
                <a:solidFill>
                  <a:srgbClr val="FFFFFF"/>
                </a:solidFill>
                <a:latin typeface="Calibri"/>
              </a:rPr>
              <a:t>Moving joints.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axial vs appendicular, the osteon, and joint types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OBJECTIVE 5 · MUSCLE &amp; CONTRACTION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Filaments slide,</a:t>
            </a:r>
          </a:p>
          <a:p>
            <a:pPr algn="ctr"/>
            <a:r>
              <a:rPr sz="4200" b="1">
                <a:solidFill>
                  <a:srgbClr val="FFFFFF"/>
                </a:solidFill>
                <a:latin typeface="Calibri"/>
              </a:rPr>
              <a:t>they don't shrink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sarcomere and the steps of contraction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