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the first week of the course. For how the course runs, point students to the current syllabus; this deck stays with this week's ideas. The orienting question for the week is one students will carry into every module: when you watch a child do something, what changed, in which part of the child's life, and which settings around the child helped it happen? This week students define child development, sort behavior into three domains, place ages in five periods with fuzzy edges, ask the field's core questions, map a child's settings with Bronfenbrenner's ecological systems, and meet the running case, the illustrative child they will follow from birth to 15. Transition: start with two scenes most students have lived or watched.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two scenes. First, a toddler's first morning at a childcare center: the parent sets the child down and says goodbye, the toddler walks a few steps in, turns, and cries; a caregiver kneels, offers a toy truck, and says the parent will be back after snack, and ten minutes later the toddler is pushing the truck across the rug. Second, a teen's first shift at a part-time job, stiff in a new uniform, learning the register, wondering how homework fits around weekend mornings. DO: ask the room to call out one thing that changed in each scene during that first hour. Take four or five replies and write them in two lists, one per scene. Name the move: both scenes are change, and child development is the field that studies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the running case, an illustrative, unnamed child written for this course and followed from birth to age 15 through eight observation records, R1 to R8. Say the word illustrative out loud and explain it: the running case describes no real child, family, or program, and each record identifies the child by age and setting only, never by name. Real children's records are private and stay that way, which is why the course writes its own. This week students read the records lightly, by age, by setting, and by domain; later weeks return to each record with the concept and the theories that explain it. DO: ask students why a course about children might refuse to use any real child's name, collect two reasons, and keep them for the closing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definition the course uses, word for word. Child development is the study of how and why children change from conception through adolescence, across the physical, cognitive, and social-emotional domains, which affect one another. Two small words carry the weight. How asks students to describe change carefully: what the child does now that they did not do before. Why asks them to explain it: what in the child, the family, and the wider world helped it happen. The span matters too. The course starts at conception, before birth, and ends at the close of adolescence. Use a family photo album as the picture: a newborn asleep, then a child standing at a coffee table, then holding a drawing, a soccer ball, a phone. Flip fast and you see change; stop and ask why, and you are doing the field's work.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slide contrasts two pairs. On the left, what the course is: the study of how and why children change, from conception through adolescence. On the right, what it is not: a lifespan course that follows people into adulthood, a clinical or diagnostic course, or a parenting-advice course. Students will never assess, screen, or label a real child, and where health guidance appears, it is the issuing body's guidance, named as that body's. Name the classic misconception out loud: students often think development ends at birth or once a child starts school. The cure is the definition's span, from conception through adolescence, the whole way. DO: read four questions aloud: how drawing changes from about age 4 to 7; how retirees' friendships change; whether the child next door has a learning problem; whether a family should use time-outs. Students vote in or out; only the first belongs.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 sorts change into three domains. The physical domain covers the body, the brain, motor skills, and health. The cognitive domain covers thinking, memory, language, and learning. The social-emotional domain covers feelings, relationships, and identity. Stress that the domains are a sorting tool, not three separate tracks: a change in one domain moves the others. A toddler who starts walking can reach new places, which gives the mind new things to explore and gives a parent new reasons to say no, which brings new feelings. Name the misconception: students often think each domain develops on its own, in its own lane. The cure is a habit: every time you sort a behavior, ask what this domain is doing to the other two. Offer the picture of a three-strand rope: name each strand, but pull one and the whole rope moves.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toddler's first morning as a worked example, one action at a time. Walking a few steps into the room and later pushing a truck across the rug is the body moving, so it is physical. Seeming to take in that the parent will come back after snack, and settling into play, is understanding a routine, so it is cognitive. Crying at the goodbye, accepting comfort from the caregiver, and glancing up at the caregiver while playing is feeling and relationship, so it is social-emotional. Then show how they connect: walking lets the toddler move toward the toys and back toward the caregiver, and comfort from a trusted adult makes exploring easier. DO: give pairs one minute to sort the three actions before you reveal them; then ask each pair for one way a domain helped another.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 uses five periods. The prenatal period runs from conception to birth. Infancy and toddlerhood run from birth to about 2. Early childhood runs from about 2 to 6, middle childhood from about 6 to 11, and adolescence from about 11 to 18. The word about matters: these periods are conventions, not laws, labels people agreed on to make talking and studying easier. A child does not leave early childhood on a sixth birthday. The course writes every age as a typical range, never a deadline; months up to age 2 or 3, years after, and a mixed age as 2½ years. Name the misconception: an age period read as a fixed boundary. DO: describe four cousins at a reunion, 3 months, 4 years, 9 years, and 16 years, and have students place each; then add a 6-year-old and ask which label fits.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These are the core questions the course asks of every change. Nature and nurture: nature is what a child inherits through genes, nurture is experience, and the course's position is that genes and experience always work together, never one alone. Continuity or discontinuity: is the change gradual, a little more at a time, or a new step that is different in kind? Universal or context-specific: does it happen in nearly every child, or does it depend on family, culture, and place? Normative or non-normative: is it an influence most people in a group share, such as starting school, or an unusual event in one life, such as a serious illness? Name the misconception: nature and nurture read as competing forces. DO: read two neighbors' claims about a child who loves music, genes versus a musical home, and ask how both could be partly right.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Bronfenbrenner (1979), The Ecology of Human Development, placed the developing child inside nested systems. The microsystem is a setting the child takes part in directly, such as the family, a classroom, or a childcare center. The mesosystem is the links between a child's microsystems. The exosystem is a setting the child does not enter that still affects the child indirectly, such as a parent's workplace. The macrosystem is the culture, laws, and values around everything else. In his later work he added the chronosystem: change over time, in the child's life and in the world around the child. DO: sketch the picture on the board as four rings around a dot labeled child, innermost to outermost microsystem, mesosystem, exosystem, macrosystem, then draw an arrow running past the rings and label it chronosystem.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teen's first job through the rings. The job itself, with its manager and coworkers, is a new microsystem; so are the teen's family and school. The manager agrees to schedule shifts around the teen's exams: that link between job and school is part of the mesosystem. A parent's workplace changes the parent's hours, so the parent can no longer drive the teen to work; the teen never sets foot there, yet it changes the teen's week, so it is the exosystem. The community's laws and values about teens and work, such as how many hours a teen may work, are the macrosystem. And the job means something different at 16 than at 18, which is the chronosystem. DO: have pairs place each of the four items before you reveal them, then ask which ring surprised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running case by period, the outline's worked example. The running case holds 8 records, R1 to R8; the childcare center appears twice, R3 and R4, so the 8 records come from 7 settings. Infancy and toddlerhood holds R1, R2, and R3, so 3 records. Early childhood holds R4 and R5, so 2. Middle childhood holds R6 and R7, so 2. Adolescence holds R8, so 1. The prenatal period holds none. So 3 + 2 + 2 + 1 = 8 records. R7, at 11 years, sits where middle childhood, about 6 to 11, meets adolescence, about 11 to 18. The course reads R7 with middle childhood, and a record that fits both edges shows that the periods are conventions. DO: give pairs the eight ages and settings, have them do the period tally, and ask who placed R7 in adolescence and why.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read each record by the concept the running case pins for it. Physical shows up in 4 records: R1, R2, R3, and R8. Cognitive shows up in 5: R2, R3, R5, R6, and R8. Social-emotional shows up in 4: R3, R4, R7, and R8. So 4 + 5 + 4 = 13 domain readings across 8 records. Why 13 and not 8? Five records show one domain each, R1, R4, R5, R6, and R7; R2 shows 2; R3 and R8 show 3 each. So 5 + 2 + 3 + 3 = 13. Three records show more than one domain, and two of them show all three. Add the honesty note: a closer look always finds more, since R4's tower takes careful hands; the course counts by the pinned concept so everyone's tally matches. DO: assign each pair two records to read for domain, collect the tally on the board, and reconcile it to 13.</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Place one record, R3, inside the ecological systems. The child is 14 months, at a childcare center at morning drop-off. The child's microsystems are the family and the childcare center. The mesosystem is the drop-off and pickup, where a parent and a caregiver hand the child from one setting to the other. An exosystem could be a parent's workplace, whose hours can set when drop-off happens, though the child never goes there. The macrosystem is the culture's values and laws about who cares for young children. The chronosystem is R3's place in a set of records that runs from birth to 15. Say the reading in one plain sentence: R3 shows one morning in three domains at once, inside two microsystems joined by a mesosystem. DO: ask students to name one more possible exosystem for R3 and say why the child never enters 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child is observed at birth, 9 months, 14 months, 2½ years, 4 years, 7 years, 11 years, and 15 years. Sort each observation into prenatal, infancy and toddlerhood, early childhood, middle childhood, or adolescence, and say the age each period starts. Compare the reply with the running case's tally of 3, 2, 2, and 1. Chatbots often state each period's start as an exact cutoff and file the 11-year-old firmly under adolescence as if the rule were fixed. That is an age stated as a deadline. The correction: the periods run about 6 to 11 and about 11 to 18, R7 sits on the edge, and the course reads it with middle childhood.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order. Child development is the study of how and why children change from conception through adolescence, and it is not a lifespan, clinical, or parenting-advice course. The physical, cognitive, and social-emotional domains always work together. The five periods are conventions with fuzzy edges, so every age is a range, never a deadline. The core questions ask how nature and nurture work together and whether change is continuous, universal, or normative. Bronfenbrenner's systems run from the microsystem out to the macrosystem, with the chronosystem for time. And the running case gives 8 illustrative records and 13 domain readings. DO: return to the two reasons from the running-case slide for refusing real names, then have each student write one record's domain reading on a card. Next week, Theories of Development, each theory takes a turn explaining a running-case record.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child development is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A WAY OF LOOKING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morning, one first shift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SOMETHING YOU HAVE SEEN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running case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CHILD WE FOLLOW ALL COURSE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How and why children change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How: describe what changed</a:t>
            </a:r>
          </a:p>
          <a:p>
            <a:pPr algn="l" marL="342900" indent="-342900">
              <a:spcBef>
                <a:spcPts val="0"/>
              </a:spcBef>
              <a:spcAft>
                <a:spcPts val="800"/>
              </a:spcAft>
              <a:buChar char="•"/>
            </a:pPr>
            <a:r>
              <a:rPr sz="1800">
                <a:solidFill>
                  <a:srgbClr val="FFFFFF"/>
                </a:solidFill>
                <a:latin typeface="Calibri"/>
              </a:rPr>
              <a:t>Why: explain what helped it happen</a:t>
            </a:r>
          </a:p>
          <a:p>
            <a:pPr algn="l" marL="342900" indent="-342900">
              <a:spcBef>
                <a:spcPts val="0"/>
              </a:spcBef>
              <a:spcAft>
                <a:spcPts val="800"/>
              </a:spcAft>
              <a:buChar char="•"/>
            </a:pPr>
            <a:r>
              <a:rPr sz="1800">
                <a:solidFill>
                  <a:srgbClr val="FFFFFF"/>
                </a:solidFill>
                <a:latin typeface="Calibri"/>
              </a:rPr>
              <a:t>From conception through adolescence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1 OF 6 · THE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it is versus isn't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How and why children change</a:t>
            </a:r>
          </a:p>
          <a:p>
            <a:pPr algn="l" marL="342900" indent="-342900">
              <a:spcBef>
                <a:spcPts val="0"/>
              </a:spcBef>
              <a:spcAft>
                <a:spcPts val="800"/>
              </a:spcAft>
              <a:buChar char="•"/>
            </a:pPr>
            <a:r>
              <a:rPr sz="1800">
                <a:solidFill>
                  <a:srgbClr val="FFFFFF"/>
                </a:solidFill>
                <a:latin typeface="Calibri"/>
              </a:rPr>
              <a:t>Conception through adolescence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 lifespan, clinical, or diagnostic</a:t>
            </a:r>
          </a:p>
          <a:p>
            <a:pPr algn="l" marL="342900" indent="-342900">
              <a:spcBef>
                <a:spcPts val="0"/>
              </a:spcBef>
              <a:spcAft>
                <a:spcPts val="800"/>
              </a:spcAft>
              <a:buChar char="•"/>
            </a:pPr>
            <a:r>
              <a:rPr sz="1800">
                <a:solidFill>
                  <a:srgbClr val="FFFFFF"/>
                </a:solidFill>
                <a:latin typeface="Calibri"/>
              </a:rPr>
              <a:t>Not parenting advice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domains, one child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Physical: body, brain, motor skills, health</a:t>
            </a:r>
          </a:p>
          <a:p>
            <a:pPr algn="l" marL="342900" indent="-342900">
              <a:spcBef>
                <a:spcPts val="0"/>
              </a:spcBef>
              <a:spcAft>
                <a:spcPts val="800"/>
              </a:spcAft>
              <a:buChar char="•"/>
            </a:pPr>
            <a:r>
              <a:rPr sz="1800">
                <a:solidFill>
                  <a:srgbClr val="FFFFFF"/>
                </a:solidFill>
                <a:latin typeface="Calibri"/>
              </a:rPr>
              <a:t>Cognitive: thinking, memory, language, learning</a:t>
            </a:r>
          </a:p>
          <a:p>
            <a:pPr algn="l" marL="342900" indent="-342900">
              <a:spcBef>
                <a:spcPts val="0"/>
              </a:spcBef>
              <a:spcAft>
                <a:spcPts val="800"/>
              </a:spcAft>
              <a:buChar char="•"/>
            </a:pPr>
            <a:r>
              <a:rPr sz="1800">
                <a:solidFill>
                  <a:srgbClr val="FFFFFF"/>
                </a:solidFill>
                <a:latin typeface="Calibri"/>
              </a:rPr>
              <a:t>Social-emotional: feelings, relationships, identity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2 OF 6 · THREE DOMAINS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Sort the first morning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Walks in, pushes the truck: physical</a:t>
            </a:r>
          </a:p>
          <a:p>
            <a:pPr algn="l" marL="342900" indent="-342900">
              <a:spcBef>
                <a:spcPts val="0"/>
              </a:spcBef>
              <a:spcAft>
                <a:spcPts val="800"/>
              </a:spcAft>
              <a:buChar char="•"/>
            </a:pPr>
            <a:r>
              <a:rPr sz="1800">
                <a:solidFill>
                  <a:srgbClr val="FFFFFF"/>
                </a:solidFill>
                <a:latin typeface="Calibri"/>
              </a:rPr>
              <a:t>Takes in 'back after snack': cognitive</a:t>
            </a:r>
          </a:p>
          <a:p>
            <a:pPr algn="l" marL="342900" indent="-342900">
              <a:spcBef>
                <a:spcPts val="0"/>
              </a:spcBef>
              <a:spcAft>
                <a:spcPts val="800"/>
              </a:spcAft>
              <a:buChar char="•"/>
            </a:pPr>
            <a:r>
              <a:rPr sz="1800">
                <a:solidFill>
                  <a:srgbClr val="FFFFFF"/>
                </a:solidFill>
                <a:latin typeface="Calibri"/>
              </a:rPr>
              <a:t>Cries, accepts comfort, glances back: social-emotional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FIRST MORNING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periods, fuzzy edges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Prenatal; infancy and toddlerhood (birth to about 2)</a:t>
            </a:r>
          </a:p>
          <a:p>
            <a:pPr algn="l" marL="342900" indent="-342900">
              <a:spcBef>
                <a:spcPts val="0"/>
              </a:spcBef>
              <a:spcAft>
                <a:spcPts val="800"/>
              </a:spcAft>
              <a:buChar char="•"/>
            </a:pPr>
            <a:r>
              <a:rPr sz="1800">
                <a:solidFill>
                  <a:srgbClr val="FFFFFF"/>
                </a:solidFill>
                <a:latin typeface="Calibri"/>
              </a:rPr>
              <a:t>Early childhood (about 2 to 6); middle (about 6 to 11)</a:t>
            </a:r>
          </a:p>
          <a:p>
            <a:pPr algn="l" marL="342900" indent="-342900">
              <a:spcBef>
                <a:spcPts val="0"/>
              </a:spcBef>
              <a:spcAft>
                <a:spcPts val="800"/>
              </a:spcAft>
              <a:buChar char="•"/>
            </a:pPr>
            <a:r>
              <a:rPr sz="1800">
                <a:solidFill>
                  <a:srgbClr val="FFFFFF"/>
                </a:solidFill>
                <a:latin typeface="Calibri"/>
              </a:rPr>
              <a:t>Adolescence (about 11 to 18)</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3 OF 6 · FIVE PERIODS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questions, every week</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Nature and nurture: together</a:t>
            </a:r>
          </a:p>
          <a:p>
            <a:pPr algn="l" marL="342900" indent="-342900">
              <a:spcBef>
                <a:spcPts val="0"/>
              </a:spcBef>
              <a:spcAft>
                <a:spcPts val="800"/>
              </a:spcAft>
              <a:buChar char="•"/>
            </a:pPr>
            <a:r>
              <a:rPr sz="1800">
                <a:solidFill>
                  <a:srgbClr val="FFFFFF"/>
                </a:solidFill>
                <a:latin typeface="Calibri"/>
              </a:rPr>
              <a:t>Continuity or discontinuity?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Universal or context-specific?</a:t>
            </a:r>
          </a:p>
          <a:p>
            <a:pPr algn="l" marL="342900" indent="-342900">
              <a:spcBef>
                <a:spcPts val="0"/>
              </a:spcBef>
              <a:spcAft>
                <a:spcPts val="800"/>
              </a:spcAft>
              <a:buChar char="•"/>
            </a:pPr>
            <a:r>
              <a:rPr sz="1800">
                <a:solidFill>
                  <a:srgbClr val="FFFFFF"/>
                </a:solidFill>
                <a:latin typeface="Calibri"/>
              </a:rPr>
              <a:t>Normative or non-normative?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4 OF 6 · THE CORE QUESTIONS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Rings around the child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Microsystem; mesosystem: links between settings</a:t>
            </a:r>
          </a:p>
          <a:p>
            <a:pPr algn="l" marL="342900" indent="-342900">
              <a:spcBef>
                <a:spcPts val="0"/>
              </a:spcBef>
              <a:spcAft>
                <a:spcPts val="800"/>
              </a:spcAft>
              <a:buChar char="•"/>
            </a:pPr>
            <a:r>
              <a:rPr sz="1800">
                <a:solidFill>
                  <a:srgbClr val="FFFFFF"/>
                </a:solidFill>
                <a:latin typeface="Calibri"/>
              </a:rPr>
              <a:t>Exosystem: affects the child indirectly</a:t>
            </a:r>
          </a:p>
          <a:p>
            <a:pPr algn="l" marL="342900" indent="-342900">
              <a:spcBef>
                <a:spcPts val="0"/>
              </a:spcBef>
              <a:spcAft>
                <a:spcPts val="800"/>
              </a:spcAft>
              <a:buChar char="•"/>
            </a:pPr>
            <a:r>
              <a:rPr sz="1800">
                <a:solidFill>
                  <a:srgbClr val="FFFFFF"/>
                </a:solidFill>
                <a:latin typeface="Calibri"/>
              </a:rPr>
              <a:t>Macrosystem: culture, laws, values; chronosystem: time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5 OF 6 · BRONFENBRENNER (1979)</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Place the first job</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Job, family, school: microsystems</a:t>
            </a:r>
          </a:p>
          <a:p>
            <a:pPr algn="l" marL="342900" indent="-342900">
              <a:spcBef>
                <a:spcPts val="0"/>
              </a:spcBef>
              <a:spcAft>
                <a:spcPts val="800"/>
              </a:spcAft>
              <a:buChar char="•"/>
            </a:pPr>
            <a:r>
              <a:rPr sz="1800">
                <a:solidFill>
                  <a:srgbClr val="FFFFFF"/>
                </a:solidFill>
                <a:latin typeface="Calibri"/>
              </a:rPr>
              <a:t>Shifts around exams: mesosystem</a:t>
            </a:r>
          </a:p>
          <a:p>
            <a:pPr algn="l" marL="342900" indent="-342900">
              <a:spcBef>
                <a:spcPts val="0"/>
              </a:spcBef>
              <a:spcAft>
                <a:spcPts val="800"/>
              </a:spcAft>
              <a:buChar char="•"/>
            </a:pPr>
            <a:r>
              <a:rPr sz="1800">
                <a:solidFill>
                  <a:srgbClr val="FFFFFF"/>
                </a:solidFill>
                <a:latin typeface="Calibri"/>
              </a:rPr>
              <a:t>Parent's new hours: exosystem</a:t>
            </a:r>
          </a:p>
          <a:p>
            <a:pPr algn="l" marL="342900" indent="-342900">
              <a:spcBef>
                <a:spcPts val="0"/>
              </a:spcBef>
              <a:spcAft>
                <a:spcPts val="800"/>
              </a:spcAft>
              <a:buChar char="•"/>
            </a:pPr>
            <a:r>
              <a:rPr sz="1800">
                <a:solidFill>
                  <a:srgbClr val="FFFFFF"/>
                </a:solidFill>
                <a:latin typeface="Calibri"/>
              </a:rPr>
              <a:t>Teen work laws and values: macrosystem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FIRST SHIFT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Eight records, five periods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8 records, 7 settings</a:t>
            </a:r>
          </a:p>
          <a:p>
            <a:pPr algn="l" marL="342900" indent="-342900">
              <a:spcBef>
                <a:spcPts val="0"/>
              </a:spcBef>
              <a:spcAft>
                <a:spcPts val="800"/>
              </a:spcAft>
              <a:buChar char="•"/>
            </a:pPr>
            <a:r>
              <a:rPr sz="1800">
                <a:solidFill>
                  <a:srgbClr val="FFFFFF"/>
                </a:solidFill>
                <a:latin typeface="Calibri"/>
              </a:rPr>
              <a:t>3 + 2 + 2 + 1 = 8 records</a:t>
            </a:r>
          </a:p>
          <a:p>
            <a:pPr algn="l" marL="342900" indent="-342900">
              <a:spcBef>
                <a:spcPts val="0"/>
              </a:spcBef>
              <a:spcAft>
                <a:spcPts val="800"/>
              </a:spcAft>
              <a:buChar char="•"/>
            </a:pPr>
            <a:r>
              <a:rPr sz="1800">
                <a:solidFill>
                  <a:srgbClr val="FFFFFF"/>
                </a:solidFill>
                <a:latin typeface="Calibri"/>
              </a:rPr>
              <a:t>R7, 11 years, sits on an edge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IDEA 6 OF 6 · THE RUNNING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13 readings, 8 records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Physical 4, cognitive 5, social-emotional 4</a:t>
            </a:r>
          </a:p>
          <a:p>
            <a:pPr algn="l" marL="342900" indent="-342900">
              <a:spcBef>
                <a:spcPts val="0"/>
              </a:spcBef>
              <a:spcAft>
                <a:spcPts val="800"/>
              </a:spcAft>
              <a:buChar char="•"/>
            </a:pPr>
            <a:r>
              <a:rPr sz="1800">
                <a:solidFill>
                  <a:srgbClr val="FFFFFF"/>
                </a:solidFill>
                <a:latin typeface="Calibri"/>
              </a:rPr>
              <a:t>4 + 5 + 4 = 13 domain readings</a:t>
            </a:r>
          </a:p>
          <a:p>
            <a:pPr algn="l" marL="342900" indent="-342900">
              <a:spcBef>
                <a:spcPts val="0"/>
              </a:spcBef>
              <a:spcAft>
                <a:spcPts val="800"/>
              </a:spcAft>
              <a:buChar char="•"/>
            </a:pPr>
            <a:r>
              <a:rPr sz="1800">
                <a:solidFill>
                  <a:srgbClr val="FFFFFF"/>
                </a:solidFill>
                <a:latin typeface="Calibri"/>
              </a:rPr>
              <a:t>5 + 2 + 3 + 3 = 13</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DOMAIN READINGS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morning, two settings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Microsystems: family and childcare center</a:t>
            </a:r>
          </a:p>
          <a:p>
            <a:pPr algn="l" marL="342900" indent="-342900">
              <a:spcBef>
                <a:spcPts val="0"/>
              </a:spcBef>
              <a:spcAft>
                <a:spcPts val="800"/>
              </a:spcAft>
              <a:buChar char="•"/>
            </a:pPr>
            <a:r>
              <a:rPr sz="1800">
                <a:solidFill>
                  <a:srgbClr val="FFFFFF"/>
                </a:solidFill>
                <a:latin typeface="Calibri"/>
              </a:rPr>
              <a:t>Mesosystem: drop-off and pickup</a:t>
            </a:r>
          </a:p>
          <a:p>
            <a:pPr algn="l" marL="342900" indent="-342900">
              <a:spcBef>
                <a:spcPts val="0"/>
              </a:spcBef>
              <a:spcAft>
                <a:spcPts val="800"/>
              </a:spcAft>
              <a:buChar char="•"/>
            </a:pPr>
            <a:r>
              <a:rPr sz="1800">
                <a:solidFill>
                  <a:srgbClr val="FFFFFF"/>
                </a:solidFill>
                <a:latin typeface="Calibri"/>
              </a:rPr>
              <a:t>Exosystem: a parent's workplace hours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R3 IN THE RINGS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period-sorting prompt</a:t>
            </a:r>
          </a:p>
          <a:p>
            <a:pPr algn="l" marL="342900" indent="-342900">
              <a:spcBef>
                <a:spcPts val="0"/>
              </a:spcBef>
              <a:spcAft>
                <a:spcPts val="800"/>
              </a:spcAft>
              <a:buChar char="•"/>
            </a:pPr>
            <a:r>
              <a:rPr sz="1800">
                <a:solidFill>
                  <a:srgbClr val="FFFFFF"/>
                </a:solidFill>
                <a:latin typeface="Calibri"/>
              </a:rPr>
              <a:t>Check: every age a range, not a cutoff</a:t>
            </a:r>
          </a:p>
          <a:p>
            <a:pPr algn="l" marL="342900" indent="-342900">
              <a:spcBef>
                <a:spcPts val="0"/>
              </a:spcBef>
              <a:spcAft>
                <a:spcPts val="800"/>
              </a:spcAft>
              <a:buChar char="•"/>
            </a:pPr>
            <a:r>
              <a:rPr sz="1800">
                <a:solidFill>
                  <a:srgbClr val="FFFFFF"/>
                </a:solidFill>
                <a:latin typeface="Calibri"/>
              </a:rPr>
              <a:t>Check: R7 sits on an edge</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child development is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Carry three domains forward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Three domains, always together</a:t>
            </a:r>
          </a:p>
          <a:p>
            <a:pPr algn="l" marL="342900" indent="-342900">
              <a:spcBef>
                <a:spcPts val="0"/>
              </a:spcBef>
              <a:spcAft>
                <a:spcPts val="800"/>
              </a:spcAft>
              <a:buChar char="•"/>
            </a:pPr>
            <a:r>
              <a:rPr sz="1800">
                <a:solidFill>
                  <a:srgbClr val="FFFFFF"/>
                </a:solidFill>
                <a:latin typeface="Calibri"/>
              </a:rPr>
              <a:t>Ages are ranges; periods are conventions</a:t>
            </a:r>
          </a:p>
          <a:p>
            <a:pPr algn="l" marL="342900" indent="-342900">
              <a:spcBef>
                <a:spcPts val="0"/>
              </a:spcBef>
              <a:spcAft>
                <a:spcPts val="800"/>
              </a:spcAft>
              <a:buChar char="•"/>
            </a:pPr>
            <a:r>
              <a:rPr sz="1800">
                <a:solidFill>
                  <a:srgbClr val="FFFFFF"/>
                </a:solidFill>
                <a:latin typeface="Calibri"/>
              </a:rPr>
              <a:t>Next week: the theories that explain records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child development is</dc:title>
  <dc:subject>What child development is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