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2. Last week you built the map of child development: the three domains, the periods, the core questions, and the running case. This week we ask why children change, and every answer we give is a theory. By the end of the session you will read one toddler's moment through three different theories and say what each one adds. You will inspect one observation record, practice naming Erikson's stages in order, and decide which lens explains which part of a behavior. For course policies, the current syllabus is the place to check; this deck stays with the ideas. DO: ask the room to write one guess about why toddlers insist on doing things themselves, and keep those guesses for the end of class.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hook. A toddler at a childcare center pushes away a caregiver's helping hand and says, "Me do it." You have seen a moment like this at a family dinner, in a park, or in a store. Somebody nearby always offers an explanation. One person says it is a stage. Another says the child copied an older sibling. A third says it depends on how the center runs things. Each of those explanations is a small theory. DO: read the moment aloud, then give pairs one minute to write two different explanations for it. Collect three or four on the board, and label each one later in the session with the theory it matches. Tell the room we will come back to these guesses at the end.</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week's shared dataset is Dataset E, Erikson's childhood and adolescent stages, read beside the running case's illustrative record R4. R4 shows a child of 2½ years at a childcare center's block area. The child builds a tower beside another child, both talking to themselves, with no shared plan, then pushes away a caregiver's hand and says, "Me do it." Week 1 introduced the running case as eight illustrative records from birth to 15; this is the fourth. Dataset E lists five stages, numbered 1 to 5, each a crisis written with "vs." between its two poles. DO: put R4 on the board in two columns, what the child did and said on the left and possible interpretations on the right, and keep it there all session.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developmental theory is an organized explanation of how and why children change that ties many observations together and makes predictions that research can test. It does three jobs. It explains what you already saw, it predicts what you should see next, and you can test it, because a prediction can turn out wrong. Use the waiting-room example: toddlers cling to a parent when a stranger walks in. One guess predicts clinging to any stranger; another predicts clinging mostly to people in clinic uniforms. More watching tells them apart. The course uses several theories because each explains some parts of development better than others. Name the misconception: newer theories did not replace older ones; they answer different questions.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Freud began the psychoanalytic tradition, which looks for the roots of personality in early childhood experience and inner drives. Erikson (1950), in Childhood and Society, built on it with a psychosocial theory: eight stages across life, each centered on a crisis between a person's needs and the demands of the social world. Five of those stages fall in childhood and adolescence, and that is Dataset E. A psychosocial crisis is the central tension of a stage, written as two poles joined by "vs.", and it means a turning point, not an emergency. No child passes or fails a crisis. DO: ask the room what "crisis" usually means, then contrast that everyday meaning with Erikson's turning point.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Walk the outline's worked example. First, the count: 8 stages across life − 5 in childhood and adolescence = 3 adult stages, which the course names in words only. Second, the placement: R4's child is 2½ years old, and 2½ years falls in toddlerhood, about 1 to 3. So R4 sits at stage 2 of the 5 childhood and adolescent stages, autonomy vs. shame and doubt. Stage 1, trust vs. mistrust, comes before it, and stage 3, initiative vs. guilt, comes after it. The ages are approximate and never a deadline. DO: have students recite Dataset E in order, stage 1 to stage 5, then ask which stage a 2½-year-old is in; reveal stage 2 and point to the about-1-to-3 range.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classic misconception for this week: a stage theory read as a fixed timetable. A student says a 3½-year-old should be finished with autonomy. The left column shows what Erikson's stages are: patterns of concern with approximate ages, written with "about". The right column shows the wrong reading: a deadline a child can miss. Week 1 warned you that an age period is a convention, not a fixed boundary, and the same warning governs every stage model in this course. Children vary widely, and the course never keys a stage age as a rule. DO: show a pair of sentences, one written as a range and one as a deadline, and ask the room which one this course would accept and why.</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Behaviorism begins with Watson (1913), "Psychology as the Behaviorist Views It", in Psychological Review, which argued that psychology should study observable behavior. Skinner's operant conditioning, named in words, says behavior followed by reinforcement becomes more likely and behavior followed by punishment becomes less likely. Both terms name an effect on behavior; punishment here is technical, not a recommendation. Use the fresh birthday-party scenario: a child hands a toy to a cousin, and an adult smiles and says thank you. If sharing happens more often afterward, the smile worked as reinforcement. DO: give the room the frown example, a toddler who stops reaching for a cup after a sibling frowns, and ask whether the frown is reinforcement or punishment.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Social learning theory says children learn by watching what other people do and what happens to them, not only from consequences of their own actions. Bandura, Ross, and Ross (1961) found that children who watched an adult act aggressively toward an inflatable Bobo doll were more likely to imitate that aggression than children who did not. Use the fresh living-room scenario: a toddler copies an older sibling's dance moves with no reward first. Then cure the misconception directly. The study does not prove that any single cartoon causes aggression; it is evidence for learning by observation. DO: ask the room to restate the finding in one sentence that does not overstate it, and correct any version that mentions one show.</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Two theories of thinking are named this week and taught later. Piaget's cognitive-developmental theory describes four stages of thinking, sensorimotor, preoperational, concrete operational, and formal operational, each with approximate ages; the course teaches them from Week 6. Vygotsky's sociocultural theory holds that thinking develops through social interaction with more skilled people and through cultural tools such as language; the course teaches it in Week 9. The left column is Piaget's starting point, the child figuring things out alone. The right column is Vygotsky's starting point, the child learning with others. DO: ask students to name Piaget's four stages in order, then ask which theory a library volunteer's hint on a puzzle fits better.</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 1 taught Bronfenbrenner (1979), The Ecology of Human Development, as a map: the microsystem of the child's own settings, the mesosystem of links between them, the exosystem, and the macrosystem of culture, laws, and values, with the chronosystem added later. This week we reuse that same Week 1 vocabulary but treat the model as a theory. It explains settings well; it says little about what happens inside the child, such as how thinking changes. It also predicts: a rule change at R4's childcare center should show up in the child's day. DO: ask which system a new block-area rule at the center belongs to; confirm the microsystem, because the center is one of the child's own settings.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Ethology studies behavior in its evolutionary setting. Lorenz described imprinting in goslings, a rapid early bond formed in a short window after hatching. A critical period is a fixed window in which a behavior or ability must develop if it is to develop at all. For most human abilities, that idea has largely given way to the sensitive period, a time of special readiness after which learning is still possible. The left column is the fixed window; the right column is the course's default for human abilities. This line of thinking leads to Bowlby's attachment theory in Week 7. DO: read the claim that a missed window means a skill is gone forever, and have the room correct it.</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Run the outline's canonical worked example live. Lens 1, psychosocial: pushing the hand away and saying "Me do it" fits a toddler's push to do things for themselves, the autonomy side of the stage 2 crisis. Lens 2, learning: the record cannot show the child's history, so ask whether doing it alone has been followed by success or praise, and whether the child has watched others build towers. Lens 3, ecological: the block area is part of the microsystem, and the links between the center and the family form the mesosystem. The side-by-side building gets its name in Week 8 and the talking to themselves in Week 9; flag both. DO: assign one lens per table, collect each reading, then build the plain sentence together.</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is an activity-local audit. Paste this prompt into Claude or ChatGPT: "A 2½-year-old at a childcare center pushes away a caregiver's hand and says 'Me do it.' Explain this behavior using Erikson's theory." Watch for a specific error: chatbots often state Erikson's ages as exact, for example saying autonomy happens at age 2 or must be finished by 3. The vetted reading from the outline is that 2½ years falls in toddlerhood, about 1 to 3, stage 2, autonomy vs. shame and doubt, with approximate ages. A second slip to catch is the chatbot labelling the child as stubborn. DO: have pairs mark every age the chatbot states and rewrite it as a range. For this activity, the tool drafts and you check.</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Pull the week together. A theory explains, predicts, and can be tested. Erikson gives 8 stages across life, 5 in childhood and adolescence, and R4 sits at stage 2, autonomy vs. shame and doubt. Behaviorism watches what follows a behavior; social learning adds learning by watching, and the Bobo doll study is evidence for that, not a verdict on one show. Piaget and Vygotsky are named now and taught later, the ecological model explains settings, and sensitive periods replace critical periods for most human abilities. Next week, Week 3 teaches how to study children: research designs, observation methods, and ethics. DO: return to the opening guesses on the board and label each with the theory it matches.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Why do children change?</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2 · Theories of Development</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2 · THEORIES OF DEVELOPMENT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"Me do it"</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MOMENT WE KEEP RETURNING TO</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Dataset E meets R4</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OUR SHARED DATASET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Explain, predict, test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Explains what you already saw</a:t>
            </a:r>
          </a:p>
          <a:p>
            <a:pPr algn="l" marL="342900" indent="-342900">
              <a:spcBef>
                <a:spcPts val="0"/>
              </a:spcBef>
              <a:spcAft>
                <a:spcPts val="800"/>
              </a:spcAft>
              <a:buChar char="•"/>
            </a:pPr>
            <a:r>
              <a:rPr sz="1800">
                <a:solidFill>
                  <a:srgbClr val="FFFFFF"/>
                </a:solidFill>
                <a:latin typeface="Calibri"/>
              </a:rPr>
              <a:t>Predicts what you should see next</a:t>
            </a:r>
          </a:p>
          <a:p>
            <a:pPr algn="l" marL="342900" indent="-342900">
              <a:spcBef>
                <a:spcPts val="0"/>
              </a:spcBef>
              <a:spcAft>
                <a:spcPts val="800"/>
              </a:spcAft>
              <a:buChar char="•"/>
            </a:pPr>
            <a:r>
              <a:rPr sz="1800">
                <a:solidFill>
                  <a:srgbClr val="FFFFFF"/>
                </a:solidFill>
                <a:latin typeface="Calibri"/>
              </a:rPr>
              <a:t>Testable: a prediction can turn out wrong</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 WHAT A THEORY DOES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Why do children change?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Eight stages, five in childhood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Freud: roots of personality in early experience</a:t>
            </a:r>
          </a:p>
          <a:p>
            <a:pPr algn="l" marL="342900" indent="-342900">
              <a:spcBef>
                <a:spcPts val="0"/>
              </a:spcBef>
              <a:spcAft>
                <a:spcPts val="800"/>
              </a:spcAft>
              <a:buChar char="•"/>
            </a:pPr>
            <a:r>
              <a:rPr sz="1800">
                <a:solidFill>
                  <a:srgbClr val="FFFFFF"/>
                </a:solidFill>
                <a:latin typeface="Calibri"/>
              </a:rPr>
              <a:t>Erikson (1950), Childhood and Society</a:t>
            </a:r>
          </a:p>
          <a:p>
            <a:pPr algn="l" marL="342900" indent="-342900">
              <a:spcBef>
                <a:spcPts val="0"/>
              </a:spcBef>
              <a:spcAft>
                <a:spcPts val="800"/>
              </a:spcAft>
              <a:buChar char="•"/>
            </a:pPr>
            <a:r>
              <a:rPr sz="1800">
                <a:solidFill>
                  <a:srgbClr val="FFFFFF"/>
                </a:solidFill>
                <a:latin typeface="Calibri"/>
              </a:rPr>
              <a:t>8 stages across life; 5 in childhood and adolescence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 PSYCHOANALYTIC ROOTS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Why do children change?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R4 sits at stage 2</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8 − 5 = 3 adult stages, named in words</a:t>
            </a:r>
          </a:p>
          <a:p>
            <a:pPr algn="l" marL="342900" indent="-342900">
              <a:spcBef>
                <a:spcPts val="0"/>
              </a:spcBef>
              <a:spcAft>
                <a:spcPts val="800"/>
              </a:spcAft>
              <a:buChar char="•"/>
            </a:pPr>
            <a:r>
              <a:rPr sz="1800">
                <a:solidFill>
                  <a:srgbClr val="FFFFFF"/>
                </a:solidFill>
                <a:latin typeface="Calibri"/>
              </a:rPr>
              <a:t>2½ years: toddlerhood, about 1 to 3</a:t>
            </a:r>
          </a:p>
          <a:p>
            <a:pPr algn="l" marL="342900" indent="-342900">
              <a:spcBef>
                <a:spcPts val="0"/>
              </a:spcBef>
              <a:spcAft>
                <a:spcPts val="800"/>
              </a:spcAft>
              <a:buChar char="•"/>
            </a:pPr>
            <a:r>
              <a:rPr sz="1800">
                <a:solidFill>
                  <a:srgbClr val="FFFFFF"/>
                </a:solidFill>
                <a:latin typeface="Calibri"/>
              </a:rPr>
              <a:t>Stage 2: autonomy vs. shame and doubt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PLACING R4</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Why do children change?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Stage vs. timetable</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Stage: a pattern of concern</a:t>
            </a:r>
          </a:p>
          <a:p>
            <a:pPr algn="l" marL="342900" indent="-342900">
              <a:spcBef>
                <a:spcPts val="0"/>
              </a:spcBef>
              <a:spcAft>
                <a:spcPts val="800"/>
              </a:spcAft>
              <a:buChar char="•"/>
            </a:pPr>
            <a:r>
              <a:rPr sz="1800">
                <a:solidFill>
                  <a:srgbClr val="FFFFFF"/>
                </a:solidFill>
                <a:latin typeface="Calibri"/>
              </a:rPr>
              <a:t>Ages written with "about"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Timetable: a deadline to miss</a:t>
            </a:r>
          </a:p>
          <a:p>
            <a:pPr algn="l" marL="342900" indent="-342900">
              <a:spcBef>
                <a:spcPts val="0"/>
              </a:spcBef>
              <a:spcAft>
                <a:spcPts val="800"/>
              </a:spcAft>
              <a:buChar char="•"/>
            </a:pPr>
            <a:r>
              <a:rPr sz="1800">
                <a:solidFill>
                  <a:srgbClr val="FFFFFF"/>
                </a:solidFill>
                <a:latin typeface="Calibri"/>
              </a:rPr>
              <a:t>Never how this course reads ages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TRAP: AGES AS DEADLINES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Why do children change?</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What follows a behavior?</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Watson (1913): study observable behavior</a:t>
            </a:r>
          </a:p>
          <a:p>
            <a:pPr algn="l" marL="342900" indent="-342900">
              <a:spcBef>
                <a:spcPts val="0"/>
              </a:spcBef>
              <a:spcAft>
                <a:spcPts val="800"/>
              </a:spcAft>
              <a:buChar char="•"/>
            </a:pPr>
            <a:r>
              <a:rPr sz="1800">
                <a:solidFill>
                  <a:srgbClr val="FFFFFF"/>
                </a:solidFill>
                <a:latin typeface="Calibri"/>
              </a:rPr>
              <a:t>Reinforcement: behavior becomes more likely</a:t>
            </a:r>
          </a:p>
          <a:p>
            <a:pPr algn="l" marL="342900" indent="-342900">
              <a:spcBef>
                <a:spcPts val="0"/>
              </a:spcBef>
              <a:spcAft>
                <a:spcPts val="800"/>
              </a:spcAft>
              <a:buChar char="•"/>
            </a:pPr>
            <a:r>
              <a:rPr sz="1800">
                <a:solidFill>
                  <a:srgbClr val="FFFFFF"/>
                </a:solidFill>
                <a:latin typeface="Calibri"/>
              </a:rPr>
              <a:t>Punishment: behavior becomes less likely</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 BEHAVIORISM</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Why do children change?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Children learn by watching</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Bandura, Ross, and Ross (1961): the Bobo doll study</a:t>
            </a:r>
          </a:p>
          <a:p>
            <a:pPr algn="l" marL="342900" indent="-342900">
              <a:spcBef>
                <a:spcPts val="0"/>
              </a:spcBef>
              <a:spcAft>
                <a:spcPts val="800"/>
              </a:spcAft>
              <a:buChar char="•"/>
            </a:pPr>
            <a:r>
              <a:rPr sz="1800">
                <a:solidFill>
                  <a:srgbClr val="FFFFFF"/>
                </a:solidFill>
                <a:latin typeface="Calibri"/>
              </a:rPr>
              <a:t>Watching made imitating aggression more likely</a:t>
            </a:r>
          </a:p>
          <a:p>
            <a:pPr algn="l" marL="342900" indent="-342900">
              <a:spcBef>
                <a:spcPts val="0"/>
              </a:spcBef>
              <a:spcAft>
                <a:spcPts val="800"/>
              </a:spcAft>
              <a:buChar char="•"/>
            </a:pPr>
            <a:r>
              <a:rPr sz="1800">
                <a:solidFill>
                  <a:srgbClr val="FFFFFF"/>
                </a:solidFill>
                <a:latin typeface="Calibri"/>
              </a:rPr>
              <a:t>Not proof that one cartoon causes aggression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 SOCIAL LEARNING</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Why do children change?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Piaget vs. Vygotsky</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Piaget: four stages of thinking</a:t>
            </a:r>
          </a:p>
          <a:p>
            <a:pPr algn="l" marL="342900" indent="-342900">
              <a:spcBef>
                <a:spcPts val="0"/>
              </a:spcBef>
              <a:spcAft>
                <a:spcPts val="800"/>
              </a:spcAft>
              <a:buChar char="•"/>
            </a:pPr>
            <a:r>
              <a:rPr sz="1800">
                <a:solidFill>
                  <a:srgbClr val="FFFFFF"/>
                </a:solidFill>
                <a:latin typeface="Calibri"/>
              </a:rPr>
              <a:t>The child figures it out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Vygotsky: thinking through interaction</a:t>
            </a:r>
          </a:p>
          <a:p>
            <a:pPr algn="l" marL="342900" indent="-342900">
              <a:spcBef>
                <a:spcPts val="0"/>
              </a:spcBef>
              <a:spcAft>
                <a:spcPts val="800"/>
              </a:spcAft>
              <a:buChar char="•"/>
            </a:pPr>
            <a:r>
              <a:rPr sz="1800">
                <a:solidFill>
                  <a:srgbClr val="FFFFFF"/>
                </a:solidFill>
                <a:latin typeface="Calibri"/>
              </a:rPr>
              <a:t>Language as a cultural tool</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 NAMED NOW, TAUGHT LATER</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Why do children change?</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theory of settings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Bronfenbrenner (1979): nested systems</a:t>
            </a:r>
          </a:p>
          <a:p>
            <a:pPr algn="l" marL="342900" indent="-342900">
              <a:spcBef>
                <a:spcPts val="0"/>
              </a:spcBef>
              <a:spcAft>
                <a:spcPts val="800"/>
              </a:spcAft>
              <a:buChar char="•"/>
            </a:pPr>
            <a:r>
              <a:rPr sz="1800">
                <a:solidFill>
                  <a:srgbClr val="FFFFFF"/>
                </a:solidFill>
                <a:latin typeface="Calibri"/>
              </a:rPr>
              <a:t>Explains settings well</a:t>
            </a:r>
          </a:p>
          <a:p>
            <a:pPr algn="l" marL="342900" indent="-342900">
              <a:spcBef>
                <a:spcPts val="0"/>
              </a:spcBef>
              <a:spcAft>
                <a:spcPts val="800"/>
              </a:spcAft>
              <a:buChar char="•"/>
            </a:pPr>
            <a:r>
              <a:rPr sz="1800">
                <a:solidFill>
                  <a:srgbClr val="FFFFFF"/>
                </a:solidFill>
                <a:latin typeface="Calibri"/>
              </a:rPr>
              <a:t>Says little about the child's inner change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 ECOLOGICAL, RECALLED</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Why do children change?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Critical vs. sensitive period</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Critical: a fixed window</a:t>
            </a:r>
          </a:p>
          <a:p>
            <a:pPr algn="l" marL="342900" indent="-342900">
              <a:spcBef>
                <a:spcPts val="0"/>
              </a:spcBef>
              <a:spcAft>
                <a:spcPts val="800"/>
              </a:spcAft>
              <a:buChar char="•"/>
            </a:pPr>
            <a:r>
              <a:rPr sz="1800">
                <a:solidFill>
                  <a:srgbClr val="FFFFFF"/>
                </a:solidFill>
                <a:latin typeface="Calibri"/>
              </a:rPr>
              <a:t>Lorenz: imprinting in goslings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Sensitive: special readiness</a:t>
            </a:r>
          </a:p>
          <a:p>
            <a:pPr algn="l" marL="342900" indent="-342900">
              <a:spcBef>
                <a:spcPts val="0"/>
              </a:spcBef>
              <a:spcAft>
                <a:spcPts val="800"/>
              </a:spcAft>
              <a:buChar char="•"/>
            </a:pPr>
            <a:r>
              <a:rPr sz="1800">
                <a:solidFill>
                  <a:srgbClr val="FFFFFF"/>
                </a:solidFill>
                <a:latin typeface="Calibri"/>
              </a:rPr>
              <a:t>Learning still possible later</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7 · ETHOLOGY</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Why do children change?</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One record, three lenses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Erikson: autonomy vs. shame and doubt</a:t>
            </a:r>
          </a:p>
          <a:p>
            <a:pPr algn="l" marL="342900" indent="-342900">
              <a:spcBef>
                <a:spcPts val="0"/>
              </a:spcBef>
              <a:spcAft>
                <a:spcPts val="800"/>
              </a:spcAft>
              <a:buChar char="•"/>
            </a:pPr>
            <a:r>
              <a:rPr sz="1800">
                <a:solidFill>
                  <a:srgbClr val="FFFFFF"/>
                </a:solidFill>
                <a:latin typeface="Calibri"/>
              </a:rPr>
              <a:t>Learning: what was seen, what followed</a:t>
            </a:r>
          </a:p>
          <a:p>
            <a:pPr algn="l" marL="342900" indent="-342900">
              <a:spcBef>
                <a:spcPts val="0"/>
              </a:spcBef>
              <a:spcAft>
                <a:spcPts val="800"/>
              </a:spcAft>
              <a:buChar char="•"/>
            </a:pPr>
            <a:r>
              <a:rPr sz="1800">
                <a:solidFill>
                  <a:srgbClr val="FFFFFF"/>
                </a:solidFill>
                <a:latin typeface="Calibri"/>
              </a:rPr>
              <a:t>Ecological: microsystem and mesosystem</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THREE LENSES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Why do children change?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Catch the timetable slip</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Ask a chatbot to read R4 with Erikson</a:t>
            </a:r>
          </a:p>
          <a:p>
            <a:pPr algn="l" marL="342900" indent="-342900">
              <a:spcBef>
                <a:spcPts val="0"/>
              </a:spcBef>
              <a:spcAft>
                <a:spcPts val="800"/>
              </a:spcAft>
              <a:buChar char="•"/>
            </a:pPr>
            <a:r>
              <a:rPr sz="1800">
                <a:solidFill>
                  <a:srgbClr val="FFFFFF"/>
                </a:solidFill>
                <a:latin typeface="Calibri"/>
              </a:rPr>
              <a:t>Catch ages stated as exact deadlines</a:t>
            </a:r>
          </a:p>
          <a:p>
            <a:pPr algn="l" marL="342900" indent="-342900">
              <a:spcBef>
                <a:spcPts val="0"/>
              </a:spcBef>
              <a:spcAft>
                <a:spcPts val="800"/>
              </a:spcAft>
              <a:buChar char="•"/>
            </a:pPr>
            <a:r>
              <a:rPr sz="1800">
                <a:solidFill>
                  <a:srgbClr val="FFFFFF"/>
                </a:solidFill>
                <a:latin typeface="Calibri"/>
              </a:rPr>
              <a:t>Rewrite each age as a range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AUDIT THE AI</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Why do children change?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A lens, not a verdict</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Several theories, no single right answer</a:t>
            </a:r>
          </a:p>
          <a:p>
            <a:pPr algn="l" marL="342900" indent="-342900">
              <a:spcBef>
                <a:spcPts val="0"/>
              </a:spcBef>
              <a:spcAft>
                <a:spcPts val="800"/>
              </a:spcAft>
              <a:buChar char="•"/>
            </a:pPr>
            <a:r>
              <a:rPr sz="1800">
                <a:solidFill>
                  <a:srgbClr val="FFFFFF"/>
                </a:solidFill>
                <a:latin typeface="Calibri"/>
              </a:rPr>
              <a:t>R4: stage 2, read through three lenses</a:t>
            </a:r>
          </a:p>
          <a:p>
            <a:pPr algn="l" marL="342900" indent="-342900">
              <a:spcBef>
                <a:spcPts val="0"/>
              </a:spcBef>
              <a:spcAft>
                <a:spcPts val="800"/>
              </a:spcAft>
              <a:buChar char="•"/>
            </a:pPr>
            <a:r>
              <a:rPr sz="1800">
                <a:solidFill>
                  <a:srgbClr val="FFFFFF"/>
                </a:solidFill>
                <a:latin typeface="Calibri"/>
              </a:rPr>
              <a:t>Next: studying children and observation ethics</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do children change?</dc:title>
  <dc:subject>Why do children change? — Week 02</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