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3. Point students to the current syllabus as the authoritative source for course expectations, and keep this opening on the week's learning. The orienting question is one every teacher, nurse, and caregiver answers in practice: how do we learn anything true about a child, and how do we write it down without judging the child? This week students meet the research methods and designs, the five observation records educators use, the two-column habit that keeps description apart from interpretation, and the ethics that protect every child. They will rewrite one running-case record two ways and check it against the course's observation rules. Transition: start with a hunch about a story time.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a scene from the lecture outline's first beat. At a library story time, the toddlers seem to sit longer when the reader uses puppets. Ask the room whether they believe it. Most will. Then ask how they would find out, and write their ideas on the board. Steer the list toward the five steps of the scientific method: ask a question, make a prediction, gather observations, look at what they show, and share the result so others can check it. DO: give students one minute to write how they would test the puppet hunch, then collect three answers and sort each idea into one of the five steps on the board. Point out that sharing the method is the step most people forget, because a result no one can check is a private opinion.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the week's shared dataset by name: Dataset A, record R4, with Dataset F. Record R4 comes from the running case students met in Week 1, the illustrative, unnamed child followed through 8 records from birth to 15. In R4 the child is 2½ years old, in a childcare center's block area, on Day 1. The child builds a tower beside another child, both talking quietly, with no shared plan, and then pushes away a caregiver's hand and says, "Me do it." In Week 2 the class read this same record through three theories. This week the record itself is the subject: how it was written, what each method keeps, and what it leaves out. Dataset F, the observation rules and the permission script, is the second half of the dataset, and every later Child Observation Workshop uses it.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Descriptive methods are research methods that describe what children do without testing a cause. Naturalistic observation is watching children's behavior in the everyday settings where it normally happens, without setting anything up, such as a playground's morning watched from a bench. Structured observation is setting up the same situation for every child, such as handing each child the same puzzle. Case studies look closely at one child or family, and interviews and surveys reach thoughts you cannot watch. DO: read three questions aloud and have pairs pick a method for each: how children take turns on a slide (naturalistic observation), how 3-year-olds and 5-year-olds handle one puzzle (structured observation), and how families plan bedtime on school nights (a survey or an interview). Debrief the bedtime question, which you cannot watch from a bench.</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Put the two kinds of research side by side. Correlational research measures whether two things vary together; it can show that they are related but cannot show that one causes the other. A researcher who records how often families read at dinner and how many words each child uses may find the two go up together. That is a correlation, and a third thing, such as the family's free evening time, might explain both. Experimental research changes one thing and compares conditions children were randomly assigned to, so it can test a cause. Random assignment means placing each participant in a condition by chance, so the groups start out alike. DO: have students name one third thing for the dinner study and one reversed direction, then reveal two: free evening time, and children with more words asking for more stories.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Turn the hook into an experiment, step by step. The one thing that changes is puppets or no puppets. A coin flip decides which story-time sessions use puppets, which is random assignment. Everything else stays the same: the same reader, the same room, the same length of story. Then compare how long toddlers stay seated in each condition. Because chance, not the reader's mood, picked the puppet days, a difference points toward the puppets. Call back Week 2: Bandura, Ross, and Ross (1961) compared children who watched an aggressive adult with children who did not, a comparison of conditions the researchers set up themselves. DO: ask whether comparing families who already chose different bedtime routines is an experiment; collect a show of hands, then explain that nothing was randomly assigned, so it is correlational.</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Development is change over time, so designs need a way to handle time. A longitudinal design follows the same children over time and measures them again and again, so it can show change within the same children. A cross-sectional design compares children of different ages at one time; its differences are between groups of children, not change within the same children. A sequential design combines the two by starting several age groups and following each. The running case is longitudinal: the same child through 8 records. Record R5 is at 4 years and record R6 at 7 years, so 7 − 4 = 3 years separate those two looks at the same child. DO: ask what a cross-sectional version would compare, and confirm the answer: a group of 4-year-olds and a different group of 7-year-olds at one time.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move from researchers to the people who observe children every day. A running record is a timed, continuous, word-for-word account of what a child does and says, in the present tense and in time order, with no interpretation inside it. An anecdotal record is a brief account of one significant event, written soon after. A checklist marks whether listed behaviors were seen, but not how. Time sampling records what happens at set intervals and misses what happens between them. Event sampling records each time a chosen behavior occurs and ignores everything else. DO: give each of five groups one tool and two minutes to name what it captures and what it misses, then build a five-row list on the board from their answers.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Read the running record of R4 aloud, line by line, exactly as the outline pins it. Day 1, 9:05, childcare center, block area: "9:05 — Stacks a block on a tower. Another child stacks blocks on a separate tower beside the child." Then "9:06 — Talks quietly while stacking. The other child also talks quietly. Neither child speaks to the other. No shared plan." Then "9:07 — A caregiver reaches toward the tower. Pushes the caregiver's hand away. Says, 'Me do it.'" That is 3 timed lines, from 9:05 to 9:07, and 9:07 − 9:05 = 2 minutes of continuous recording. DO: before revealing the third line, ask students to predict what a running record must include that a summary would skip; collect answers, then point to the times, the present tense, and the child's exact words.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rewrite the same moment as an anecdotal record, written soon after: "Day 1, block area. The child, 2½ years, was building a tower when a caregiver reached toward it. The child pushed the caregiver's hand away and said, 'Me do it.'" Compare what each kept. The running record keeps all 3 timed lines, both children's quiet talk, and the order of events. The anecdotal record keeps 1 event and loses the side-by-side building and the minute-by-minute order. Neither is better in general; each fits a different question. DO: ask pairs which record a teacher should use to remember one striking moment for a family conference, and which to study how two children build side by side; reveal anecdotal for the first and running for the second.</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is the habit the whole course rests on. Objective description states only what the child did and said, in words any observer present would agree on. Subjective interpretation is a reading of what it might mean, written in a separate column as a possibility. "Pushes the caregiver's hand away. Says, 'Me do it.'" stays in the left column. "The child was annoyed with the caregiver" moves to the right column as a possibility, not a fact. Define the behavior first: "pushes away" means "uses a hand to move an adult's hand off or away from the materials", so two observers mark the 9:07 line the same way. Call back Week 2: the right column may say the moment may show a wish to act on one's own, which Erikson's autonomy vs. shame and doubt describes. DO: read four statements and have students point left or right for each.</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Research with children has firm rules, and the Society for Research in Child Development sets them out in its Ethical Principles and Standards for Developmental Scientists, approved in 2021. Informed consent is permission given by a parent or guardian after the purpose, the procedures, and the right to stop have been explained. Assent is the child's own agreement, asked for in words the child can understand, and it is separate from the parent's consent. Confidentiality keeps records from identifying any child or family, and every child keeps the right to stop. DO: pose the case of a parent who says yes while the child turns away and says no; take a vote on whether the observation goes ahead, then explain that it does not, because assent is missing.</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Dataset F is illustrative, and it governs every Child Observation Workshop from here on. The default material is the running case's pinned records. An optional live observation happens only in a public place where watching children is ordinary, such as a park, a library story time, or a children's museum, and only from a distance, or in a licensed program with written permission. The observer never interacts with, photographs, or records a child, writes no name or identifying detail, and never assesses, screens, or labels a real child. Before a program visit, the student reads the permission script word for word. It asks for about twenty minutes and makes 4 promises: no interacting, no photos or recordings, no names or identifying details, and no assessing or evaluating any child. DO: have students count the four promises aloud from the script.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 this activity, students use one chatbot, such as Claude or Gemini, as a sparring partner. Prompt to paste: "Here is a running record of a child, 2½ years, at a childcare center. 9:05 — Stacks a block on a tower. 9:06 — Talks quietly while stacking. 9:07 — Pushes the caregiver's hand away. Says, 'Me do it.' Sort each line into what the child did and possible interpretations." A likely error: the chatbot writes "the child became frustrated" or "shows a strong-willed temperament" in the description column, which puts an interpretation inside the observation and labels the child. The correction: the left column keeps "Pushes the caregiver's hand away. Says, 'Me do it.'" and the feeling moves right as a possibility. DO: have pairs run the prompt, mark each line left or right, and share one slip they caught. The tool drafts; the student checks.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the week in order. The scientific method runs ask, predict, observe, analyze, share. Correlation shows that two things go together, not that one causes the other; an experiment uses random assignment to test a cause. The running case is longitudinal: 8 records of one child, with 3 years between R5 and R6. R4 as a running record keeps 3 timed lines; as an anecdotal record it keeps 1 event. End with the plain sentence: the running record of R4 keeps the order and the side-by-side building that the anecdotal record drops, the anecdotal record keeps "Me do it", and neither says what the child felt. DO: have each student write that sentence in their own words in one minute and swap with a neighbor to check that it names no feeling. Next week, Prenatal Development and Birth, the running case returns to its first record.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How do we know?</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3</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3 · HOW WE STUDY CHILDREN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A hunch is not evidence</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Record R4, written twice</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SHARED DATASET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Five ways to describe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Naturalistic: everyday settings, nothing set up</a:t>
            </a:r>
          </a:p>
          <a:p>
            <a:pPr algn="l" marL="342900" indent="-342900">
              <a:spcBef>
                <a:spcPts val="0"/>
              </a:spcBef>
              <a:spcAft>
                <a:spcPts val="800"/>
              </a:spcAft>
              <a:buChar char="•"/>
            </a:pPr>
            <a:r>
              <a:rPr sz="1800">
                <a:solidFill>
                  <a:srgbClr val="FFFFFF"/>
                </a:solidFill>
                <a:latin typeface="Calibri"/>
              </a:rPr>
              <a:t>Structured: the same situation for every child</a:t>
            </a:r>
          </a:p>
          <a:p>
            <a:pPr algn="l" marL="342900" indent="-342900">
              <a:spcBef>
                <a:spcPts val="0"/>
              </a:spcBef>
              <a:spcAft>
                <a:spcPts val="800"/>
              </a:spcAft>
              <a:buChar char="•"/>
            </a:pPr>
            <a:r>
              <a:rPr sz="1800">
                <a:solidFill>
                  <a:srgbClr val="FFFFFF"/>
                </a:solidFill>
                <a:latin typeface="Calibri"/>
              </a:rPr>
              <a:t>Case studies, interviews, and surveys complete the set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DESCRIBE FIRST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we study children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Goes together vs. causes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Correlational: two things vary together</a:t>
            </a:r>
          </a:p>
          <a:p>
            <a:pPr algn="l" marL="342900" indent="-342900">
              <a:spcBef>
                <a:spcPts val="0"/>
              </a:spcBef>
              <a:spcAft>
                <a:spcPts val="800"/>
              </a:spcAft>
              <a:buChar char="•"/>
            </a:pPr>
            <a:r>
              <a:rPr sz="1800">
                <a:solidFill>
                  <a:srgbClr val="FFFFFF"/>
                </a:solidFill>
                <a:latin typeface="Calibri"/>
              </a:rPr>
              <a:t>Shows a relation, never a cause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Experimental: change one thing</a:t>
            </a:r>
          </a:p>
          <a:p>
            <a:pPr algn="l" marL="342900" indent="-342900">
              <a:spcBef>
                <a:spcPts val="0"/>
              </a:spcBef>
              <a:spcAft>
                <a:spcPts val="800"/>
              </a:spcAft>
              <a:buChar char="•"/>
            </a:pPr>
            <a:r>
              <a:rPr sz="1800">
                <a:solidFill>
                  <a:srgbClr val="FFFFFF"/>
                </a:solidFill>
                <a:latin typeface="Calibri"/>
              </a:rPr>
              <a:t>Random assignment lets it test cause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THE KEY DISTINCTION</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we study children</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Flip a coin for puppets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Change one thing: puppets or none</a:t>
            </a:r>
          </a:p>
          <a:p>
            <a:pPr algn="l" marL="342900" indent="-342900">
              <a:spcBef>
                <a:spcPts val="0"/>
              </a:spcBef>
              <a:spcAft>
                <a:spcPts val="800"/>
              </a:spcAft>
              <a:buChar char="•"/>
            </a:pPr>
            <a:r>
              <a:rPr sz="1800">
                <a:solidFill>
                  <a:srgbClr val="FFFFFF"/>
                </a:solidFill>
                <a:latin typeface="Calibri"/>
              </a:rPr>
              <a:t>A coin flip assigns the sessions</a:t>
            </a:r>
          </a:p>
          <a:p>
            <a:pPr algn="l" marL="342900" indent="-342900">
              <a:spcBef>
                <a:spcPts val="0"/>
              </a:spcBef>
              <a:spcAft>
                <a:spcPts val="800"/>
              </a:spcAft>
              <a:buChar char="•"/>
            </a:pPr>
            <a:r>
              <a:rPr sz="1800">
                <a:solidFill>
                  <a:srgbClr val="FFFFFF"/>
                </a:solidFill>
                <a:latin typeface="Calibri"/>
              </a:rPr>
              <a:t>Same reader, room, and story length</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AN EXPERIMENT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we study children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Same children vs. different children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Longitudinal: the same child, 8 records</a:t>
            </a:r>
          </a:p>
          <a:p>
            <a:pPr algn="l" marL="342900" indent="-342900">
              <a:spcBef>
                <a:spcPts val="0"/>
              </a:spcBef>
              <a:spcAft>
                <a:spcPts val="800"/>
              </a:spcAft>
              <a:buChar char="•"/>
            </a:pPr>
            <a:r>
              <a:rPr sz="1800">
                <a:solidFill>
                  <a:srgbClr val="FFFFFF"/>
                </a:solidFill>
                <a:latin typeface="Calibri"/>
              </a:rPr>
              <a:t>R5 at 4, R6 at 7: 3 years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Cross-sectional: different children, one time</a:t>
            </a:r>
          </a:p>
          <a:p>
            <a:pPr algn="l" marL="342900" indent="-342900">
              <a:spcBef>
                <a:spcPts val="0"/>
              </a:spcBef>
              <a:spcAft>
                <a:spcPts val="800"/>
              </a:spcAft>
              <a:buChar char="•"/>
            </a:pPr>
            <a:r>
              <a:rPr sz="1800">
                <a:solidFill>
                  <a:srgbClr val="FFFFFF"/>
                </a:solidFill>
                <a:latin typeface="Calibri"/>
              </a:rPr>
              <a:t>Shows group differences, not change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 ADD TIME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we study children</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Five records, five questions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Running record: timed, continuous, word for word</a:t>
            </a:r>
          </a:p>
          <a:p>
            <a:pPr algn="l" marL="342900" indent="-342900">
              <a:spcBef>
                <a:spcPts val="0"/>
              </a:spcBef>
              <a:spcAft>
                <a:spcPts val="800"/>
              </a:spcAft>
              <a:buChar char="•"/>
            </a:pPr>
            <a:r>
              <a:rPr sz="1800">
                <a:solidFill>
                  <a:srgbClr val="FFFFFF"/>
                </a:solidFill>
                <a:latin typeface="Calibri"/>
              </a:rPr>
              <a:t>Anecdotal record: one significant event, soon after</a:t>
            </a:r>
          </a:p>
          <a:p>
            <a:pPr algn="l" marL="342900" indent="-342900">
              <a:spcBef>
                <a:spcPts val="0"/>
              </a:spcBef>
              <a:spcAft>
                <a:spcPts val="800"/>
              </a:spcAft>
              <a:buChar char="•"/>
            </a:pPr>
            <a:r>
              <a:rPr sz="1800">
                <a:solidFill>
                  <a:srgbClr val="FFFFFF"/>
                </a:solidFill>
                <a:latin typeface="Calibri"/>
              </a:rPr>
              <a:t>Checklist, time sampling, event sampling</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THE EDUCATOR'S TOOLS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we study children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R4 as a running record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9:05 — Stacks a block on a tower</a:t>
            </a:r>
          </a:p>
          <a:p>
            <a:pPr algn="l" marL="342900" indent="-342900">
              <a:spcBef>
                <a:spcPts val="0"/>
              </a:spcBef>
              <a:spcAft>
                <a:spcPts val="800"/>
              </a:spcAft>
              <a:buChar char="•"/>
            </a:pPr>
            <a:r>
              <a:rPr sz="1800">
                <a:solidFill>
                  <a:srgbClr val="FFFFFF"/>
                </a:solidFill>
                <a:latin typeface="Calibri"/>
              </a:rPr>
              <a:t>9:06 — Both talk quietly; no shared plan</a:t>
            </a:r>
          </a:p>
          <a:p>
            <a:pPr algn="l" marL="342900" indent="-342900">
              <a:spcBef>
                <a:spcPts val="0"/>
              </a:spcBef>
              <a:spcAft>
                <a:spcPts val="800"/>
              </a:spcAft>
              <a:buChar char="•"/>
            </a:pPr>
            <a:r>
              <a:rPr sz="1800">
                <a:solidFill>
                  <a:srgbClr val="FFFFFF"/>
                </a:solidFill>
                <a:latin typeface="Calibri"/>
              </a:rPr>
              <a:t>9:07 — Pushes hand away. Says, "Me do it."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DATASET A, RECORD R4</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we study children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lines vs. one event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Running: 3 timed lines</a:t>
            </a:r>
          </a:p>
          <a:p>
            <a:pPr algn="l" marL="342900" indent="-342900">
              <a:spcBef>
                <a:spcPts val="0"/>
              </a:spcBef>
              <a:spcAft>
                <a:spcPts val="800"/>
              </a:spcAft>
              <a:buChar char="•"/>
            </a:pPr>
            <a:r>
              <a:rPr sz="1800">
                <a:solidFill>
                  <a:srgbClr val="FFFFFF"/>
                </a:solidFill>
                <a:latin typeface="Calibri"/>
              </a:rPr>
              <a:t>Keeps order and side-by-side building</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Anecdotal: 1 event</a:t>
            </a:r>
          </a:p>
          <a:p>
            <a:pPr algn="l" marL="342900" indent="-342900">
              <a:spcBef>
                <a:spcPts val="0"/>
              </a:spcBef>
              <a:spcAft>
                <a:spcPts val="800"/>
              </a:spcAft>
              <a:buChar char="•"/>
            </a:pPr>
            <a:r>
              <a:rPr sz="1800">
                <a:solidFill>
                  <a:srgbClr val="FFFFFF"/>
                </a:solidFill>
                <a:latin typeface="Calibri"/>
              </a:rPr>
              <a:t>Keeps "Me do it"; loses context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WHAT EACH KEEPS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we study children</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Did vs. might mean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What the child did and said</a:t>
            </a:r>
          </a:p>
          <a:p>
            <a:pPr algn="l" marL="342900" indent="-342900">
              <a:spcBef>
                <a:spcPts val="0"/>
              </a:spcBef>
              <a:spcAft>
                <a:spcPts val="800"/>
              </a:spcAft>
              <a:buChar char="•"/>
            </a:pPr>
            <a:r>
              <a:rPr sz="1800">
                <a:solidFill>
                  <a:srgbClr val="FFFFFF"/>
                </a:solidFill>
                <a:latin typeface="Calibri"/>
              </a:rPr>
              <a:t>"Pushes the caregiver's hand away"</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Possible interpretations</a:t>
            </a:r>
          </a:p>
          <a:p>
            <a:pPr algn="l" marL="342900" indent="-342900">
              <a:spcBef>
                <a:spcPts val="0"/>
              </a:spcBef>
              <a:spcAft>
                <a:spcPts val="800"/>
              </a:spcAft>
              <a:buChar char="•"/>
            </a:pPr>
            <a:r>
              <a:rPr sz="1800">
                <a:solidFill>
                  <a:srgbClr val="FFFFFF"/>
                </a:solidFill>
                <a:latin typeface="Calibri"/>
              </a:rPr>
              <a:t>"May show" — never a fact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 TWO COLUMNS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we study children</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Consent, assent, confidentiality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Consent: a parent or guardian agrees</a:t>
            </a:r>
          </a:p>
          <a:p>
            <a:pPr algn="l" marL="342900" indent="-342900">
              <a:spcBef>
                <a:spcPts val="0"/>
              </a:spcBef>
              <a:spcAft>
                <a:spcPts val="800"/>
              </a:spcAft>
              <a:buChar char="•"/>
            </a:pPr>
            <a:r>
              <a:rPr sz="1800">
                <a:solidFill>
                  <a:srgbClr val="FFFFFF"/>
                </a:solidFill>
                <a:latin typeface="Calibri"/>
              </a:rPr>
              <a:t>Assent: the child agrees, in their words</a:t>
            </a:r>
          </a:p>
          <a:p>
            <a:pPr algn="l" marL="342900" indent="-342900">
              <a:spcBef>
                <a:spcPts val="0"/>
              </a:spcBef>
              <a:spcAft>
                <a:spcPts val="800"/>
              </a:spcAft>
              <a:buChar char="•"/>
            </a:pPr>
            <a:r>
              <a:rPr sz="1800">
                <a:solidFill>
                  <a:srgbClr val="FFFFFF"/>
                </a:solidFill>
                <a:latin typeface="Calibri"/>
              </a:rPr>
              <a:t>Confidentiality and the right to stop</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 PROTECT THE CHILD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we study children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course's observation rules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Default material: the running case</a:t>
            </a:r>
          </a:p>
          <a:p>
            <a:pPr algn="l" marL="342900" indent="-342900">
              <a:spcBef>
                <a:spcPts val="0"/>
              </a:spcBef>
              <a:spcAft>
                <a:spcPts val="800"/>
              </a:spcAft>
              <a:buChar char="•"/>
            </a:pPr>
            <a:r>
              <a:rPr sz="1800">
                <a:solidFill>
                  <a:srgbClr val="FFFFFF"/>
                </a:solidFill>
                <a:latin typeface="Calibri"/>
              </a:rPr>
              <a:t>Live only in public, from a distance</a:t>
            </a:r>
          </a:p>
          <a:p>
            <a:pPr algn="l" marL="342900" indent="-342900">
              <a:spcBef>
                <a:spcPts val="0"/>
              </a:spcBef>
              <a:spcAft>
                <a:spcPts val="800"/>
              </a:spcAft>
              <a:buChar char="•"/>
            </a:pPr>
            <a:r>
              <a:rPr sz="1800">
                <a:solidFill>
                  <a:srgbClr val="FFFFFF"/>
                </a:solidFill>
                <a:latin typeface="Calibri"/>
              </a:rPr>
              <a:t>Permission script: about twenty minutes, 4 promises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 DATASET F</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we study children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Check the chatbot's columns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R4's three lines; ask for two columns</a:t>
            </a:r>
          </a:p>
          <a:p>
            <a:pPr algn="l" marL="342900" indent="-342900">
              <a:spcBef>
                <a:spcPts val="0"/>
              </a:spcBef>
              <a:spcAft>
                <a:spcPts val="800"/>
              </a:spcAft>
              <a:buChar char="•"/>
            </a:pPr>
            <a:r>
              <a:rPr sz="1800">
                <a:solidFill>
                  <a:srgbClr val="FFFFFF"/>
                </a:solidFill>
                <a:latin typeface="Calibri"/>
              </a:rPr>
              <a:t>Watch for feelings in the left column</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AUDIT THE AI · THIS ACTIVITY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we study children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One plain sentence</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Correlation is not causation</a:t>
            </a:r>
          </a:p>
          <a:p>
            <a:pPr algn="l" marL="342900" indent="-342900">
              <a:spcBef>
                <a:spcPts val="0"/>
              </a:spcBef>
              <a:spcAft>
                <a:spcPts val="800"/>
              </a:spcAft>
              <a:buChar char="•"/>
            </a:pPr>
            <a:r>
              <a:rPr sz="1800">
                <a:solidFill>
                  <a:srgbClr val="FFFFFF"/>
                </a:solidFill>
                <a:latin typeface="Calibri"/>
              </a:rPr>
              <a:t>R4: 3 timed lines vs. 1 event</a:t>
            </a:r>
          </a:p>
          <a:p>
            <a:pPr algn="l" marL="342900" indent="-342900">
              <a:spcBef>
                <a:spcPts val="0"/>
              </a:spcBef>
              <a:spcAft>
                <a:spcPts val="800"/>
              </a:spcAft>
              <a:buChar char="•"/>
            </a:pPr>
            <a:r>
              <a:rPr sz="1800">
                <a:solidFill>
                  <a:srgbClr val="FFFFFF"/>
                </a:solidFill>
                <a:latin typeface="Calibri"/>
              </a:rPr>
              <a:t>Next: prenatal development and birth</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we study children</dc:title>
  <dc:subject>How we study children — Week 03</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