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5, the first of three weeks on infancy and toddlerhood. Before anything else, point students to the current syllabus as the authoritative source for how the course runs, then keep this opening on the ideas. The week's orienting question: how do bodies and brains grow in the first two years, and how do you read a milestone fairly? Preview the path. We build the brain in words, meet the six newborn reflexes, split motor skills into gross and fine, read the WHO windows of achievement, state safe sleep as the issuing bodies state it, and close on feeding. Promise one habit for the whole session: every age is a typical range, never a deadline. Then move to the hook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scene students can picture: a well-baby visit at a busy pediatric clinic, an illustrative scene. A parent holds a 10-month-old on one knee and asks the nurse, "Shouldn't she be walking by now?" Across the waiting room, a grandparent watches a toddler pull up to stand at a chair. Both adults are doing what students will do all term: watching a child and wondering what is typical. DO: give the room one minute to write the reply they would give the parent, then collect three replies aloud. Sort them on the board into replies that name one age and replies that name a range. Keep the board; by the end of the session, the range replies will have their evidence.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the running case's records R1, R2, and R3 (Dataset A) read against the WHO motor windows (Dataset H). Remind students that the running case is illustrative, constructed for the course, and describes no real child. R1 is the newborn in a hospital birthing room, the same record Week 4 used for the Apgar scores of 7 at 1 minute and 9 at 5 minutes. R2 is the 9-month-old in the family home, and R3 is the 14-month-old at a childcare center's morning drop-off. Dataset H is real: the WHO Multicentre Growth Reference Study Group (2006) windows for six gross motor milestones. DO: write R1, R2, and R3 across the top of the board with their ages, so each later slide can hang its concept on the right record.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neuron is a nerve cell that receives and sends signals. A synapse is the tiny gap where one neuron passes a signal to another. In infancy the brain forms synapses in great numbers and then prunes the ones that go unused; synaptic pruning is often summed up as use it or lose it. Myelination wraps nerve fibers in a fatty coating that speeds signals, and plasticity is the brain's ability to be shaped by experience. Call back Week 1: nature and nurture work together, because genes set the schedule and experience decides which connections stay. Name the trap: pruning is not damage; it strengthens the connections a child uses. DO: use the analogy of unpaved paths across a new park, worn smooth where people walk, and ask which paths stay.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reflex is an automatic, unlearned response to a particular touch, sound, or movement. Name the six. The rooting reflex: the baby turns toward a touch on the cheek and opens the mouth. The sucking reflex: sucking when something touches the roof of the mouth. The Moro reflex: a startle in which the arms fling out and then come back in. The palmar grasp reflex: fingers close around an object pressed into the palm. The stepping reflex: stepping motions when held upright with the feet on a flat surface. The Babinski reflex: the toes fan out when the sole is stroked. Most fade in the first months. DO: read each description aloud without its name and have the room call out the reflex; reveal the name after each guess.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record R1 in the course's order, with the behavior in the left column and the interpretation in the right, the two-column habit from Week 3. What the newborn did: turns toward a touch on the cheek and opens the mouth. What it shows: the rooting reflex, an automatic, unlearned response that most children lose in the first months. Which theory explains it: the ethological view from Week 2 asks what an inborn behavior does for survival, and rooting helps a newborn find the breast or bottle to feed. What a second theory adds: nature and nurture as interaction, since the reflex needs no practice. The record's Apgar totals, 7 at 1 minute and 9 at 5 minutes, were read in Week 4. DO: have pairs say the reading in one plain sentence, then share two.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Gross motor skills are movements that use the large muscles of the body, such as sitting, crawling, standing, and walking. Fine motor skills use the small muscles, especially of the hands and fingers, such as grasping a spoon or picking up a small piece of food, like a pea. Use the scene of a toddler climbing three carpeted steps in a library's children's room while an older sibling turns the pages of a board book: climbing is gross motor, and turning pages is fine motor. Name the trap: motor development is not only the big milestones families talk about. DO: call out walking to the table, picking up a pea, climbing onto a booster seat, and lifting a cup by its handle; the room answers gross, fine, gross, fine.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Show the picture before naming the pattern. The figure plots the six WHO windows in order: sitting without support, standing with assistance, hands-and-knees crawling, walking with assistance, standing alone, and walking alone. The lower line is the 1st percentile age, the age by which 1 percent of the children in the study had reached the milestone; the upper line is the 99th percentile age. The windows run 3.8 to 9.2, 4.8 to 11.4, 5.2 to 13.5, 5.9 to 13.7, 6.9 to 16.9, and 8.2 to 17.6 months. DO: before explaining, ask the room what happens to the gap between the two lines from left to right, collect three predictions, then confirm that it grows, so later milestones have wider windows.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the running case against the windows. R2, at 9 months in the family home, sits without support and crawls on hands and knees: 9 months falls inside the sitting window of 3.8 to 9.2 months and inside the crawling window of 5.2 to 13.5 months. R3, at 14 months at the childcare center, walks alone: 14 months falls inside the walking-alone window of 8.2 to 17.6 months. Work the widths: 9.2 − 3.8 = 5.4 months, 13.5 − 5.2 = 8.3 months, and 17.6 − 8.2 = 9.4 months, so the walking window is 9.4 − 5.4 = 4.0 months wider than the sitting window. DO: work each subtraction live, pausing for predictions, then have the room say most children walk alone somewhere between about 8 and 18 months.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two classic wrong turns. First, a milestone age read as a deadline, as in children walk at 12 months; the fair sentence is that most children walk alone somewhere between about 8 and 18 months. Second, crawling read as a required step before walking; the fair sentence is that some children skip hands-and-knees crawling and go straight to pulling up, standing, and walking. Add the course's line: a child outside a window is a reason for a family to talk with a health professional, never a conclusion we draw. This is Week 3's warning in a new setting: a single observation never describes the whole child. DO: return to the hook's board, cross out each one-age reply, and rewrite it as a range together.</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State the guidance exactly as the issuing body states it. The American Academy of Pediatrics' 2022 safe sleep policy statement says to place babies on their backs for every sleep, for all naps and at night, until age 1, on a firm, flat, non-inclined surface. The NICHD launched the Back to Sleep campaign in 1994 and expanded and renamed it the Safe to Sleep campaign in 2012, 18 years later. Name the trap: stomach sleeping read as safe for an infant who sleeps better that way; the 2022 statement does not change for that. The course quotes the body and never turns guidance into advice for one baby. DO: show the scene of a parent choosing a crib in a store, and ask which source a report should quote: the store display or the AAP.</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Feeding is the first physical routine a family builds with a baby, and families do it in many ways: some breastfeed, some use formula, and many combine the two. The World Health Organization recommends exclusive breastfeeding for the first 6 months, with breastfeeding continuing up to 2 years of age or beyond. Exclusive breastfeeding means feeding an infant only breast milk, with no other food or drink. The course states it as that body's recommendation and ranks no family by how it feeds a baby. This is evenhandedness, the same rule Week 1 set for families and cultures. DO: ask the room to rewrite the sentence a family who uses formula has failed so that it states the recommendation without judging anyone, and read two rewrites aloud.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such as Claude, Gemini, or ChatGPT to work on this week's material. DO: paste this exact prompt: An illustrative 9-month-old sits without support and crawls on hands and knees, and an illustrative 14-month-old walks alone. Using the WHO Motor Development Study (2006), say whether each is on track, and say whether a baby who sleeps better on the stomach can sleep that way. Then check the reply for three named errors: stating an age as a deadline, such as babies walk at 12 months; judging either child as ahead or behind, when the windows describe groups; and calling stomach sleeping safe, which contradicts the American Academy of Pediatrics' 2022 statement. Compare every window it gives with 3.8 to 9.2, 5.2 to 13.5, and 8.2 to 17.6 months.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The brain forms synapses in great numbers, prunes the unused ones, and speeds signals through myelination, and pruning is growth, not damage. Newborns have six reflexes, from rooting to Babinski, and most fade in the first months. Gross motor uses large muscles and fine motor small ones. The WHO windows are wide: walking alone runs from 8.2 to 17.6 months, and R2 and R3 fall inside their windows. Safe sleep follows the AAP's 2022 statement, and the WHO recommends exclusive breastfeeding for the first 6 months. Next week, Week 6 stays with these infants and turns to their thinking and first words through Piaget's sensorimotor stage. DO: give an exit question: write one sentence that reads R3 against its window, and collect the cards.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A milestone is a window</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5 · Infancy and Toddlerhood: Physical Development</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5 · THE BODY'S FIRST TWO YEARS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Shouldn't she be walking?</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WELL-BABY VISIT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Three records, six windows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 A AND DATASET H</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Build paths, then prune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Synapses: formed in great numbers</a:t>
            </a:r>
          </a:p>
          <a:p>
            <a:pPr algn="l" marL="342900" indent="-342900">
              <a:spcBef>
                <a:spcPts val="0"/>
              </a:spcBef>
              <a:spcAft>
                <a:spcPts val="800"/>
              </a:spcAft>
              <a:buChar char="•"/>
            </a:pPr>
            <a:r>
              <a:rPr sz="1800">
                <a:solidFill>
                  <a:srgbClr val="FFFFFF"/>
                </a:solidFill>
                <a:latin typeface="Calibri"/>
              </a:rPr>
              <a:t>Pruning: use it or lose it</a:t>
            </a:r>
          </a:p>
          <a:p>
            <a:pPr algn="l" marL="342900" indent="-342900">
              <a:spcBef>
                <a:spcPts val="0"/>
              </a:spcBef>
              <a:spcAft>
                <a:spcPts val="800"/>
              </a:spcAft>
              <a:buChar char="•"/>
            </a:pPr>
            <a:r>
              <a:rPr sz="1800">
                <a:solidFill>
                  <a:srgbClr val="FFFFFF"/>
                </a:solidFill>
                <a:latin typeface="Calibri"/>
              </a:rPr>
              <a:t>Myelination speeds signals</a:t>
            </a:r>
          </a:p>
          <a:p>
            <a:pPr algn="l" marL="342900" indent="-342900">
              <a:spcBef>
                <a:spcPts val="0"/>
              </a:spcBef>
              <a:spcAft>
                <a:spcPts val="800"/>
              </a:spcAft>
              <a:buChar char="•"/>
            </a:pPr>
            <a:r>
              <a:rPr sz="1800">
                <a:solidFill>
                  <a:srgbClr val="FFFFFF"/>
                </a:solidFill>
                <a:latin typeface="Calibri"/>
              </a:rPr>
              <a:t>Plasticity: experience shapes the brain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THE BRAIN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 milestone is a window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Six reflexes nobody taught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Rooting: turns toward a cheek touch</a:t>
            </a:r>
          </a:p>
          <a:p>
            <a:pPr algn="l" marL="342900" indent="-342900">
              <a:spcBef>
                <a:spcPts val="0"/>
              </a:spcBef>
              <a:spcAft>
                <a:spcPts val="800"/>
              </a:spcAft>
              <a:buChar char="•"/>
            </a:pPr>
            <a:r>
              <a:rPr sz="1800">
                <a:solidFill>
                  <a:srgbClr val="FFFFFF"/>
                </a:solidFill>
                <a:latin typeface="Calibri"/>
              </a:rPr>
              <a:t>Moro: arms fling out, then in</a:t>
            </a:r>
          </a:p>
          <a:p>
            <a:pPr algn="l" marL="342900" indent="-342900">
              <a:spcBef>
                <a:spcPts val="0"/>
              </a:spcBef>
              <a:spcAft>
                <a:spcPts val="800"/>
              </a:spcAft>
              <a:buChar char="•"/>
            </a:pPr>
            <a:r>
              <a:rPr sz="1800">
                <a:solidFill>
                  <a:srgbClr val="FFFFFF"/>
                </a:solidFill>
                <a:latin typeface="Calibri"/>
              </a:rPr>
              <a:t>Sucking, palmar grasp, stepping, Babinski</a:t>
            </a:r>
          </a:p>
          <a:p>
            <a:pPr algn="l" marL="342900" indent="-342900">
              <a:spcBef>
                <a:spcPts val="0"/>
              </a:spcBef>
              <a:spcAft>
                <a:spcPts val="800"/>
              </a:spcAft>
              <a:buChar char="•"/>
            </a:pPr>
            <a:r>
              <a:rPr sz="1800">
                <a:solidFill>
                  <a:srgbClr val="FFFFFF"/>
                </a:solidFill>
                <a:latin typeface="Calibri"/>
              </a:rPr>
              <a:t>Most fade in the first months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NEWBORN REFLEXES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 milestone is a window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R1: behavior, then concept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Did: turns toward a cheek touch</a:t>
            </a:r>
          </a:p>
          <a:p>
            <a:pPr algn="l" marL="342900" indent="-342900">
              <a:spcBef>
                <a:spcPts val="0"/>
              </a:spcBef>
              <a:spcAft>
                <a:spcPts val="800"/>
              </a:spcAft>
              <a:buChar char="•"/>
            </a:pPr>
            <a:r>
              <a:rPr sz="1800">
                <a:solidFill>
                  <a:srgbClr val="FFFFFF"/>
                </a:solidFill>
                <a:latin typeface="Calibri"/>
              </a:rPr>
              <a:t>Apgar: 7 at 1 minute, 9 at 5</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Shows: the rooting reflex</a:t>
            </a:r>
          </a:p>
          <a:p>
            <a:pPr algn="l" marL="342900" indent="-342900">
              <a:spcBef>
                <a:spcPts val="0"/>
              </a:spcBef>
              <a:spcAft>
                <a:spcPts val="800"/>
              </a:spcAft>
              <a:buChar char="•"/>
            </a:pPr>
            <a:r>
              <a:rPr sz="1800">
                <a:solidFill>
                  <a:srgbClr val="FFFFFF"/>
                </a:solidFill>
                <a:latin typeface="Calibri"/>
              </a:rPr>
              <a:t>Ethology: helps a newborn feed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READING RECORD R1</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 milestone is a window</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Gross vs. fine motor</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Gross: large muscles</a:t>
            </a:r>
          </a:p>
          <a:p>
            <a:pPr algn="l" marL="342900" indent="-342900">
              <a:spcBef>
                <a:spcPts val="0"/>
              </a:spcBef>
              <a:spcAft>
                <a:spcPts val="800"/>
              </a:spcAft>
              <a:buChar char="•"/>
            </a:pPr>
            <a:r>
              <a:rPr sz="1800">
                <a:solidFill>
                  <a:srgbClr val="FFFFFF"/>
                </a:solidFill>
                <a:latin typeface="Calibri"/>
              </a:rPr>
              <a:t>Sitting, crawling, walking</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Fine: small muscles, hands</a:t>
            </a:r>
          </a:p>
          <a:p>
            <a:pPr algn="l" marL="342900" indent="-342900">
              <a:spcBef>
                <a:spcPts val="0"/>
              </a:spcBef>
              <a:spcAft>
                <a:spcPts val="800"/>
              </a:spcAft>
              <a:buChar char="•"/>
            </a:pPr>
            <a:r>
              <a:rPr sz="1800">
                <a:solidFill>
                  <a:srgbClr val="FFFFFF"/>
                </a:solidFill>
                <a:latin typeface="Calibri"/>
              </a:rPr>
              <a:t>Grasping a spoon, a pea</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TWO KINDS OF MOTOR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 milestone is a window</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Later milestones, wider windows</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Line chart with two lines across six gross motor milestones in order: sitting without support, standing with assistance, hands-and-knees crawling, walking with assistance, standing alone, and walking alone. The lower line is the 1st percentile age and rises from 3.8 to 8.2 months; the upper line is the 99th percentile age and rises from 9.2 to 17.6 months. The gap between the lines grows from 5.4 months for sitting to 9.4 months for walking alone, so later milestones have wider windows."/>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CONCEPT 4 OF 6 · THE WHO WINDOWS</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8</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A milestone is a window</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05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Inside the window</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R2, 9 months: sits (3.8 to 9.2)</a:t>
            </a:r>
          </a:p>
          <a:p>
            <a:pPr algn="l" marL="342900" indent="-342900">
              <a:spcBef>
                <a:spcPts val="0"/>
              </a:spcBef>
              <a:spcAft>
                <a:spcPts val="800"/>
              </a:spcAft>
              <a:buChar char="•"/>
            </a:pPr>
            <a:r>
              <a:rPr sz="1800">
                <a:solidFill>
                  <a:srgbClr val="FFFFFF"/>
                </a:solidFill>
                <a:latin typeface="Calibri"/>
              </a:rPr>
              <a:t>R2, 9 months: crawls (5.2 to 13.5)</a:t>
            </a:r>
          </a:p>
          <a:p>
            <a:pPr algn="l" marL="342900" indent="-342900">
              <a:spcBef>
                <a:spcPts val="0"/>
              </a:spcBef>
              <a:spcAft>
                <a:spcPts val="800"/>
              </a:spcAft>
              <a:buChar char="•"/>
            </a:pPr>
            <a:r>
              <a:rPr sz="1800">
                <a:solidFill>
                  <a:srgbClr val="FFFFFF"/>
                </a:solidFill>
                <a:latin typeface="Calibri"/>
              </a:rPr>
              <a:t>R3, 14 months: walks alone (8.2 to 17.6)</a:t>
            </a:r>
          </a:p>
          <a:p>
            <a:pPr algn="l" marL="342900" indent="-342900">
              <a:spcBef>
                <a:spcPts val="0"/>
              </a:spcBef>
              <a:spcAft>
                <a:spcPts val="800"/>
              </a:spcAft>
              <a:buChar char="•"/>
            </a:pPr>
            <a:r>
              <a:rPr sz="1800">
                <a:solidFill>
                  <a:srgbClr val="FFFFFF"/>
                </a:solidFill>
                <a:latin typeface="Calibri"/>
              </a:rPr>
              <a:t>Widths: 5.4, 8.3, 9.4 months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R2 AND R3</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 milestone is a window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Deadline vs. window</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Wrong: walk by 12 months</a:t>
            </a:r>
          </a:p>
          <a:p>
            <a:pPr algn="l" marL="342900" indent="-342900">
              <a:spcBef>
                <a:spcPts val="0"/>
              </a:spcBef>
              <a:spcAft>
                <a:spcPts val="800"/>
              </a:spcAft>
              <a:buChar char="•"/>
            </a:pPr>
            <a:r>
              <a:rPr sz="1800">
                <a:solidFill>
                  <a:srgbClr val="FFFFFF"/>
                </a:solidFill>
                <a:latin typeface="Calibri"/>
              </a:rPr>
              <a:t>Wrong: crawling is required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Fair: about 8 to 18 months</a:t>
            </a:r>
          </a:p>
          <a:p>
            <a:pPr algn="l" marL="342900" indent="-342900">
              <a:spcBef>
                <a:spcPts val="0"/>
              </a:spcBef>
              <a:spcAft>
                <a:spcPts val="800"/>
              </a:spcAft>
              <a:buChar char="•"/>
            </a:pPr>
            <a:r>
              <a:rPr sz="1800">
                <a:solidFill>
                  <a:srgbClr val="FFFFFF"/>
                </a:solidFill>
                <a:latin typeface="Calibri"/>
              </a:rPr>
              <a:t>Fair: some children skip crawling</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 milestone is a window</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Back to sleep, every sleep</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AAP 2022: on the back, every sleep</a:t>
            </a:r>
          </a:p>
          <a:p>
            <a:pPr algn="l" marL="342900" indent="-342900">
              <a:spcBef>
                <a:spcPts val="0"/>
              </a:spcBef>
              <a:spcAft>
                <a:spcPts val="800"/>
              </a:spcAft>
              <a:buChar char="•"/>
            </a:pPr>
            <a:r>
              <a:rPr sz="1800">
                <a:solidFill>
                  <a:srgbClr val="FFFFFF"/>
                </a:solidFill>
                <a:latin typeface="Calibri"/>
              </a:rPr>
              <a:t>All naps and at night, until age 1</a:t>
            </a:r>
          </a:p>
          <a:p>
            <a:pPr algn="l" marL="342900" indent="-342900">
              <a:spcBef>
                <a:spcPts val="0"/>
              </a:spcBef>
              <a:spcAft>
                <a:spcPts val="800"/>
              </a:spcAft>
              <a:buChar char="•"/>
            </a:pPr>
            <a:r>
              <a:rPr sz="1800">
                <a:solidFill>
                  <a:srgbClr val="FFFFFF"/>
                </a:solidFill>
                <a:latin typeface="Calibri"/>
              </a:rPr>
              <a:t>Firm, flat, non-inclined surface</a:t>
            </a:r>
          </a:p>
          <a:p>
            <a:pPr algn="l" marL="342900" indent="-342900">
              <a:spcBef>
                <a:spcPts val="0"/>
              </a:spcBef>
              <a:spcAft>
                <a:spcPts val="800"/>
              </a:spcAft>
              <a:buChar char="•"/>
            </a:pPr>
            <a:r>
              <a:rPr sz="1800">
                <a:solidFill>
                  <a:srgbClr val="FFFFFF"/>
                </a:solidFill>
                <a:latin typeface="Calibri"/>
              </a:rPr>
              <a:t>NICHD: 1994 Back to Sleep; 2012 Safe to Sleep</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SAFE SLEEP</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 milestone is a window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recommendation, many families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WHO: exclusive breastfeeding, first 6 months</a:t>
            </a:r>
          </a:p>
          <a:p>
            <a:pPr algn="l" marL="342900" indent="-342900">
              <a:spcBef>
                <a:spcPts val="0"/>
              </a:spcBef>
              <a:spcAft>
                <a:spcPts val="800"/>
              </a:spcAft>
              <a:buChar char="•"/>
            </a:pPr>
            <a:r>
              <a:rPr sz="1800">
                <a:solidFill>
                  <a:srgbClr val="FFFFFF"/>
                </a:solidFill>
                <a:latin typeface="Calibri"/>
              </a:rPr>
              <a:t>Continuing up to 2 years or beyond</a:t>
            </a:r>
          </a:p>
          <a:p>
            <a:pPr algn="l" marL="342900" indent="-342900">
              <a:spcBef>
                <a:spcPts val="0"/>
              </a:spcBef>
              <a:spcAft>
                <a:spcPts val="800"/>
              </a:spcAft>
              <a:buChar char="•"/>
            </a:pPr>
            <a:r>
              <a:rPr sz="1800">
                <a:solidFill>
                  <a:srgbClr val="FFFFFF"/>
                </a:solidFill>
                <a:latin typeface="Calibri"/>
              </a:rPr>
              <a:t>Stated as that body's recommendation</a:t>
            </a:r>
          </a:p>
          <a:p>
            <a:pPr algn="l" marL="342900" indent="-342900">
              <a:spcBef>
                <a:spcPts val="0"/>
              </a:spcBef>
              <a:spcAft>
                <a:spcPts val="800"/>
              </a:spcAft>
              <a:buChar char="•"/>
            </a:pPr>
            <a:r>
              <a:rPr sz="1800">
                <a:solidFill>
                  <a:srgbClr val="FFFFFF"/>
                </a:solidFill>
                <a:latin typeface="Calibri"/>
              </a:rPr>
              <a:t>No family ranked by how it feeds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FEEDING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 milestone is a window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R2 and R3 prompt</a:t>
            </a:r>
          </a:p>
          <a:p>
            <a:pPr algn="l" marL="342900" indent="-342900">
              <a:spcBef>
                <a:spcPts val="0"/>
              </a:spcBef>
              <a:spcAft>
                <a:spcPts val="800"/>
              </a:spcAft>
              <a:buChar char="•"/>
            </a:pPr>
            <a:r>
              <a:rPr sz="1800">
                <a:solidFill>
                  <a:srgbClr val="FFFFFF"/>
                </a:solidFill>
                <a:latin typeface="Calibri"/>
              </a:rPr>
              <a:t>Check: an age stated as a deadline?</a:t>
            </a:r>
          </a:p>
          <a:p>
            <a:pPr algn="l" marL="342900" indent="-342900">
              <a:spcBef>
                <a:spcPts val="0"/>
              </a:spcBef>
              <a:spcAft>
                <a:spcPts val="800"/>
              </a:spcAft>
              <a:buChar char="•"/>
            </a:pPr>
            <a:r>
              <a:rPr sz="1800">
                <a:solidFill>
                  <a:srgbClr val="FFFFFF"/>
                </a:solidFill>
                <a:latin typeface="Calibri"/>
              </a:rPr>
              <a:t>Check: stomach sleeping called safe?</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 milestone is a window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A milestone is a window</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Prune what goes unused; myelin speeds</a:t>
            </a:r>
          </a:p>
          <a:p>
            <a:pPr algn="l" marL="342900" indent="-342900">
              <a:spcBef>
                <a:spcPts val="0"/>
              </a:spcBef>
              <a:spcAft>
                <a:spcPts val="800"/>
              </a:spcAft>
              <a:buChar char="•"/>
            </a:pPr>
            <a:r>
              <a:rPr sz="1800">
                <a:solidFill>
                  <a:srgbClr val="FFFFFF"/>
                </a:solidFill>
                <a:latin typeface="Calibri"/>
              </a:rPr>
              <a:t>Six reflexes; most fade early</a:t>
            </a:r>
          </a:p>
          <a:p>
            <a:pPr algn="l" marL="342900" indent="-342900">
              <a:spcBef>
                <a:spcPts val="0"/>
              </a:spcBef>
              <a:spcAft>
                <a:spcPts val="800"/>
              </a:spcAft>
              <a:buChar char="•"/>
            </a:pPr>
            <a:r>
              <a:rPr sz="1800">
                <a:solidFill>
                  <a:srgbClr val="FFFFFF"/>
                </a:solidFill>
                <a:latin typeface="Calibri"/>
              </a:rPr>
              <a:t>Walking alone: 8.2 to 17.6 months</a:t>
            </a:r>
          </a:p>
          <a:p>
            <a:pPr algn="l" marL="342900" indent="-342900">
              <a:spcBef>
                <a:spcPts val="0"/>
              </a:spcBef>
              <a:spcAft>
                <a:spcPts val="800"/>
              </a:spcAft>
              <a:buChar char="•"/>
            </a:pPr>
            <a:r>
              <a:rPr sz="1800">
                <a:solidFill>
                  <a:srgbClr val="FFFFFF"/>
                </a:solidFill>
                <a:latin typeface="Calibri"/>
              </a:rPr>
              <a:t>Next: thinking and first words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milestone is a window</dc:title>
  <dc:subject>A milestone is a window — Week 05</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