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Welcome to Week 6, the second of three weeks on infancy and toddlerhood. Before anything else, point students to the current syllabus as the authoritative source for how the course runs, then keep this opening on the ideas. The week's orienting question: what does a baby know about a thing it cannot see, and how do first words grow out of sounds? Preview the path. We start with Piaget's schemes, walk the six sensorimotor substages, read the object permanence and A-not-B tasks, add deferred imitation and the later looking-time research, then turn to receptive and expressive language, infant-directed speech, and the CDC's 2022 milestone checklists. Promise one habit for the whole session: an infant who searches is thinking, not waiting. Then move to the hook on the next slide.</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Open with a scene students can picture: peekaboo at a family dinner, an illustrative scene. An aunt lifts a napkin in front of her face, and the baby in the high chair goes still. The napkin drops, the face is back, and the baby squeals. The second time, the baby leans forward and watches the napkin, waiting. Ask the question this week answers: when the face disappears, does the baby know the aunt is still there? Later that evening the baby's babbling sounds almost like a word. Is it a word yet? DO: ask the room to call out what they think the baby knows when the face is hidden; write three answers on the board and say you will test each one against Piaget's tasks. Name the wrong turn to watch for: infants are not passive; they actively explore and learn.</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Introduce this week's shared data by name: the running case's records R2 and R3 (Dataset A), read against Dataset D's object permanence and A-not-B tasks and the CDC's 2022 checklist rule (Dataset H). Remind students that the running case is illustrative, constructed for the course, and describes no real child. R2 is the 9-month-old in the family home with a parent present: the infant finds a toy twice under the left cloth, watches it hidden under the right cloth, then searches under the left cloth again, and babbles ba-ba-ba. R3 is the 14-month-old at the childcare center's morning drop-off, who says ball, up, and more. Dataset D is the standard Piaget tasks: the stage names and order are keyed, and the ages are approximate. In Week 5 you read these same two records for sitting, crawling, and walking alone.</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A scheme is an organized pattern of action or thought that a child uses to make sense of the world, such as grabbing and shaking a rattle. Assimilation is fitting a new experience into a scheme the child already has. Accommodation is changing a scheme, or building a new one, so that it fits a new experience. Equilibration is the push toward balance between the two that moves thinking forward. Use the farm book: a toddler who knows the family dog calls a cow doggie, which is assimilation; after the parent says cow and moo, the toddler starts a new name for animals that moo, which is accommodation. DO: read both halves of the farm-book scene aloud and have pairs label each half; the keyed reading is assimilation first, accommodation second. The test is what changed: the experience or the scheme.</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The sensorimotor stage is Piaget's first stage of cognitive development, from about birth to 2, in which infants learn through their senses and actions. Piaget described it in six substages, in order. First, reflexes, called back from Week 5's newborn reflexes. Second, repeating simple actions centered on the infant's own body, such as a thumb brought back to the mouth. Third, repeating actions that make something interesting happen in the world, such as a kick that shakes a crib toy. Fourth, coordinating actions toward a goal, at about 8 to 12 months. Fifth, experimenting with new actions to see what happens, at about 12 to 18 months. Sixth, the beginnings of mental representation. The stage runs about 0 to 24 months across 6 substages. Week 2 warned that a stage theory is not a timetable; the order is fixed, and the ages are approximate.</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Object permanence is knowing that a thing still exists when you can no longer see it. It does not switch on all at once. Dataset D's cloth task shows the steps: a child in early sensorimotor substages stops searching once the toy is covered, and a child in later substages lifts the cloth to find it. Then the A-not-B task: an infant who has found a toy under one cloth keeps searching there after watching it hidden under a second cloth. In the fourth sensorimotor substage, at about 8 to 12 months, the typical response is to search under A; in the fifth, at about 12 to 18 months, it is to search under B. DO: hide a marker under one of two folded papers at the front of the room twice, then move it to the other paper, and ask the room where a 9-month-old would look and why.</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Walk record R2 in the course's order, behavior in the left column and interpretation in the right, the two-column habit from Week 3. Name the cloths: the left cloth, where the toy was found first, is A; the right cloth, where the toy was moved, is B. Count the hidings: 2 hidings under the left cloth plus 1 hiding under the right cloth is 3 hidings, and the infant searched under the left cloth all 3 times, so 2 of the 3 searches found the toy. Place R2 on Dataset D: 9 months falls inside the fourth sensorimotor substage, at about 8 to 12 months, a window 12 minus 8, or 4 months wide; the fifth substage window is 18 minus 12, or 6 months wide. DO: have students write the one-sentence reading, then read the keyed sentence: searching under A after watching the toy go under B is the A-not-B error, which Piaget placed in the fourth substage.</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Deferred imitation is copying an action seen earlier, after a delay, when the person who modeled it is no longer there. Use the soup scene, an illustrative scene: a grandparent stirs a pot of soup while a toddler watches from a booster seat, and the next day, with the grandparent out of the room, the toddler stirs an empty bowl with a wooden spoon. To copy an action a day later, the toddler must hold a memory of it in mind, the kind of mental representation Piaget placed at the end of the sensorimotor stage. Call back Week 2's social learning theory: children learn by watching others, and deferred imitation shows that watching can pay off later. DO: ask pairs to name one action a toddler they have seen copied later, describing behavior only, with no name or identifying detail, and share two examples.</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Piaget's tasks ask the infant to reach, lift, or search. Later researchers measured how long infants look at possible and impossible events, such as a toy that seems to pass through a solid wall, because infants tend to look longer at something surprising. Researchers who measure looking time report that infants understand some properties of objects earlier than Piaget's search tasks showed. A search task asks for a reach; a looking task asks only for a look. Say it carefully: this is a refinement of Piaget's account, not a refutation. Each method has a limitation: a reach needs planning and movement, while a long look can be hard to interpret. Describe early memory in words too: infants remember more, and for longer, across the first two years. DO: ask the room which method they would trust for a 4-month-old, and why, and collect one limitation for each.</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Receptive language is understanding words and sentences that others say. Expressive language is producing words and sentences to communicate, by speaking or signing. Receptive language usually runs ahead of expressive language, so a toddler typically understands more words than the toddler says. The typical sequence, with wide timing, is cooing, then babbling, then first words, then two-word combinations; the course pins no single age for any step. Read the running case. R2's ba-ba-ba at 9 months is babbling. R3's ball, up, and more at 14 months are 3 single words and no two-word combination yet, which is expressive language. R3 carries no hiding task, so that record cannot tell you how this toddler searches. DO: read four short toddler moments aloud, such as lifting arms at the question want to go up, and have the room sort each as receptive or expressive.</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Infant-directed speech is the higher-pitched, slower, exaggerated speech adults use with babies. It holds infants' attention and highlights the sounds and structure of language, so a baby can hear where one word ends and the next begins. That is Week 1's nature and nurture as interaction again: infants arrive ready to attend to voices, and adults' speech gives them something rich to attend to. Then the bilingual household, an illustrative scene: a parent speaks one language with the baby and a grandparent another. Children exposed to two languages from infancy typically reach early language milestones on a typical timeline when both languages are counted together. No language and no family is the norm the others fall short of. DO: ask a volunteer to say one sentence to an imaginary baby, then ask the room to name what changed in pitch, speed, and stretch.</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The CDC's Learn the Signs. Act Early. checklists were revised in 2022 so that each lists what most children, 75 percent or more, do by that age, and checklists were added for 15 and 30 months. Work out the rule. 75 percent or more means at least 75 of every 100 children, which is 3 of every 4; 100 minus 75 is 25, so as many as 1 in 4 children may not yet do a listed item at that age. A missed item is a reason for a family to talk with a health professional, never a diagnosis, and this course never judges whether a real child is behind. Week 5 made the same point with the WHO windows: a range, not a deadline. DO: show the arithmetic step by step on the board and ask the room to rewrite the sentence a missed item means a problem into a fair one.</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This activity puts a chatbot such as Claude, Gemini, or ChatGPT to work on this week's material. DO: paste this exact prompt: An illustrative 9-month-old finds a toy twice under the left cloth, watches it hidden under the right cloth, then searches under the left cloth again. A 14-month-old says ball, up, and more. Using Piaget's sensorimotor substages, explain the search, and say whether the toddler's language is on track. Then check the reply for three named errors: stage ages presented as exact, such as the A-not-B error happens at 9 months; a developmental norm used to judge the toddler as behind; and a term credited to the wrong researcher. Compare its substage with Dataset D's fourth substage, at about 8 to 12 months. The tool drafts; you check, and you correct each error by hand.</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Recap in the order taught. Infants build schemes, assimilate new experiences, and accommodate when the world does not fit. The sensorimotor stage runs from about birth to 2 in six substages, with approximate ages. Object permanence grows in steps, and R2's search under the left cloth is the A-not-B error, which Piaget placed in the fourth substage, at about 8 to 12 months. Deferred imitation shows memory, and looking-time research refines Piaget rather than refuting him. Receptive language runs ahead of expressive language, R3 says 3 first words, and two languages are counted together. The CDC's 2022 checklists list what 75 percent or more of children do. Next week, Week 7 turns to temperament and attachment in the same toddlers. DO: give an exit question: write one sentence that reads R2's search, and collect the cards.</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title-band"/>
          <p:cNvSpPr/>
          <p:nvPr/>
        </p:nvSpPr>
        <p:spPr>
          <a:xfrm>
            <a:off x="0" y="0"/>
            <a:ext cx="12192000" cy="397764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ctrTitle"/>
          </p:nvPr>
        </p:nvSpPr>
        <p:spPr>
          <a:xfrm>
            <a:off x="731520" y="1234440"/>
            <a:ext cx="10728960" cy="2057400"/>
          </a:xfrm>
        </p:spPr>
        <p:txBody>
          <a:bodyPr wrap="square" lIns="45720" rIns="45720" tIns="0" bIns="0" anchor="b">
            <a:noAutofit/>
          </a:bodyPr>
          <a:lstStyle/>
          <a:p>
            <a:pPr algn="l">
              <a:buNone/>
            </a:pPr>
            <a:r>
              <a:rPr b="1" sz="4000">
                <a:solidFill>
                  <a:srgbClr val="FFFFFF"/>
                </a:solidFill>
                <a:latin typeface="Calibri Light"/>
              </a:rPr>
              <a:t>Searching is thinking</a:t>
            </a:r>
          </a:p>
        </p:txBody>
      </p:sp>
      <p:sp>
        <p:nvSpPr>
          <p:cNvPr id="3" name="Subtitle 2"/>
          <p:cNvSpPr>
            <a:spLocks noGrp="1"/>
          </p:cNvSpPr>
          <p:nvPr>
            <p:ph type="subTitle" idx="1"/>
          </p:nvPr>
        </p:nvSpPr>
        <p:spPr>
          <a:xfrm>
            <a:off x="731520" y="4526280"/>
            <a:ext cx="10728960" cy="1508760"/>
          </a:xfrm>
        </p:spPr>
        <p:txBody>
          <a:bodyPr wrap="square" lIns="45720" rIns="45720" tIns="0" bIns="0" anchor="t">
            <a:noAutofit/>
          </a:bodyPr>
          <a:lstStyle/>
          <a:p>
            <a:pPr algn="l" marL="0" indent="0">
              <a:spcBef>
                <a:spcPts val="0"/>
              </a:spcBef>
              <a:buNone/>
            </a:pPr>
            <a:r>
              <a:rPr sz="2000">
                <a:solidFill>
                  <a:srgbClr val="2E75B6"/>
                </a:solidFill>
                <a:latin typeface="Calibri"/>
              </a:rPr>
              <a:t>Week 6 · Infancy and Toddlerhood: Cognitive and Language Development</a:t>
            </a:r>
          </a:p>
        </p:txBody>
      </p:sp>
      <p:sp>
        <p:nvSpPr>
          <p:cNvPr id="5" name="cm-accent-rule"/>
          <p:cNvSpPr/>
          <p:nvPr/>
        </p:nvSpPr>
        <p:spPr>
          <a:xfrm>
            <a:off x="731520" y="4251960"/>
            <a:ext cx="3657600" cy="63500"/>
          </a:xfrm>
          <a:prstGeom prst="rect">
            <a:avLst/>
          </a:prstGeom>
          <a:solidFill>
            <a:srgbClr val="2E75B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92354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WEEK 6 · MINDS AND FIRST WORDS</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2E75B6"/>
                </a:solidFill>
                <a:latin typeface="Calibri"/>
              </a:rPr>
              <a:t>1</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section-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3566160"/>
            <a:ext cx="10728960" cy="2331720"/>
          </a:xfrm>
        </p:spPr>
        <p:txBody>
          <a:bodyPr wrap="square" lIns="45720" rIns="45720" tIns="0" bIns="0" anchor="t">
            <a:noAutofit/>
          </a:bodyPr>
          <a:lstStyle/>
          <a:p>
            <a:pPr algn="l">
              <a:buNone/>
            </a:pPr>
            <a:r>
              <a:rPr b="1" sz="3400">
                <a:solidFill>
                  <a:srgbClr val="FFFFFF"/>
                </a:solidFill>
                <a:latin typeface="Calibri Light"/>
              </a:rPr>
              <a:t>Where did the face go?</a:t>
            </a:r>
          </a:p>
        </p:txBody>
      </p:sp>
      <p:sp>
        <p:nvSpPr>
          <p:cNvPr id="5" name="cm-section-marker"/>
          <p:cNvSpPr txBox="1"/>
          <p:nvPr/>
        </p:nvSpPr>
        <p:spPr>
          <a:xfrm>
            <a:off x="731520" y="548640"/>
            <a:ext cx="3657600" cy="2011680"/>
          </a:xfrm>
          <a:prstGeom prst="rect">
            <a:avLst/>
          </a:prstGeom>
          <a:noFill/>
        </p:spPr>
        <p:txBody>
          <a:bodyPr wrap="none" lIns="0" rIns="0" tIns="0" bIns="0">
            <a:noAutofit/>
          </a:bodyPr>
          <a:lstStyle/>
          <a:p>
            <a:pPr algn="l">
              <a:buNone/>
            </a:pPr>
            <a:r>
              <a:rPr sz="9600" b="1">
                <a:solidFill>
                  <a:srgbClr val="6D9ECC"/>
                </a:solidFill>
                <a:latin typeface="Calibri Light"/>
              </a:rPr>
              <a:t>01</a:t>
            </a:r>
          </a:p>
        </p:txBody>
      </p:sp>
      <p:sp>
        <p:nvSpPr>
          <p:cNvPr id="6" name="cm-kicker"/>
          <p:cNvSpPr txBox="1"/>
          <p:nvPr/>
        </p:nvSpPr>
        <p:spPr>
          <a:xfrm>
            <a:off x="731520" y="325526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THE HOOK · PEEKABOO AT DINNER</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section-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3566160"/>
            <a:ext cx="10728960" cy="2331720"/>
          </a:xfrm>
        </p:spPr>
        <p:txBody>
          <a:bodyPr wrap="square" lIns="45720" rIns="45720" tIns="0" bIns="0" anchor="t">
            <a:noAutofit/>
          </a:bodyPr>
          <a:lstStyle/>
          <a:p>
            <a:pPr algn="l">
              <a:buNone/>
            </a:pPr>
            <a:r>
              <a:rPr b="1" sz="3400">
                <a:solidFill>
                  <a:srgbClr val="FFFFFF"/>
                </a:solidFill>
                <a:latin typeface="Calibri Light"/>
              </a:rPr>
              <a:t>Two records, two tasks</a:t>
            </a:r>
          </a:p>
        </p:txBody>
      </p:sp>
      <p:sp>
        <p:nvSpPr>
          <p:cNvPr id="5" name="cm-section-marker"/>
          <p:cNvSpPr txBox="1"/>
          <p:nvPr/>
        </p:nvSpPr>
        <p:spPr>
          <a:xfrm>
            <a:off x="731520" y="548640"/>
            <a:ext cx="3657600" cy="2011680"/>
          </a:xfrm>
          <a:prstGeom prst="rect">
            <a:avLst/>
          </a:prstGeom>
          <a:noFill/>
        </p:spPr>
        <p:txBody>
          <a:bodyPr wrap="none" lIns="0" rIns="0" tIns="0" bIns="0">
            <a:noAutofit/>
          </a:bodyPr>
          <a:lstStyle/>
          <a:p>
            <a:pPr algn="l">
              <a:buNone/>
            </a:pPr>
            <a:r>
              <a:rPr sz="9600" b="1">
                <a:solidFill>
                  <a:srgbClr val="6D9ECC"/>
                </a:solidFill>
                <a:latin typeface="Calibri Light"/>
              </a:rPr>
              <a:t>02</a:t>
            </a:r>
          </a:p>
        </p:txBody>
      </p:sp>
      <p:sp>
        <p:nvSpPr>
          <p:cNvPr id="6" name="cm-kicker"/>
          <p:cNvSpPr txBox="1"/>
          <p:nvPr/>
        </p:nvSpPr>
        <p:spPr>
          <a:xfrm>
            <a:off x="731520" y="325526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SHARED DATA · DATASET A AND DATASET D</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Assimilate vs. accommodate</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Assimilate: fit it to the scheme</a:t>
            </a:r>
          </a:p>
          <a:p>
            <a:pPr algn="l" marL="342900" indent="-342900">
              <a:spcBef>
                <a:spcPts val="0"/>
              </a:spcBef>
              <a:spcAft>
                <a:spcPts val="800"/>
              </a:spcAft>
              <a:buChar char="•"/>
            </a:pPr>
            <a:r>
              <a:rPr sz="1800">
                <a:solidFill>
                  <a:srgbClr val="FFFFFF"/>
                </a:solidFill>
                <a:latin typeface="Calibri"/>
              </a:rPr>
              <a:t>Cow called doggie</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Accommodate: change the scheme</a:t>
            </a:r>
          </a:p>
          <a:p>
            <a:pPr algn="l" marL="342900" indent="-342900">
              <a:spcBef>
                <a:spcPts val="0"/>
              </a:spcBef>
              <a:spcAft>
                <a:spcPts val="800"/>
              </a:spcAft>
              <a:buChar char="•"/>
            </a:pPr>
            <a:r>
              <a:rPr sz="1800">
                <a:solidFill>
                  <a:srgbClr val="FFFFFF"/>
                </a:solidFill>
                <a:latin typeface="Calibri"/>
              </a:rPr>
              <a:t>New name: animals that moo</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1 OF 8 · PIAGET'S BUILDING BLOCKS</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4</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Searching is thinking</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06</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Six steps to representation</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About birth to 2: senses and actions</a:t>
            </a:r>
          </a:p>
          <a:p>
            <a:pPr algn="l" marL="342900" indent="-342900">
              <a:spcBef>
                <a:spcPts val="0"/>
              </a:spcBef>
              <a:spcAft>
                <a:spcPts val="800"/>
              </a:spcAft>
              <a:buChar char="•"/>
            </a:pPr>
            <a:r>
              <a:rPr sz="1800">
                <a:solidFill>
                  <a:srgbClr val="FFFFFF"/>
                </a:solidFill>
                <a:latin typeface="Calibri"/>
              </a:rPr>
              <a:t>Reflexes, then repeated actions</a:t>
            </a:r>
          </a:p>
          <a:p>
            <a:pPr algn="l" marL="342900" indent="-342900">
              <a:spcBef>
                <a:spcPts val="0"/>
              </a:spcBef>
              <a:spcAft>
                <a:spcPts val="800"/>
              </a:spcAft>
              <a:buChar char="•"/>
            </a:pPr>
            <a:r>
              <a:rPr sz="1800">
                <a:solidFill>
                  <a:srgbClr val="FFFFFF"/>
                </a:solidFill>
                <a:latin typeface="Calibri"/>
              </a:rPr>
              <a:t>Goal-directed (about 8 to 12 months)</a:t>
            </a:r>
          </a:p>
          <a:p>
            <a:pPr algn="l" marL="342900" indent="-342900">
              <a:spcBef>
                <a:spcPts val="0"/>
              </a:spcBef>
              <a:spcAft>
                <a:spcPts val="800"/>
              </a:spcAft>
              <a:buChar char="•"/>
            </a:pPr>
            <a:r>
              <a:rPr sz="1800">
                <a:solidFill>
                  <a:srgbClr val="FFFFFF"/>
                </a:solidFill>
                <a:latin typeface="Calibri"/>
              </a:rPr>
              <a:t>Experiments (about 12 to 18), then representation</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2 OF 8 · THE SENSORIMOTOR STAGE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5</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Searching is thinking</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06</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It grows in steps</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Knowing a hidden thing still exists</a:t>
            </a:r>
          </a:p>
          <a:p>
            <a:pPr algn="l" marL="342900" indent="-342900">
              <a:spcBef>
                <a:spcPts val="0"/>
              </a:spcBef>
              <a:spcAft>
                <a:spcPts val="800"/>
              </a:spcAft>
              <a:buChar char="•"/>
            </a:pPr>
            <a:r>
              <a:rPr sz="1800">
                <a:solidFill>
                  <a:srgbClr val="FFFFFF"/>
                </a:solidFill>
                <a:latin typeface="Calibri"/>
              </a:rPr>
              <a:t>Cloth task: stop, then lift</a:t>
            </a:r>
          </a:p>
          <a:p>
            <a:pPr algn="l" marL="342900" indent="-342900">
              <a:spcBef>
                <a:spcPts val="0"/>
              </a:spcBef>
              <a:spcAft>
                <a:spcPts val="800"/>
              </a:spcAft>
              <a:buChar char="•"/>
            </a:pPr>
            <a:r>
              <a:rPr sz="1800">
                <a:solidFill>
                  <a:srgbClr val="FFFFFF"/>
                </a:solidFill>
                <a:latin typeface="Calibri"/>
              </a:rPr>
              <a:t>A-not-B: fourth substage searches under A</a:t>
            </a:r>
          </a:p>
          <a:p>
            <a:pPr algn="l" marL="342900" indent="-342900">
              <a:spcBef>
                <a:spcPts val="0"/>
              </a:spcBef>
              <a:spcAft>
                <a:spcPts val="800"/>
              </a:spcAft>
              <a:buChar char="•"/>
            </a:pPr>
            <a:r>
              <a:rPr sz="1800">
                <a:solidFill>
                  <a:srgbClr val="FFFFFF"/>
                </a:solidFill>
                <a:latin typeface="Calibri"/>
              </a:rPr>
              <a:t>Fifth substage searches under B</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3 OF 8 · OBJECT PERMANENCE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6</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Searching is thinking</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06</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R2: what it shows</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Did: searches left after watching it go right</a:t>
            </a:r>
          </a:p>
          <a:p>
            <a:pPr algn="l" marL="342900" indent="-342900">
              <a:spcBef>
                <a:spcPts val="0"/>
              </a:spcBef>
              <a:spcAft>
                <a:spcPts val="800"/>
              </a:spcAft>
              <a:buChar char="•"/>
            </a:pPr>
            <a:r>
              <a:rPr sz="1800">
                <a:solidFill>
                  <a:srgbClr val="FFFFFF"/>
                </a:solidFill>
                <a:latin typeface="Calibri"/>
              </a:rPr>
              <a:t>3 hidings; 2 of 3 searches found it</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Shows: the A-not-B error</a:t>
            </a:r>
          </a:p>
          <a:p>
            <a:pPr algn="l" marL="342900" indent="-342900">
              <a:spcBef>
                <a:spcPts val="0"/>
              </a:spcBef>
              <a:spcAft>
                <a:spcPts val="800"/>
              </a:spcAft>
              <a:buChar char="•"/>
            </a:pPr>
            <a:r>
              <a:rPr sz="1800">
                <a:solidFill>
                  <a:srgbClr val="FFFFFF"/>
                </a:solidFill>
                <a:latin typeface="Calibri"/>
              </a:rPr>
              <a:t>Fourth substage, about 8 to 12 months</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WORKED EXAMPLE · READING RECORD R2</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7</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Searching is thinking</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06</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Copying it the next day</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Copying an action after a delay</a:t>
            </a:r>
          </a:p>
          <a:p>
            <a:pPr algn="l" marL="342900" indent="-342900">
              <a:spcBef>
                <a:spcPts val="0"/>
              </a:spcBef>
              <a:spcAft>
                <a:spcPts val="800"/>
              </a:spcAft>
              <a:buChar char="•"/>
            </a:pPr>
            <a:r>
              <a:rPr sz="1800">
                <a:solidFill>
                  <a:srgbClr val="FFFFFF"/>
                </a:solidFill>
                <a:latin typeface="Calibri"/>
              </a:rPr>
              <a:t>The model is no longer there</a:t>
            </a:r>
          </a:p>
          <a:p>
            <a:pPr algn="l" marL="342900" indent="-342900">
              <a:spcBef>
                <a:spcPts val="0"/>
              </a:spcBef>
              <a:spcAft>
                <a:spcPts val="800"/>
              </a:spcAft>
              <a:buChar char="•"/>
            </a:pPr>
            <a:r>
              <a:rPr sz="1800">
                <a:solidFill>
                  <a:srgbClr val="FFFFFF"/>
                </a:solidFill>
                <a:latin typeface="Calibri"/>
              </a:rPr>
              <a:t>Shows memory for the action</a:t>
            </a:r>
          </a:p>
          <a:p>
            <a:pPr algn="l" marL="342900" indent="-342900">
              <a:spcBef>
                <a:spcPts val="0"/>
              </a:spcBef>
              <a:spcAft>
                <a:spcPts val="800"/>
              </a:spcAft>
              <a:buChar char="•"/>
            </a:pPr>
            <a:r>
              <a:rPr sz="1800">
                <a:solidFill>
                  <a:srgbClr val="FFFFFF"/>
                </a:solidFill>
                <a:latin typeface="Calibri"/>
              </a:rPr>
              <a:t>Infants are active learners</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4 OF 8 · DEFERRED IMITATION</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8</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Searching is thinking</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06</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Reach vs. look</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Search task: asks for a reach</a:t>
            </a:r>
          </a:p>
          <a:p>
            <a:pPr algn="l" marL="342900" indent="-342900">
              <a:spcBef>
                <a:spcPts val="0"/>
              </a:spcBef>
              <a:spcAft>
                <a:spcPts val="800"/>
              </a:spcAft>
              <a:buChar char="•"/>
            </a:pPr>
            <a:r>
              <a:rPr sz="1800">
                <a:solidFill>
                  <a:srgbClr val="FFFFFF"/>
                </a:solidFill>
                <a:latin typeface="Calibri"/>
              </a:rPr>
              <a:t>Piaget's order of steps</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Looking task: asks for a look</a:t>
            </a:r>
          </a:p>
          <a:p>
            <a:pPr algn="l" marL="342900" indent="-342900">
              <a:spcBef>
                <a:spcPts val="0"/>
              </a:spcBef>
              <a:spcAft>
                <a:spcPts val="800"/>
              </a:spcAft>
              <a:buChar char="•"/>
            </a:pPr>
            <a:r>
              <a:rPr sz="1800">
                <a:solidFill>
                  <a:srgbClr val="FFFFFF"/>
                </a:solidFill>
                <a:latin typeface="Calibri"/>
              </a:rPr>
              <a:t>Some knowledge seems earlier</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5 OF 8 · NEWER RESEARCH</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9</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Searching is thinking</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06</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Understand vs. say</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Receptive: understanding words</a:t>
            </a:r>
          </a:p>
          <a:p>
            <a:pPr algn="l" marL="342900" indent="-342900">
              <a:spcBef>
                <a:spcPts val="0"/>
              </a:spcBef>
              <a:spcAft>
                <a:spcPts val="800"/>
              </a:spcAft>
              <a:buChar char="•"/>
            </a:pPr>
            <a:r>
              <a:rPr sz="1800">
                <a:solidFill>
                  <a:srgbClr val="FFFFFF"/>
                </a:solidFill>
                <a:latin typeface="Calibri"/>
              </a:rPr>
              <a:t>Usually runs ahead</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Expressive: producing words</a:t>
            </a:r>
          </a:p>
          <a:p>
            <a:pPr algn="l" marL="342900" indent="-342900">
              <a:spcBef>
                <a:spcPts val="0"/>
              </a:spcBef>
              <a:spcAft>
                <a:spcPts val="800"/>
              </a:spcAft>
              <a:buChar char="•"/>
            </a:pPr>
            <a:r>
              <a:rPr sz="1800">
                <a:solidFill>
                  <a:srgbClr val="FFFFFF"/>
                </a:solidFill>
                <a:latin typeface="Calibri"/>
              </a:rPr>
              <a:t>R3: ball, up, more</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6 OF 8 · TWO TRACKS OF LANGUAGE</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10</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Searching is thinking</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06</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Higher, slower, clearer</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Infant-directed speech: higher, slower, exaggerated</a:t>
            </a:r>
          </a:p>
          <a:p>
            <a:pPr algn="l" marL="342900" indent="-342900">
              <a:spcBef>
                <a:spcPts val="0"/>
              </a:spcBef>
              <a:spcAft>
                <a:spcPts val="800"/>
              </a:spcAft>
              <a:buChar char="•"/>
            </a:pPr>
            <a:r>
              <a:rPr sz="1800">
                <a:solidFill>
                  <a:srgbClr val="FFFFFF"/>
                </a:solidFill>
                <a:latin typeface="Calibri"/>
              </a:rPr>
              <a:t>Holds attention; highlights sounds</a:t>
            </a:r>
          </a:p>
          <a:p>
            <a:pPr algn="l" marL="342900" indent="-342900">
              <a:spcBef>
                <a:spcPts val="0"/>
              </a:spcBef>
              <a:spcAft>
                <a:spcPts val="800"/>
              </a:spcAft>
              <a:buChar char="•"/>
            </a:pPr>
            <a:r>
              <a:rPr sz="1800">
                <a:solidFill>
                  <a:srgbClr val="FFFFFF"/>
                </a:solidFill>
                <a:latin typeface="Calibri"/>
              </a:rPr>
              <a:t>Two languages: count both together</a:t>
            </a:r>
          </a:p>
          <a:p>
            <a:pPr algn="l" marL="342900" indent="-342900">
              <a:spcBef>
                <a:spcPts val="0"/>
              </a:spcBef>
              <a:spcAft>
                <a:spcPts val="800"/>
              </a:spcAft>
              <a:buChar char="•"/>
            </a:pPr>
            <a:r>
              <a:rPr sz="1800">
                <a:solidFill>
                  <a:srgbClr val="FFFFFF"/>
                </a:solidFill>
                <a:latin typeface="Calibri"/>
              </a:rPr>
              <a:t>A typical timeline, both counted</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7 OF 8 · HOW ADULTS HELP</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11</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Searching is thinking</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06</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A reason to talk</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CDC 2022: 75 percent or more</a:t>
            </a:r>
          </a:p>
          <a:p>
            <a:pPr algn="l" marL="342900" indent="-342900">
              <a:spcBef>
                <a:spcPts val="0"/>
              </a:spcBef>
              <a:spcAft>
                <a:spcPts val="800"/>
              </a:spcAft>
              <a:buChar char="•"/>
            </a:pPr>
            <a:r>
              <a:rPr sz="1800">
                <a:solidFill>
                  <a:srgbClr val="FFFFFF"/>
                </a:solidFill>
                <a:latin typeface="Calibri"/>
              </a:rPr>
              <a:t>Added: 15 and 30 months</a:t>
            </a:r>
          </a:p>
          <a:p>
            <a:pPr algn="l" marL="342900" indent="-342900">
              <a:spcBef>
                <a:spcPts val="0"/>
              </a:spcBef>
              <a:spcAft>
                <a:spcPts val="800"/>
              </a:spcAft>
              <a:buChar char="•"/>
            </a:pPr>
            <a:r>
              <a:rPr sz="1800">
                <a:solidFill>
                  <a:srgbClr val="FFFFFF"/>
                </a:solidFill>
                <a:latin typeface="Calibri"/>
              </a:rPr>
              <a:t>Up to 1 in 4 may not yet</a:t>
            </a:r>
          </a:p>
          <a:p>
            <a:pPr algn="l" marL="342900" indent="-342900">
              <a:spcBef>
                <a:spcPts val="0"/>
              </a:spcBef>
              <a:spcAft>
                <a:spcPts val="800"/>
              </a:spcAft>
              <a:buChar char="•"/>
            </a:pPr>
            <a:r>
              <a:rPr sz="1800">
                <a:solidFill>
                  <a:srgbClr val="FFFFFF"/>
                </a:solidFill>
                <a:latin typeface="Calibri"/>
              </a:rPr>
              <a:t>Talk with a professional; never a diagnosis</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8 OF 8 · MILESTONE CHECKLISTS</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12</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Searching is thinking</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06</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Audit the chatbot</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Paste the R2 and R3 prompt</a:t>
            </a:r>
          </a:p>
          <a:p>
            <a:pPr algn="l" marL="342900" indent="-342900">
              <a:spcBef>
                <a:spcPts val="0"/>
              </a:spcBef>
              <a:spcAft>
                <a:spcPts val="800"/>
              </a:spcAft>
              <a:buChar char="•"/>
            </a:pPr>
            <a:r>
              <a:rPr sz="1800">
                <a:solidFill>
                  <a:srgbClr val="FFFFFF"/>
                </a:solidFill>
                <a:latin typeface="Calibri"/>
              </a:rPr>
              <a:t>Check: stage ages stated as exact?</a:t>
            </a:r>
          </a:p>
          <a:p>
            <a:pPr algn="l" marL="342900" indent="-342900">
              <a:spcBef>
                <a:spcPts val="0"/>
              </a:spcBef>
              <a:spcAft>
                <a:spcPts val="800"/>
              </a:spcAft>
              <a:buChar char="•"/>
            </a:pPr>
            <a:r>
              <a:rPr sz="1800">
                <a:solidFill>
                  <a:srgbClr val="FFFFFF"/>
                </a:solidFill>
                <a:latin typeface="Calibri"/>
              </a:rPr>
              <a:t>Check: a child judged as behind?</a:t>
            </a:r>
          </a:p>
          <a:p>
            <a:pPr algn="l" marL="342900" indent="-342900">
              <a:spcBef>
                <a:spcPts val="0"/>
              </a:spcBef>
              <a:spcAft>
                <a:spcPts val="800"/>
              </a:spcAft>
              <a:buChar char="•"/>
            </a:pPr>
            <a:r>
              <a:rPr sz="1800">
                <a:solidFill>
                  <a:srgbClr val="FFFFFF"/>
                </a:solidFill>
                <a:latin typeface="Calibri"/>
              </a:rPr>
              <a:t>The tool drafts; you check</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THIS WEEK'S AUDIT · CHECK THE CHATBOT</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13</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Searching is thinking</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06</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4" name="cm-closing-band"/>
          <p:cNvSpPr/>
          <p:nvPr/>
        </p:nvSpPr>
        <p:spPr>
          <a:xfrm>
            <a:off x="0" y="4251960"/>
            <a:ext cx="12192000" cy="2606040"/>
          </a:xfrm>
          <a:prstGeom prst="rect">
            <a:avLst/>
          </a:prstGeom>
          <a:solidFill>
            <a:srgbClr val="132F4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434840"/>
            <a:ext cx="10728960" cy="2240280"/>
          </a:xfrm>
        </p:spPr>
        <p:txBody>
          <a:bodyPr wrap="square" lIns="45720" rIns="45720" tIns="0" bIns="0" anchor="ctr">
            <a:noAutofit/>
          </a:bodyPr>
          <a:lstStyle/>
          <a:p>
            <a:pPr algn="l">
              <a:buNone/>
            </a:pPr>
            <a:r>
              <a:rPr b="1" sz="4000">
                <a:solidFill>
                  <a:srgbClr val="FFFFFF"/>
                </a:solidFill>
                <a:latin typeface="Calibri Light"/>
              </a:rPr>
              <a:t>Searching is thinking</a:t>
            </a:r>
          </a:p>
        </p:txBody>
      </p:sp>
      <p:sp>
        <p:nvSpPr>
          <p:cNvPr id="3" name="Content Placeholder 2"/>
          <p:cNvSpPr>
            <a:spLocks noGrp="1"/>
          </p:cNvSpPr>
          <p:nvPr>
            <p:ph idx="1"/>
          </p:nvPr>
        </p:nvSpPr>
        <p:spPr>
          <a:xfrm>
            <a:off x="731520" y="914400"/>
            <a:ext cx="10728960" cy="30632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Schemes: assimilate, then accommodate</a:t>
            </a:r>
          </a:p>
          <a:p>
            <a:pPr algn="l" marL="342900" indent="-342900">
              <a:spcBef>
                <a:spcPts val="0"/>
              </a:spcBef>
              <a:spcAft>
                <a:spcPts val="800"/>
              </a:spcAft>
              <a:buChar char="•"/>
            </a:pPr>
            <a:r>
              <a:rPr sz="1800">
                <a:solidFill>
                  <a:srgbClr val="FFFFFF"/>
                </a:solidFill>
                <a:latin typeface="Calibri"/>
              </a:rPr>
              <a:t>A-not-B: fourth substage, about 8 to 12 months</a:t>
            </a:r>
          </a:p>
          <a:p>
            <a:pPr algn="l" marL="342900" indent="-342900">
              <a:spcBef>
                <a:spcPts val="0"/>
              </a:spcBef>
              <a:spcAft>
                <a:spcPts val="800"/>
              </a:spcAft>
              <a:buChar char="•"/>
            </a:pPr>
            <a:r>
              <a:rPr sz="1800">
                <a:solidFill>
                  <a:srgbClr val="FFFFFF"/>
                </a:solidFill>
                <a:latin typeface="Calibri"/>
              </a:rPr>
              <a:t>Receptive runs ahead of expressive</a:t>
            </a:r>
          </a:p>
          <a:p>
            <a:pPr algn="l" marL="342900" indent="-342900">
              <a:spcBef>
                <a:spcPts val="0"/>
              </a:spcBef>
              <a:spcAft>
                <a:spcPts val="800"/>
              </a:spcAft>
              <a:buChar char="•"/>
            </a:pPr>
            <a:r>
              <a:rPr sz="1800">
                <a:solidFill>
                  <a:srgbClr val="FFFFFF"/>
                </a:solidFill>
                <a:latin typeface="Calibri"/>
              </a:rPr>
              <a:t>Next: temperament and attachment</a:t>
            </a:r>
          </a:p>
        </p:txBody>
      </p:sp>
      <p:sp>
        <p:nvSpPr>
          <p:cNvPr id="6" name="cm-accent-rule"/>
          <p:cNvSpPr/>
          <p:nvPr/>
        </p:nvSpPr>
        <p:spPr>
          <a:xfrm>
            <a:off x="0" y="4251960"/>
            <a:ext cx="12192000" cy="762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412394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BEFORE NEXT WEEK</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14</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Searching is thinking</dc:title>
  <dc:subject>Searching is thinking — Week 06</dc:subject>
  <dc:creator>The Course Maker</dc:creator>
  <cp:keywords>blue-dominant</cp:keywords>
  <dc:description>generated using python-pptx</dc:description>
  <cp:lastModifiedBy>Steve Canny</cp:lastModifiedBy>
  <cp:revision>1</cp:revision>
  <dcterms:created xsi:type="dcterms:W3CDTF">2013-01-27T09:14:16Z</dcterms:created>
  <dcterms:modified xsi:type="dcterms:W3CDTF">2013-01-27T09:15:58Z</dcterms:modified>
  <cp:category>deck-theme:blue-dominant</cp:category>
  <dc:language>en-US</dc:language>
</cp:coreProperties>
</file>