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7, the last of three weeks on infancy and toddlerhood. Before anything else, point students to the current syllabus as the authoritative source for how the course runs, then keep this opening on the ideas. The week's orienting question: how do feelings and first relationships grow in the first two years, and how do you read them fairly? Preview the path. We name the early emotions, describe temperament and goodness of fit, ask what builds a bond with Harlow and Bowlby, meet the Strange Situation, read the running case's drop-off, place it beside Erikson's first two stages, and end at a mirror. Promise one habit for the whole session: a research category describes a pattern, never a child. Then move to the hook.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Set the scene. A grandparent visits a family's apartment. Six months ago the baby beamed at every face over the crib. Now, at 10 months, the baby takes one look at the visitor, turns away, and cries until a parent takes them back. DO: ask the room, by a show of hands, whether something is wrong with this baby, and collect two reasons from each side. Then give the reply this week builds: nothing is wrong. Stranger anxiety commonly appears in the second half of the first year, and it shows the baby can now tell familiar faces from new ones. Say that the grandparent's hurt feelings are real too, and that a supportive reply names what the baby has learned.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week's shared data by name. Dataset A is the running case, an illustrative, unnamed child constructed for this course; it describes no real child. Record R3 was written at a childcare center at morning drop-off and pickup, when the child is 14 months old. It holds four separation-and-reunion behaviors: cries when the parent leaves, accepts comfort from a caregiver, plays while glancing back toward the caregiver, and at pickup reaches for the parent and calms within a minute. Record R4 is the same child at 2½ years in the block area, pushing away a caregiver's hand and saying, "Me do it." Dataset E supplies Erikson's stages, and this week uses the first two. Tell students both records come back on almost every slide.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Teach the four early emotions in order. Social smiling is a smile aimed at another person's face, in response to that person, and it appears in the first months. Stranger anxiety is wariness or distress at an unfamiliar person; separation anxiety is distress when a familiar caregiver leaves; both commonly appear in the second half of the first year. Social referencing is checking a trusted adult's face to decide how to respond. DO: tell the park story. A large dog trots past a toddler, who looks at a parent's face; the parent smiles, and the toddler steps closer. Ask the room which term fits, and confirm social referencing. Close on the cure: separation distress is a sign a bond exists, not a sign of a weak bond.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Temperament is the stable early differences among children in activity, mood, and reactivity; it is the child's own style, not a relationship. Thomas and Chess, from the New York Longitudinal Study, described three types in Temperament and Development: easy, difficult, and slow-to-warm-up. Say the honesty note out loud: many children fit none of the three, and the course pins and keys no percentages for the types. DO: describe two toddlers at a music class, one who runs to the drum and one who watches from a parent's lap before joining, and ask which pattern the second toddler's behavior is consistent with. Confirm slow-to-warm-up, and insist on the phrase behavior consistent with, never a label for the child.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Contrast two wrong readings with the fair one. Wrong on the left: a temperament type is a fixed destiny, and a difficult temperament means bad parenting. Fair on the right: temperament is a starting style that experience shapes, and the useful question is goodness of fit, the match between a child's temperament and the demands and expectations of the caregiving setting. DO: read the music leader's two instructions. "Everyone in the circle, right now" is a poor fit for a slow-to-warm-up child; "Come in whenever you're ready" is a good fit. Ask what changed between the two versions. The room should say the setting, not the child. Name the left column as the error and the right column as the cure.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Harlow (1958), in "The Nature of Love", reported that infant monkeys spent more time clinging to a soft cloth mother than to a wire one that gave milk. So comfort, not feeding alone, underlies attachment. Attachment is the lasting emotional bond between a young child and a particular caregiver. Bowlby's attachment theory, set out in Attachment, describes that bond as evolved: it keeps infants close and gives them a secure base for exploring. This is Week 2's ethological view in a new setting: ask what the behavior does for survival. DO: ask the room to finish the sentence, the baby loves whoever feeds her. Collect versions, then correct with Harlow's cloth mother. Name the limitation: Harlow studied monkeys.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Ainsworth, Blehar, Waters, and Wall (1978), Patterns of Attachment, described the Strange Situation, a structured laboratory procedure of brief separations from and reunions with a caregiver. Week 3 called this a structured observation. They described three classifications, secure, insecure-avoidant, and insecure-resistant, also called ambivalent, and Main and Solomon later described the disorganized pattern. DO: work the two sums live. Classifications in all: 3 + 1 = 4. Years from Harlow's paper to Patterns of Attachment: 1978 − 1958 = 20 years. Then state the rule: each classification is a research category for a pattern of behavior in one procedure, never a label for a child, and attachment behavior varies across cultures. Name the childcare debate and take no side.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record R3 at 14 months with behavior and interpretation in separate columns, the Week 3 habit. Left column, what the toddler did: cries when the parent leaves; plays while glancing back toward the caregiver. Right column, what it might show: separation distress; the caregiver used as a secure base, with a glance much like social referencing. Add the two behaviors the face leaves off: the toddler accepts comfort from a caregiver, and at pickup reaches for the parent and calms within a minute. DO: hand out the four behaviors on cards and ask pairs to write one interpretation for each, then reveal the four vetted readings above. Close by saying this is one naturalistic morning, not the Strange Situation.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Teach the distinction the midterm review will ask for. Temperament is the child's style: in R3, how hard and how long the toddler cries may reflect it. Attachment is a relationship: whom the toddler turns to, and how the toddler uses that person while playing, reflects it. One record cannot separate the two; you would need more mornings and more settings. DO: read the sentence "This toddler is securely attached" aloud and ask what is wrong with it. Collect answers, then give the vetted reply: it turns a research category into a label, and R3 is not the Strange Situation, so the course assigns R3 no classification. Calms within a minute describes behavior, not a type.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Erikson (1950), Childhood and Society, gives the second lens, and Dataset E is the same table students met in Week 2. Trust vs. mistrust is the first crisis, in infancy at about birth to 1: reliable, responsive care helps an infant expect that the world can be trusted. Autonomy vs. shame and doubt is the second, in toddlerhood at about 1 to 3: a toddler pushes to do things alone. DO: place the two records live. R3 at 14 months falls in toddlerhood, stage 2 of the 5 childhood and adolescent stages, and its comfort accepted fits the trust built in stage 1. R4's "Me do it" at 2½ years fits the autonomy side of stage 2. Remind the room the ages are approximate and never keyed.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Mirror self-recognition is a toddler's recognition of their own image, shown when the toddler touches a mark on their own face after seeing it in a mirror. It typically appears in the second year. DO: tell the berry story. After a snack, a toddler at a bathroom mirror sees a purple smudge on one cheek, stares, and rubs their own cheek rather than the glass. Ask what a younger baby might do instead: pat the reflection or smile at it as if greeting another child. Connect it to R4: a child who knows there is a me can start to say "Me do it." Close on the range: typically in the second year is a range, and one try at one mirror is one observation.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such as Claude, Gemini, or ChatGPT to work on this week's material. DO: paste this exact prompt: An illustrative 14-month-old at a childcare center cries when the parent leaves, accepts comfort from a caregiver, plays while glancing back toward the caregiver, and at pickup reaches for the parent and calms within a minute. What is this toddler's attachment style, and who first described the four attachment types? Then check the reply for two named errors: labelling the toddler secure from one naturalistic morning, when a classification comes only from the Strange Situation and names a pattern, not a child; and crediting all four classifications to Ainsworth, when disorganized is Main and Solomon's.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Stranger and separation anxiety commonly appear in the second half of the first year and show that a bond exists. Temperament is the child's style, and goodness of fit is the match with the setting. Harlow (1958) showed comfort, not feeding alone, underlies attachment, and Bowlby described the secure base. The Strange Situation gives 3 + 1 = 4 classifications, never labels. Trust vs. mistrust comes before autonomy vs. shame and doubt. DO: give each student one exit card and ask for the R3 reading in one plain sentence that separates temperament from attachment; read three aloud next session. Tease next week: the midterm review closes the first half, and Parten's model of play adds one new topic.</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Style versus relationship</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7 · Infancy and Toddlerhood: Social-Emotional Development</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7 · FEELINGS AND FIRST BONDS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Why cry at Grandma?</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GRANDPARENT'S VISIT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One drop-off, one tower</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SHARED DATA · RECORDS R3 AND R4</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Feelings point at people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Social smiling: first months</a:t>
            </a:r>
          </a:p>
          <a:p>
            <a:pPr algn="l" marL="342900" indent="-342900">
              <a:spcBef>
                <a:spcPts val="0"/>
              </a:spcBef>
              <a:spcAft>
                <a:spcPts val="800"/>
              </a:spcAft>
              <a:buChar char="•"/>
            </a:pPr>
            <a:r>
              <a:rPr sz="1800">
                <a:solidFill>
                  <a:srgbClr val="FFFFFF"/>
                </a:solidFill>
                <a:latin typeface="Calibri"/>
              </a:rPr>
              <a:t>Stranger and separation anxiety: second half, first year</a:t>
            </a:r>
          </a:p>
          <a:p>
            <a:pPr algn="l" marL="342900" indent="-342900">
              <a:spcBef>
                <a:spcPts val="0"/>
              </a:spcBef>
              <a:spcAft>
                <a:spcPts val="800"/>
              </a:spcAft>
              <a:buChar char="•"/>
            </a:pPr>
            <a:r>
              <a:rPr sz="1800">
                <a:solidFill>
                  <a:srgbClr val="FFFFFF"/>
                </a:solidFill>
                <a:latin typeface="Calibri"/>
              </a:rPr>
              <a:t>Social referencing: checking a trusted face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EARLY EMOTIONS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Style versus relationship</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child's own style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Activity, mood, reactivity</a:t>
            </a:r>
          </a:p>
          <a:p>
            <a:pPr algn="l" marL="342900" indent="-342900">
              <a:spcBef>
                <a:spcPts val="0"/>
              </a:spcBef>
              <a:spcAft>
                <a:spcPts val="800"/>
              </a:spcAft>
              <a:buChar char="•"/>
            </a:pPr>
            <a:r>
              <a:rPr sz="1800">
                <a:solidFill>
                  <a:srgbClr val="FFFFFF"/>
                </a:solidFill>
                <a:latin typeface="Calibri"/>
              </a:rPr>
              <a:t>Easy, difficult, slow-to-warm-up</a:t>
            </a:r>
          </a:p>
          <a:p>
            <a:pPr algn="l" marL="342900" indent="-342900">
              <a:spcBef>
                <a:spcPts val="0"/>
              </a:spcBef>
              <a:spcAft>
                <a:spcPts val="800"/>
              </a:spcAft>
              <a:buChar char="•"/>
            </a:pPr>
            <a:r>
              <a:rPr sz="1800">
                <a:solidFill>
                  <a:srgbClr val="FFFFFF"/>
                </a:solidFill>
                <a:latin typeface="Calibri"/>
              </a:rPr>
              <a:t>Many children fit none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TEMPERAMENT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Style versus relationship</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Fit, not fault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Wrong: type is destiny</a:t>
            </a:r>
          </a:p>
          <a:p>
            <a:pPr algn="l" marL="342900" indent="-342900">
              <a:spcBef>
                <a:spcPts val="0"/>
              </a:spcBef>
              <a:spcAft>
                <a:spcPts val="800"/>
              </a:spcAft>
              <a:buChar char="•"/>
            </a:pPr>
            <a:r>
              <a:rPr sz="1800">
                <a:solidFill>
                  <a:srgbClr val="FFFFFF"/>
                </a:solidFill>
                <a:latin typeface="Calibri"/>
              </a:rPr>
              <a:t>Wrong: difficult means bad parenting</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Fair: a starting style</a:t>
            </a:r>
          </a:p>
          <a:p>
            <a:pPr algn="l" marL="342900" indent="-342900">
              <a:spcBef>
                <a:spcPts val="0"/>
              </a:spcBef>
              <a:spcAft>
                <a:spcPts val="800"/>
              </a:spcAft>
              <a:buChar char="•"/>
            </a:pPr>
            <a:r>
              <a:rPr sz="1800">
                <a:solidFill>
                  <a:srgbClr val="FFFFFF"/>
                </a:solidFill>
                <a:latin typeface="Calibri"/>
              </a:rPr>
              <a:t>Fair: goodness of fit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Style versus relationship</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Comfort, not milk</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Harlow (1958): cloth over wire</a:t>
            </a:r>
          </a:p>
          <a:p>
            <a:pPr algn="l" marL="342900" indent="-342900">
              <a:spcBef>
                <a:spcPts val="0"/>
              </a:spcBef>
              <a:spcAft>
                <a:spcPts val="800"/>
              </a:spcAft>
              <a:buChar char="•"/>
            </a:pPr>
            <a:r>
              <a:rPr sz="1800">
                <a:solidFill>
                  <a:srgbClr val="FFFFFF"/>
                </a:solidFill>
                <a:latin typeface="Calibri"/>
              </a:rPr>
              <a:t>Comfort, not feeding alone</a:t>
            </a:r>
          </a:p>
          <a:p>
            <a:pPr algn="l" marL="342900" indent="-342900">
              <a:spcBef>
                <a:spcPts val="0"/>
              </a:spcBef>
              <a:spcAft>
                <a:spcPts val="800"/>
              </a:spcAft>
              <a:buChar char="•"/>
            </a:pPr>
            <a:r>
              <a:rPr sz="1800">
                <a:solidFill>
                  <a:srgbClr val="FFFFFF"/>
                </a:solidFill>
                <a:latin typeface="Calibri"/>
              </a:rPr>
              <a:t>Bowlby: evolved bond, secure base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WHAT BUILDS A BOND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Style versus relationship</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patterns, never labels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Secure, insecure-avoidant, insecure-resistant</a:t>
            </a:r>
          </a:p>
          <a:p>
            <a:pPr algn="l" marL="342900" indent="-342900">
              <a:spcBef>
                <a:spcPts val="0"/>
              </a:spcBef>
              <a:spcAft>
                <a:spcPts val="800"/>
              </a:spcAft>
              <a:buChar char="•"/>
            </a:pPr>
            <a:r>
              <a:rPr sz="1800">
                <a:solidFill>
                  <a:srgbClr val="FFFFFF"/>
                </a:solidFill>
                <a:latin typeface="Calibri"/>
              </a:rPr>
              <a:t>Disorganized: Main and Solomon</a:t>
            </a:r>
          </a:p>
          <a:p>
            <a:pPr algn="l" marL="342900" indent="-342900">
              <a:spcBef>
                <a:spcPts val="0"/>
              </a:spcBef>
              <a:spcAft>
                <a:spcPts val="800"/>
              </a:spcAft>
              <a:buChar char="•"/>
            </a:pPr>
            <a:r>
              <a:rPr sz="1800">
                <a:solidFill>
                  <a:srgbClr val="FFFFFF"/>
                </a:solidFill>
                <a:latin typeface="Calibri"/>
              </a:rPr>
              <a:t>3 + 1 = 4 classifications</a:t>
            </a:r>
          </a:p>
          <a:p>
            <a:pPr algn="l" marL="342900" indent="-342900">
              <a:spcBef>
                <a:spcPts val="0"/>
              </a:spcBef>
              <a:spcAft>
                <a:spcPts val="800"/>
              </a:spcAft>
              <a:buChar char="•"/>
            </a:pPr>
            <a:r>
              <a:rPr sz="1800">
                <a:solidFill>
                  <a:srgbClr val="FFFFFF"/>
                </a:solidFill>
                <a:latin typeface="Calibri"/>
              </a:rPr>
              <a:t>1978 − 1958 = 20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THE STRANGE SITUATION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Style versus relationship</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R3: behavior, then meaning</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Did: cries when the parent leaves</a:t>
            </a:r>
          </a:p>
          <a:p>
            <a:pPr algn="l" marL="342900" indent="-342900">
              <a:spcBef>
                <a:spcPts val="0"/>
              </a:spcBef>
              <a:spcAft>
                <a:spcPts val="800"/>
              </a:spcAft>
              <a:buChar char="•"/>
            </a:pPr>
            <a:r>
              <a:rPr sz="1800">
                <a:solidFill>
                  <a:srgbClr val="FFFFFF"/>
                </a:solidFill>
                <a:latin typeface="Calibri"/>
              </a:rPr>
              <a:t>Did: plays, glancing back</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Shows: separation distress</a:t>
            </a:r>
          </a:p>
          <a:p>
            <a:pPr algn="l" marL="342900" indent="-342900">
              <a:spcBef>
                <a:spcPts val="0"/>
              </a:spcBef>
              <a:spcAft>
                <a:spcPts val="800"/>
              </a:spcAft>
              <a:buChar char="•"/>
            </a:pPr>
            <a:r>
              <a:rPr sz="1800">
                <a:solidFill>
                  <a:srgbClr val="FFFFFF"/>
                </a:solidFill>
                <a:latin typeface="Calibri"/>
              </a:rPr>
              <a:t>Shows: a secure base in use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READING RECORD R3</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Style versus relationship</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Temperament vs. attachment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Temperament: how hard the crying</a:t>
            </a:r>
          </a:p>
          <a:p>
            <a:pPr algn="l" marL="342900" indent="-342900">
              <a:spcBef>
                <a:spcPts val="0"/>
              </a:spcBef>
              <a:spcAft>
                <a:spcPts val="800"/>
              </a:spcAft>
              <a:buChar char="•"/>
            </a:pPr>
            <a:r>
              <a:rPr sz="1800">
                <a:solidFill>
                  <a:srgbClr val="FFFFFF"/>
                </a:solidFill>
                <a:latin typeface="Calibri"/>
              </a:rPr>
              <a:t>The child's own style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Attachment: whom the toddler seeks</a:t>
            </a:r>
          </a:p>
          <a:p>
            <a:pPr algn="l" marL="342900" indent="-342900">
              <a:spcBef>
                <a:spcPts val="0"/>
              </a:spcBef>
              <a:spcAft>
                <a:spcPts val="800"/>
              </a:spcAft>
              <a:buChar char="•"/>
            </a:pPr>
            <a:r>
              <a:rPr sz="1800">
                <a:solidFill>
                  <a:srgbClr val="FFFFFF"/>
                </a:solidFill>
                <a:latin typeface="Calibri"/>
              </a:rPr>
              <a:t>A relationship with a person</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WEEK'S KEY DISTINCTION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Style versus relationship</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Trust first, then autonomy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Trust vs. mistrust: about birth to 1</a:t>
            </a:r>
          </a:p>
          <a:p>
            <a:pPr algn="l" marL="342900" indent="-342900">
              <a:spcBef>
                <a:spcPts val="0"/>
              </a:spcBef>
              <a:spcAft>
                <a:spcPts val="800"/>
              </a:spcAft>
              <a:buChar char="•"/>
            </a:pPr>
            <a:r>
              <a:rPr sz="1800">
                <a:solidFill>
                  <a:srgbClr val="FFFFFF"/>
                </a:solidFill>
                <a:latin typeface="Calibri"/>
              </a:rPr>
              <a:t>Autonomy vs. shame and doubt: about 1 to 3</a:t>
            </a:r>
          </a:p>
          <a:p>
            <a:pPr algn="l" marL="342900" indent="-342900">
              <a:spcBef>
                <a:spcPts val="0"/>
              </a:spcBef>
              <a:spcAft>
                <a:spcPts val="800"/>
              </a:spcAft>
              <a:buChar char="•"/>
            </a:pPr>
            <a:r>
              <a:rPr sz="1800">
                <a:solidFill>
                  <a:srgbClr val="FFFFFF"/>
                </a:solidFill>
                <a:latin typeface="Calibri"/>
              </a:rPr>
              <a:t>R4: "Me do it" at 2½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7 · ERIKSON'S FIRST TWO STAGES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Style versus relationship</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face in the mirror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Touches the mark on their own face</a:t>
            </a:r>
          </a:p>
          <a:p>
            <a:pPr algn="l" marL="342900" indent="-342900">
              <a:spcBef>
                <a:spcPts val="0"/>
              </a:spcBef>
              <a:spcAft>
                <a:spcPts val="800"/>
              </a:spcAft>
              <a:buChar char="•"/>
            </a:pPr>
            <a:r>
              <a:rPr sz="1800">
                <a:solidFill>
                  <a:srgbClr val="FFFFFF"/>
                </a:solidFill>
                <a:latin typeface="Calibri"/>
              </a:rPr>
              <a:t>Typically in the second year</a:t>
            </a:r>
          </a:p>
          <a:p>
            <a:pPr algn="l" marL="342900" indent="-342900">
              <a:spcBef>
                <a:spcPts val="0"/>
              </a:spcBef>
              <a:spcAft>
                <a:spcPts val="800"/>
              </a:spcAft>
              <a:buChar char="•"/>
            </a:pPr>
            <a:r>
              <a:rPr sz="1800">
                <a:solidFill>
                  <a:srgbClr val="FFFFFF"/>
                </a:solidFill>
                <a:latin typeface="Calibri"/>
              </a:rPr>
              <a:t>Feeds the push for autonomy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7 · THE EMERGING SELF</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Style versus relationship</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R3 prompt</a:t>
            </a:r>
          </a:p>
          <a:p>
            <a:pPr algn="l" marL="342900" indent="-342900">
              <a:spcBef>
                <a:spcPts val="0"/>
              </a:spcBef>
              <a:spcAft>
                <a:spcPts val="800"/>
              </a:spcAft>
              <a:buChar char="•"/>
            </a:pPr>
            <a:r>
              <a:rPr sz="1800">
                <a:solidFill>
                  <a:srgbClr val="FFFFFF"/>
                </a:solidFill>
                <a:latin typeface="Calibri"/>
              </a:rPr>
              <a:t>Check: a label from one morning?</a:t>
            </a:r>
          </a:p>
          <a:p>
            <a:pPr algn="l" marL="342900" indent="-342900">
              <a:spcBef>
                <a:spcPts val="0"/>
              </a:spcBef>
              <a:spcAft>
                <a:spcPts val="800"/>
              </a:spcAft>
              <a:buChar char="•"/>
            </a:pPr>
            <a:r>
              <a:rPr sz="1800">
                <a:solidFill>
                  <a:srgbClr val="FFFFFF"/>
                </a:solidFill>
                <a:latin typeface="Calibri"/>
              </a:rPr>
              <a:t>Check: disorganized credited to Ainsworth?</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Style versus relationship</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Style versus relationship</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Temperament: style; attachment: relationship</a:t>
            </a:r>
          </a:p>
          <a:p>
            <a:pPr algn="l" marL="342900" indent="-342900">
              <a:spcBef>
                <a:spcPts val="0"/>
              </a:spcBef>
              <a:spcAft>
                <a:spcPts val="800"/>
              </a:spcAft>
              <a:buChar char="•"/>
            </a:pPr>
            <a:r>
              <a:rPr sz="1800">
                <a:solidFill>
                  <a:srgbClr val="FFFFFF"/>
                </a:solidFill>
                <a:latin typeface="Calibri"/>
              </a:rPr>
              <a:t>Comfort, not milk, builds the bond</a:t>
            </a:r>
          </a:p>
          <a:p>
            <a:pPr algn="l" marL="342900" indent="-342900">
              <a:spcBef>
                <a:spcPts val="0"/>
              </a:spcBef>
              <a:spcAft>
                <a:spcPts val="800"/>
              </a:spcAft>
              <a:buChar char="•"/>
            </a:pPr>
            <a:r>
              <a:rPr sz="1800">
                <a:solidFill>
                  <a:srgbClr val="FFFFFF"/>
                </a:solidFill>
                <a:latin typeface="Calibri"/>
              </a:rPr>
              <a:t>4 classifications, never labels</a:t>
            </a:r>
          </a:p>
          <a:p>
            <a:pPr algn="l" marL="342900" indent="-342900">
              <a:spcBef>
                <a:spcPts val="0"/>
              </a:spcBef>
              <a:spcAft>
                <a:spcPts val="800"/>
              </a:spcAft>
              <a:buChar char="•"/>
            </a:pPr>
            <a:r>
              <a:rPr sz="1800">
                <a:solidFill>
                  <a:srgbClr val="FFFFFF"/>
                </a:solidFill>
                <a:latin typeface="Calibri"/>
              </a:rPr>
              <a:t>Next: midterm review and play</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Style versus relationship</dc:title>
  <dc:subject>Style versus relationship — Week 07</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