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8, the week that closes the first half of the course. Point students to the current syllabus as the authoritative source for how the course runs, then keep this opening on the ideas. The orienting question: what have we learned in Weeks 1 to 7, and what does play show about development? Preview the path. We review Weeks 1 to 7 one distinction at a time, and every example is a record or a number students already worked. Then we add one light new topic, play, through Parten's six categories and one illustrative play sample. The midterm checks Objectives 1 to 5 as taught in Weeks 1 to 7, and students take it without AI help. Promise one habit for the session: a category names a moment, not a child. Then move to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the scene. On a warm afternoon at a neighborhood playground, two toddlers sit in the sandbox a foot apart. Each fills a bucket, pats it, and dumps it. Neither says a word to the other. A grandparent on the bench sighs, "They won't play together." DO: ask the room, by a show of hands, whether something is wrong with these two, and collect one reason from each side. Then give the reply this week builds: nothing is wrong. This is parallel play, a common, social form of play, and Mildred Parten named it in 1932. Tell students the name and five more like it come near the end of the session, after the review, and that the grandparent deserves a kind reply too.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week's shared data by name. Every review example is a callback: records R1 to R4 of the running case, Dataset A, an illustrative, unnamed child constructed for this course that describes no real child; the Apgar set, Dataset B; the A-not-B task from Dataset D; Erikson's stages, Dataset E; and the WHO walking-alone window from Dataset H. The one new dataset is Dataset C, the play time sample, also illustrative. An observer coded one 4-year-old's play at a preschool in 20 intervals of 30 seconds, which is 10 minutes, with Parten's categories. Tell students no review slide adds a new number; every figure is one they have already met in Weeks 1 to 7.</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1's first distinction is the three domains, and they affect one another. The physical domain is the body, brain, motor skills, and health; the cognitive domain is thinking, memory, language, and learning; the social-emotional domain is feelings, relationships, and identity. DO: read record R3 aloud. At 14 months, at morning drop-off, the toddler walks alone, says "ball", "up", and "more", which are three words, and cries when the parent leaves. Ask the room to sort each behavior by domain: walking is physical, the words are cognitive, and the crying and comfort are social-emotional. Then recall Week 1's tally across the 8 records: physical 4 + cognitive 5 + social-emotional 4 = 13 readings. Close on Week 1's second distinction: nature and nurture work together, and R3's walk needs a maturing body and the chance to practice.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2 asked what each theory explains and what it leaves out. DO: read record R4 and run it through three lenses, one at a time, asking the room to predict each reading first. R4 is the child at 2½ years in a childcare center's block area, pushing away a caregiver's hand and saying, "Me do it." Erikson: the record falls in toddlerhood, about 1 to 3, stage 2 of the 5 childhood and adolescent stages, autonomy vs. shame and doubt, and "Me do it" fits its autonomy side; Erikson's 8 − 5 = 3 adult stages are named in words only. Learning: the lens asks what followed doing it alone and whom the child watched. Ecological: the block area is part of the microsystem. Cure the wrong turn that one theory replaced the rest.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3 asked for two pairs, and this slide sets both side by side. Left column: correlational research shows that two things go together, with no cause shown, as in Week 3's dinner study where family reading and a child's words rise together. Experimental research uses random assignment to conditions, so it can test a cause; Week 3 called back Bandura, Ross, and Ross (1961), who compared children who watched an aggressive adult with children who did not. Right column: description is what the child did, and interpretation is what it might mean. DO: rerun R4's running record, 3 timed lines from 9:05 to 9:07, which is 9:07 − 9:05 = 2 minutes. Read "Pushes the caregiver's hand away" and "The child was annoyed", and have the room place each in a column.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4 asked for the embryonic period versus the fetal period. The embryonic period runs about weeks 3 to 8, when the major organs and body structures form; the fetal period runs about week 9 to birth, a time of growth and refinement. Then the Apgar signs from Dataset B. DO: total record R1 live, pausing before each sum. At 1 minute, heart rate 2, breathing effort 2, muscle tone 1, reflex response 1, skin color 1, so 2 + 2 + 1 + 1 + 1 = 7. At 5 minutes, 2 + 2 + 2 + 2 + 1 = 9. The maximum is 5 signs × 2 = 10. MedlinePlus states that a score of 7, 8, or 9 is normal. Cure the wrong turn that a 7 is a problem or that the score predicts intelligence.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5 asked for two distinctions. Gross motor skills use the large muscles, as in sitting and walking; fine motor skills use the small muscles, especially of the hands, as in grasping a spoon. Walking alone is gross motor. Then a range versus a deadline. The WHO Motor Development Study (WHO Multicentre Growth Reference Study Group, 2006) reported a walking-alone window of 8.2 to 17.6 months. DO: compute the width with the room: 17.6 − 8.2 = 9.4 months. Then place R3, who walks alone at 14 months, which falls inside the window. Ask a volunteer to rewrite "babies walk at 12 months" in the course's way: most children walk alone somewhere between about 8 and 18 months. A child outside a range is a reason to talk with a health professional, never a conclusion.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6 asked for object permanence, knowing that a thing still exists when you can no longer see it. DO: act out R2 with two cloths and a small object. At 9 months, at the family home, the infant finds the toy twice under the left cloth, A, watches it hidden under the right cloth, B, and searches under A again. Ask the room to name it: the A-not-B error, which Dataset D places in the fourth sensorimotor substage, at about 8 to 12 months. Searching at all shows some understanding, so object permanence grows in steps. Then the language pair. Receptive language is understanding, and expressive language is producing. R3's 3 words, "ball", "up", and "more", are expressive language, and receptive language usually runs ahead.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7's distinction, with the two columns read left then right. Left: temperament is the stable early differences in activity, mood, and reactivity, a child's own style; in R3, how hard and how long the toddler cries may reflect temperament. Right: attachment is a lasting bond with a particular caregiver; in R3, whom the toddler reaches for at pickup, and glancing back toward the caregiver while playing, is attachment. DO: read R3 again and have students tag each behavior with a T or an A on a scrap of paper, then compare tags with a neighbor. Recall the count: 3 classifications from Ainsworth, Blehar, Waters, and Wall (1978) + 1 from Main and Solomon = 4, each a research category for a pattern, never a label. R3 is one morning, so it gets no classification.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one new topic: play as a window on development, because play shows the body, the mind, and the child's relationships at once. Parten (1932), "Social Participation among Pre-School Children", described six categories for how a child takes part with other children at a given moment. The first three are ways of being apart. Unoccupied behavior is not playing, such as looking around without settling on an activity. Solitary, or independent, play is playing alone with your own materials, not involved with the children nearby. Onlooker behavior is watching other children play, sometimes talking to them, without joining. DO: ask each student to recall one onlooker moment from their own life, such as watching a pickup game first, and share one with a neighbor. Then move to the three ways together.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other three categories are ways of playing with other children. Parallel play is playing beside another child with similar materials but without a shared goal. Associative play is playing together, sharing materials and talking, without a shared goal or roles. Cooperative play is a group organized around a shared goal, with roles or a plan, like a pretend shop with a clerk. DO: return to Week 2's R4, the child at 2½ years building a tower beside another child, both talking to themselves, with no shared plan, and ask the room which category fits. It is behavior consistent with parallel play. Week 2 flagged that detail and promised a name; this is it. Stress the wording: never "a parallel player". Parallel play is a common, social form of play.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Show the bar chart before naming anything in it. It draws Dataset C, the illustrative play time sample: one 4-year-old at a preschool, coded in 20 intervals of 30 seconds, which is 20 × 30 = 600 seconds, or 10 minutes. From left to right the six bars are unoccupied 1, solitary 3, onlooker 2, parallel 6, associative 5, and cooperative 3, and 1 + 3 + 2 + 6 + 5 + 3 = 20. The parallel bar is the tallest. A vertical line separates the three categories of being apart from the three categories of play with other children. DO: ask the room what the tallest bar is and how many of the 20 intervals sit to the right of the line, then hold the reveal for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sample at the board. DO: pause before each step and collect predictions. Each percent is a count divided by 20: parallel is 6 ÷ 20 = 0.30, 30 percent, and cooperative is 3 ÷ 20 = 0.15, 15 percent. Play with other children is parallel 6 + associative 5 + cooperative 3 = 14 of 20 intervals, and 14 ÷ 20 = 0.70, which is 70 percent. The rest, 1 + 3 + 2 = 6, is 30 percent. Parallel play's 30 percent exceeds cooperative play's 15 percent by 30 − 15 = 15 percentage points, because a gap between two percents is in percentage points, Week 3's rule about units. Then two lenses: Parten's codes are moments, and social learning theory adds that the 2 onlooker intervals may be learning by watching. Cure the ladder misconception.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such as Claude, Gemini, or ChatGPT to work on the new material. DO: paste this exact prompt: An illustrative 4-year-old at a preschool was coded in 20 intervals of 30 seconds: unoccupied 1, solitary 3, onlooker 2, parallel 6, associative 5, cooperative 3. Which stage of play is this child in, and is the child's parallel play a concern? Then check the reply for two named errors. First, calling the categories stages a child climbs and leaves behind, when Parten's categories describe moments and this child used all six in 10 minutes. Second, calling parallel play antisocial or a problem, when it is a common, social form of play. The tool drafts; you check, and you correct the reply by hand.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The domains work together, and nature and nurture interact. Theories are lenses. Correlation is not cause, and the record stays apart from the reading. The organs form in the embryonic period, and R1's Apgar totals are 7 and 9. The walking window is a range 9.4 months wide, not a deadline. Object permanence grows in steps, and receptive language runs ahead. Temperament is style, attachment is the bond. Parten's six categories name moments, not stages, and Dataset C shows 70 percent of intervals with other children. DO: give each student one exit card asking for the Dataset C reading in one plain sentence; read three aloud next session. Remind students the midterm is taken without AI help. Tease Week 9: early childhood begins, and the play sample returns.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One distinction per topic</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8 · Midterm Review &amp; Exam</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8 · REVIEW AND ONE NEW TOPIC</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Why won't they play?</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PLAYGROUND SANDBOX</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Old records, one new table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CALLBACKS AND DATASET C</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domains, one morning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R3: walks, says three words, cries</a:t>
            </a:r>
          </a:p>
          <a:p>
            <a:pPr algn="l" marL="342900" indent="-342900">
              <a:spcBef>
                <a:spcPts val="0"/>
              </a:spcBef>
              <a:spcAft>
                <a:spcPts val="800"/>
              </a:spcAft>
              <a:buChar char="•"/>
            </a:pPr>
            <a:r>
              <a:rPr sz="1800">
                <a:solidFill>
                  <a:srgbClr val="FFFFFF"/>
                </a:solidFill>
                <a:latin typeface="Calibri"/>
              </a:rPr>
              <a:t>Physical 4 + cognitive 5 + social-emotional 4 = 13</a:t>
            </a:r>
          </a:p>
          <a:p>
            <a:pPr algn="l" marL="342900" indent="-342900">
              <a:spcBef>
                <a:spcPts val="0"/>
              </a:spcBef>
              <a:spcAft>
                <a:spcPts val="800"/>
              </a:spcAft>
              <a:buChar char="•"/>
            </a:pPr>
            <a:r>
              <a:rPr sz="1800">
                <a:solidFill>
                  <a:srgbClr val="FFFFFF"/>
                </a:solidFill>
                <a:latin typeface="Calibri"/>
              </a:rPr>
              <a:t>Nature and nurture work together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 · DOMAINS AND NATURE-NURTURE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lenses on R4</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Erikson: autonomy vs. shame and doubt</a:t>
            </a:r>
          </a:p>
          <a:p>
            <a:pPr algn="l" marL="342900" indent="-342900">
              <a:spcBef>
                <a:spcPts val="0"/>
              </a:spcBef>
              <a:spcAft>
                <a:spcPts val="800"/>
              </a:spcAft>
              <a:buChar char="•"/>
            </a:pPr>
            <a:r>
              <a:rPr sz="1800">
                <a:solidFill>
                  <a:srgbClr val="FFFFFF"/>
                </a:solidFill>
                <a:latin typeface="Calibri"/>
              </a:rPr>
              <a:t>Learning: what followed, whom watched</a:t>
            </a:r>
          </a:p>
          <a:p>
            <a:pPr algn="l" marL="342900" indent="-342900">
              <a:spcBef>
                <a:spcPts val="0"/>
              </a:spcBef>
              <a:spcAft>
                <a:spcPts val="800"/>
              </a:spcAft>
              <a:buChar char="•"/>
            </a:pPr>
            <a:r>
              <a:rPr sz="1800">
                <a:solidFill>
                  <a:srgbClr val="FFFFFF"/>
                </a:solidFill>
                <a:latin typeface="Calibri"/>
              </a:rPr>
              <a:t>Ecological: the block area as microsystem</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2 · WHAT EACH THEORY EXPLAINS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Goes together vs. causes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Correlational: goes together, no cause</a:t>
            </a:r>
          </a:p>
          <a:p>
            <a:pPr algn="l" marL="342900" indent="-342900">
              <a:spcBef>
                <a:spcPts val="0"/>
              </a:spcBef>
              <a:spcAft>
                <a:spcPts val="800"/>
              </a:spcAft>
              <a:buChar char="•"/>
            </a:pPr>
            <a:r>
              <a:rPr sz="1800">
                <a:solidFill>
                  <a:srgbClr val="FFFFFF"/>
                </a:solidFill>
                <a:latin typeface="Calibri"/>
              </a:rPr>
              <a:t>Experimental: random assignment tests cause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Description: what the child did</a:t>
            </a:r>
          </a:p>
          <a:p>
            <a:pPr algn="l" marL="342900" indent="-342900">
              <a:spcBef>
                <a:spcPts val="0"/>
              </a:spcBef>
              <a:spcAft>
                <a:spcPts val="800"/>
              </a:spcAft>
              <a:buChar char="•"/>
            </a:pPr>
            <a:r>
              <a:rPr sz="1800">
                <a:solidFill>
                  <a:srgbClr val="FFFFFF"/>
                </a:solidFill>
                <a:latin typeface="Calibri"/>
              </a:rPr>
              <a:t>Interpretation: what it might mean</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3 · TWO PAIRS TO KEEP</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Organs early; Apgar at birth</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Embryonic, weeks 3 to 8: organs form</a:t>
            </a:r>
          </a:p>
          <a:p>
            <a:pPr algn="l" marL="342900" indent="-342900">
              <a:spcBef>
                <a:spcPts val="0"/>
              </a:spcBef>
              <a:spcAft>
                <a:spcPts val="800"/>
              </a:spcAft>
              <a:buChar char="•"/>
            </a:pPr>
            <a:r>
              <a:rPr sz="1800">
                <a:solidFill>
                  <a:srgbClr val="FFFFFF"/>
                </a:solidFill>
                <a:latin typeface="Calibri"/>
              </a:rPr>
              <a:t>Fetal, week 9 to birth: growth</a:t>
            </a:r>
          </a:p>
          <a:p>
            <a:pPr algn="l" marL="342900" indent="-342900">
              <a:spcBef>
                <a:spcPts val="0"/>
              </a:spcBef>
              <a:spcAft>
                <a:spcPts val="800"/>
              </a:spcAft>
              <a:buChar char="•"/>
            </a:pPr>
            <a:r>
              <a:rPr sz="1800">
                <a:solidFill>
                  <a:srgbClr val="FFFFFF"/>
                </a:solidFill>
                <a:latin typeface="Calibri"/>
              </a:rPr>
              <a:t>R1: 7 at 1 minute, 9 at 5</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4 · PERIODS AND FIVE SIGNS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9.4-month window</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Walking alone: 8.2 to 17.6 months</a:t>
            </a:r>
          </a:p>
          <a:p>
            <a:pPr algn="l" marL="342900" indent="-342900">
              <a:spcBef>
                <a:spcPts val="0"/>
              </a:spcBef>
              <a:spcAft>
                <a:spcPts val="800"/>
              </a:spcAft>
              <a:buChar char="•"/>
            </a:pPr>
            <a:r>
              <a:rPr sz="1800">
                <a:solidFill>
                  <a:srgbClr val="FFFFFF"/>
                </a:solidFill>
                <a:latin typeface="Calibri"/>
              </a:rPr>
              <a:t>17.6 − 8.2 = 9.4 months</a:t>
            </a:r>
          </a:p>
          <a:p>
            <a:pPr algn="l" marL="342900" indent="-342900">
              <a:spcBef>
                <a:spcPts val="0"/>
              </a:spcBef>
              <a:spcAft>
                <a:spcPts val="800"/>
              </a:spcAft>
              <a:buChar char="•"/>
            </a:pPr>
            <a:r>
              <a:rPr sz="1800">
                <a:solidFill>
                  <a:srgbClr val="FFFFFF"/>
                </a:solidFill>
                <a:latin typeface="Calibri"/>
              </a:rPr>
              <a:t>R3 walks at 14 months: inside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5 · RANGE, NOT DEADLINE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Searching under A again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R2: searches A after toy moves to B</a:t>
            </a:r>
          </a:p>
          <a:p>
            <a:pPr algn="l" marL="342900" indent="-342900">
              <a:spcBef>
                <a:spcPts val="0"/>
              </a:spcBef>
              <a:spcAft>
                <a:spcPts val="800"/>
              </a:spcAft>
              <a:buChar char="•"/>
            </a:pPr>
            <a:r>
              <a:rPr sz="1800">
                <a:solidFill>
                  <a:srgbClr val="FFFFFF"/>
                </a:solidFill>
                <a:latin typeface="Calibri"/>
              </a:rPr>
              <a:t>Fourth substage, about 8 to 12 months</a:t>
            </a:r>
          </a:p>
          <a:p>
            <a:pPr algn="l" marL="342900" indent="-342900">
              <a:spcBef>
                <a:spcPts val="0"/>
              </a:spcBef>
              <a:spcAft>
                <a:spcPts val="800"/>
              </a:spcAft>
              <a:buChar char="•"/>
            </a:pPr>
            <a:r>
              <a:rPr sz="1800">
                <a:solidFill>
                  <a:srgbClr val="FFFFFF"/>
                </a:solidFill>
                <a:latin typeface="Calibri"/>
              </a:rPr>
              <a:t>R3's 3 words: expressive language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6 · HIDDEN TOYS, FIRST WORDS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Temperament vs. attachment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Temperament: how hard R3 cries</a:t>
            </a:r>
          </a:p>
          <a:p>
            <a:pPr algn="l" marL="342900" indent="-342900">
              <a:spcBef>
                <a:spcPts val="0"/>
              </a:spcBef>
              <a:spcAft>
                <a:spcPts val="800"/>
              </a:spcAft>
              <a:buChar char="•"/>
            </a:pPr>
            <a:r>
              <a:rPr sz="1800">
                <a:solidFill>
                  <a:srgbClr val="FFFFFF"/>
                </a:solidFill>
                <a:latin typeface="Calibri"/>
              </a:rPr>
              <a:t>A child's own style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Attachment: whom R3 reaches for</a:t>
            </a:r>
          </a:p>
          <a:p>
            <a:pPr algn="l" marL="342900" indent="-342900">
              <a:spcBef>
                <a:spcPts val="0"/>
              </a:spcBef>
              <a:spcAft>
                <a:spcPts val="800"/>
              </a:spcAft>
              <a:buChar char="•"/>
            </a:pPr>
            <a:r>
              <a:rPr sz="1800">
                <a:solidFill>
                  <a:srgbClr val="FFFFFF"/>
                </a:solidFill>
                <a:latin typeface="Calibri"/>
              </a:rPr>
              <a:t>4 classifications, never labels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7 · STYLE VERSUS RELATIONSHIP</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ways apart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Unoccupied: not playing, looking around</a:t>
            </a:r>
          </a:p>
          <a:p>
            <a:pPr algn="l" marL="342900" indent="-342900">
              <a:spcBef>
                <a:spcPts val="0"/>
              </a:spcBef>
              <a:spcAft>
                <a:spcPts val="800"/>
              </a:spcAft>
              <a:buChar char="•"/>
            </a:pPr>
            <a:r>
              <a:rPr sz="1800">
                <a:solidFill>
                  <a:srgbClr val="FFFFFF"/>
                </a:solidFill>
                <a:latin typeface="Calibri"/>
              </a:rPr>
              <a:t>Solitary: alone with own materials</a:t>
            </a:r>
          </a:p>
          <a:p>
            <a:pPr algn="l" marL="342900" indent="-342900">
              <a:spcBef>
                <a:spcPts val="0"/>
              </a:spcBef>
              <a:spcAft>
                <a:spcPts val="800"/>
              </a:spcAft>
              <a:buChar char="•"/>
            </a:pPr>
            <a:r>
              <a:rPr sz="1800">
                <a:solidFill>
                  <a:srgbClr val="FFFFFF"/>
                </a:solidFill>
                <a:latin typeface="Calibri"/>
              </a:rPr>
              <a:t>Onlooker: watches, does not join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NEW MATERIAL · PARTEN 1932, PART 1</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ways together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Parallel: beside, similar materials, no shared goal</a:t>
            </a:r>
          </a:p>
          <a:p>
            <a:pPr algn="l" marL="342900" indent="-342900">
              <a:spcBef>
                <a:spcPts val="0"/>
              </a:spcBef>
              <a:spcAft>
                <a:spcPts val="800"/>
              </a:spcAft>
              <a:buChar char="•"/>
            </a:pPr>
            <a:r>
              <a:rPr sz="1800">
                <a:solidFill>
                  <a:srgbClr val="FFFFFF"/>
                </a:solidFill>
                <a:latin typeface="Calibri"/>
              </a:rPr>
              <a:t>Associative: together, sharing, no roles</a:t>
            </a:r>
          </a:p>
          <a:p>
            <a:pPr algn="l" marL="342900" indent="-342900">
              <a:spcBef>
                <a:spcPts val="0"/>
              </a:spcBef>
              <a:spcAft>
                <a:spcPts val="800"/>
              </a:spcAft>
              <a:buChar char="•"/>
            </a:pPr>
            <a:r>
              <a:rPr sz="1800">
                <a:solidFill>
                  <a:srgbClr val="FFFFFF"/>
                </a:solidFill>
                <a:latin typeface="Calibri"/>
              </a:rPr>
              <a:t>Cooperative: shared goal, roles or plan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NEW MATERIAL · PARTEN 1932, PART 2</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Twenty moments of play</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with six bars, one per Parten category from left to right: unoccupied 1 interval, solitary 3, onlooker 2, parallel 6, associative 5, and cooperative 3. The parallel bar is the tallest and the unoccupied bar the shortest. The three bars on the right, parallel, associative, and cooperative, together hold 14 of the 20 intervals."/>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DATASET C · THE PLAY SAMPLE</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13</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One distinction per topic</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08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14 of 20, 70 percent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Parallel 6 + associative 5 + cooperative 3 = 14</a:t>
            </a:r>
          </a:p>
          <a:p>
            <a:pPr algn="l" marL="342900" indent="-342900">
              <a:spcBef>
                <a:spcPts val="0"/>
              </a:spcBef>
              <a:spcAft>
                <a:spcPts val="800"/>
              </a:spcAft>
              <a:buChar char="•"/>
            </a:pPr>
            <a:r>
              <a:rPr sz="1800">
                <a:solidFill>
                  <a:srgbClr val="FFFFFF"/>
                </a:solidFill>
                <a:latin typeface="Calibri"/>
              </a:rPr>
              <a:t>14 ÷ 20 = 0.70, which is 70 percent</a:t>
            </a:r>
          </a:p>
          <a:p>
            <a:pPr algn="l" marL="342900" indent="-342900">
              <a:spcBef>
                <a:spcPts val="0"/>
              </a:spcBef>
              <a:spcAft>
                <a:spcPts val="800"/>
              </a:spcAft>
              <a:buChar char="•"/>
            </a:pPr>
            <a:r>
              <a:rPr sz="1800">
                <a:solidFill>
                  <a:srgbClr val="FFFFFF"/>
                </a:solidFill>
                <a:latin typeface="Calibri"/>
              </a:rPr>
              <a:t>30 − 15 = 15 percentage points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DATASET C · COUNTING MOMENTS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Dataset C prompt</a:t>
            </a:r>
          </a:p>
          <a:p>
            <a:pPr algn="l" marL="342900" indent="-342900">
              <a:spcBef>
                <a:spcPts val="0"/>
              </a:spcBef>
              <a:spcAft>
                <a:spcPts val="800"/>
              </a:spcAft>
              <a:buChar char="•"/>
            </a:pPr>
            <a:r>
              <a:rPr sz="1800">
                <a:solidFill>
                  <a:srgbClr val="FFFFFF"/>
                </a:solidFill>
                <a:latin typeface="Calibri"/>
              </a:rPr>
              <a:t>Check: "stage" for a moment?</a:t>
            </a:r>
          </a:p>
          <a:p>
            <a:pPr algn="l" marL="342900" indent="-342900">
              <a:spcBef>
                <a:spcPts val="0"/>
              </a:spcBef>
              <a:spcAft>
                <a:spcPts val="800"/>
              </a:spcAft>
              <a:buChar char="•"/>
            </a:pPr>
            <a:r>
              <a:rPr sz="1800">
                <a:solidFill>
                  <a:srgbClr val="FFFFFF"/>
                </a:solidFill>
                <a:latin typeface="Calibri"/>
              </a:rPr>
              <a:t>Check: parallel play called antisocial?</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One distinction per topic</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Domains together; theories as lenses</a:t>
            </a:r>
          </a:p>
          <a:p>
            <a:pPr algn="l" marL="342900" indent="-342900">
              <a:spcBef>
                <a:spcPts val="0"/>
              </a:spcBef>
              <a:spcAft>
                <a:spcPts val="800"/>
              </a:spcAft>
              <a:buChar char="•"/>
            </a:pPr>
            <a:r>
              <a:rPr sz="1800">
                <a:solidFill>
                  <a:srgbClr val="FFFFFF"/>
                </a:solidFill>
                <a:latin typeface="Calibri"/>
              </a:rPr>
              <a:t>Correlation vs. cause; record vs. reading</a:t>
            </a:r>
          </a:p>
          <a:p>
            <a:pPr algn="l" marL="342900" indent="-342900">
              <a:spcBef>
                <a:spcPts val="0"/>
              </a:spcBef>
              <a:spcAft>
                <a:spcPts val="800"/>
              </a:spcAft>
              <a:buChar char="•"/>
            </a:pPr>
            <a:r>
              <a:rPr sz="1800">
                <a:solidFill>
                  <a:srgbClr val="FFFFFF"/>
                </a:solidFill>
                <a:latin typeface="Calibri"/>
              </a:rPr>
              <a:t>Range, not deadline; style vs. bond</a:t>
            </a:r>
          </a:p>
          <a:p>
            <a:pPr algn="l" marL="342900" indent="-342900">
              <a:spcBef>
                <a:spcPts val="0"/>
              </a:spcBef>
              <a:spcAft>
                <a:spcPts val="800"/>
              </a:spcAft>
              <a:buChar char="•"/>
            </a:pPr>
            <a:r>
              <a:rPr sz="1800">
                <a:solidFill>
                  <a:srgbClr val="FFFFFF"/>
                </a:solidFill>
                <a:latin typeface="Calibri"/>
              </a:rPr>
              <a:t>Parten: moments, not stages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THE MIDTERM</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distinction per topic</dc:title>
  <dc:subject>One distinction per topic — Week 08</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