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10, the second of two weeks on early childhood. Point students to the current syllabus as the authoritative source for how the course runs, then keep this opening on the ideas. The week's orienting question: how do children from about 3 to 6 come to know themselves, manage big feelings, and get along with others, and what do the adults around them add? Preview the path. We climb to Erikson's third stage, build the young child's self, name feelings, split helping from two kinds of hurting, sort parents' replies on two dimensions, read that model with its limits, state the American Academy of Pediatrics' positions, and close on gender development. Promise one habit for the session: a style describes a reply, not a person. Then move to the hook.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scene students can picture: a grocery store checkout line, an illustrative scene. A 4-year-old reaches for a candy bar and asks, "Can I have it?" Four parents in the line would answer four ways. One says, "Not before dinner. I know it looks good. You can pick tomorrow's snack instead." One says, "No. Put it back." One says, "Sure, honey, whatever you want." One keeps scrolling and does not answer. DO: read the four replies aloud, then give pairs one minute to say what each reply expects of the child and how warmly it answers. Write two columns on the board, expects and warmth, and record a high or low in each column for each reply. Keep the board; by slide 8 those two columns will have their research names.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G is the parenting-styles set: twelve illustrative parent responses, 3 keyed to each of four styles, plus two borderline cases that are discussed and never keyed. Remind students that Dataset G is constructed for the course and describes no real parent or family. Record R4 of the running case (Dataset A, illustrative) is the 2½-year-old at a childcare center's block area who pushes away a caregiver's hand and says, "Me do it." Dataset E is Erikson's five childhood and adolescent stages, which students met in Week 2; this week adds the third, initiative vs. guilt. DO: write Dataset G, R4, and Dataset E across the top of the board with one line each, so every later slide can hang its concept on the right source.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Erikson (1950), Childhood and Society, described eight stages across life, five of them in childhood and adolescence. Initiative vs. guilt is the third, in early childhood, at about 3 to 6. Initiative is a child's drive to plan, start, and carry out activities of their own; guilt is the worry that those efforts have gone too far or let someone down. Callback to Week 7: R4's "Me do it" at 2½ years fit stage 2, autonomy vs. shame and doubt, at about 1 to 3, and this week reads the same push as the start of self-regulation that grows into initiative. Name the trap: the ages are approximate, never a timetable. DO: describe a 5-year-old opening a pretend restaurant at a preschool dress-up corner, then knocking over a classmate's tower; ask the room to point to the initiative and the guilt.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Self-concept is the set of ideas a child holds about who they are. In early childhood it is concrete, built from what the child looks like, owns, and can do, and it is often very positive. Use the illustrative library story time: a 4-year-old says, "I'm 4. I have a red bike. I can run really fast, faster than anybody!" Every piece is a look, a belonging, or an ability; trait words such as kind or shy come later. Name the trap: a hopeful self-description is typical for the age, not bragging to correct, and it becomes more balanced in middle childhood when children compare themselves with peers. DO: ask each student to write one sentence a 4-year-old might say about themselves and one a 10-year-old might say, then collect two pairs and name what changed.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Emotion regulation is the ability to manage the intensity and expression of feelings, which grows across early childhood with brain maturation and the support of caring adults. Use the illustrative bedtime routine: the story is over, the child wails for one more, and the parent says, "You're disappointed. Let's take three slow breaths, and then we'll pick tomorrow's story." Three adult moves: name the feeling, stay calm, and offer a way to cope. Return to R4: the child who says "Me do it" is starting to steer their own actions toward a goal, the root of self-regulation, which later grows to cover feelings too. Name the trap: talking about a feeling and managing it are different skills. DO: read the bedtime line aloud and have the room label each of the three moves as you go.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Prosocial behavior is action meant to help or benefit someone else, such as sharing, comforting, or helping. Aggression is behavior meant to harm. Instrumental aggression aims at getting something, such as grabbing the tablet back to finish a level; hostile aggression aims at hurting someone, such as an older sibling saying, "You're a baby, and you can't play with us." Both come from the illustrative scene of two siblings sharing one tablet at home, where the younger one also hands the tablet over and pats a back after a loss, which is prosocial. Name the trap: aggression is not only physical; hurtful words and shutting a child out of play count. Callback to Week 2: Bandura, Ross, and Ross (1961) showed children learn by watching, not that any single cartoon causes aggression. DO: read the three tablet moments and have the room call each one.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Baumrind (1966), "Effects of Authoritative Parental Control on Child Behavior", Child Development, described the authoritative, authoritarian, and permissive styles. Maccoby and Martin (1983) organized parenting on two dimensions and added the neglectful, or uninvolved, style; that addition is theirs, not Baumrind's. Demandingness is the dimension of expectations and limits. Responsiveness is the dimension of warmth and attention to the child's needs. Each is high or low, so the grid has 2 × 2 = 4 styles: authoritative high and high, authoritarian high and low, permissive low and high, neglectful low and low. DO: rename the hook's board columns, expects becomes demandingness and warmth becomes responsiveness, then draw a two-by-two grid with demandingness down the side and responsiveness across the top, and write each style's name in its cell.</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Sort four Dataset G responses live. Response 1: "Bedtime is 8:30. I know you're not tired — let's read one short story, then lights out." The fixed bedtime is high demandingness and the acknowledged feeling is high responsiveness, so authoritative. Response 4: "Bed now. Because I said so." The command is high demandingness, and no reason or warmth is low responsiveness, so authoritarian. Response 7: "Stay up as late as you like, sweetie — you'll go to bed when you're ready." No limit is low demandingness and sweetie is high responsiveness, so permissive. Response 10: "Whatever. Do what you want; I'm busy." Low and low, so neglectful. DO: read each response aloud, pause for the room to call high or low on each dimension, then reveal the key and place the response number in its cell of the grid.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Count the keys across the whole of Dataset G: 3 authoritative + 3 authoritarian + 3 permissive + 3 neglectful = 12 responses. Each style's share is 3 of 12 = 3 ÷ 12 = 0.25, which is 25 percent of the set. High demandingness covers the authoritative and authoritarian responses, 3 + 3 = 6 of 12, which is 50 percent. High responsiveness covers the authoritative and permissive responses, 3 + 3 = 6 of 12, which is 50 percent. The one distinction: authoritative and authoritarian share high demandingness and differ only on responsiveness, so demandingness alone cannot tell them apart. In a spreadsheet, a COUNTIF over the twelve keys gives each style's count. DO: work each sum and share on the board, pausing for predictions, then have the room say in words which dimension separates the two high-demandingness styles.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two classic wrong turns. First, authoritative and authoritarian used as synonyms because the words look alike. Both are high in demandingness; authoritative is high in responsiveness and authoritarian is low. Response 1 and Response 4 set the same bedtime limit, and only Response 1 answers the child's feeling. Second, permissive read as warm and therefore best: permissive is high in responsiveness but low in demandingness, and warmth is one dimension of two. This is Week 3's habit in a new setting: describe the reply first, then interpret it, and never turn the interpretation into a label for the person. DO: write "strict means authoritative" on the board, ask the room what is missing from that sentence, and rewrite it together as "high demandingness fits authoritative only with high responsiveness."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Research on parenting styles is largely correlational: a style that goes with an outcome does not show the style caused it on its own, because children's temperaments, family circumstances, and neighborhoods all play a part. The meaning and effects of a style differ across cultures and family circumstances. Dataset G keeps two borderline cases, discussed and never keyed: a parent who sets firm rules and explains them in a family where obedience to elders is a central cultural value, and a parent who gives a teenager wide freedom after the teen has shown they handle it well. That makes 12 + 2 = 14 descriptions in all. Callback to Week 1: the macrosystem, a family's culture and values, shapes what a firm rule means to a child. DO: give pairs the first borderline case and ask what the grid cannot see.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State discipline and media guidance as the issuing body states it. The American Academy of Pediatrics' 2018 policy statement, Effective Discipline to Raise Healthy Children, recommends against spanking. Families and researchers still discuss discipline, and the course names that discussion as a debate without settling it; the AAP's position is stated as that body's position and never softened. On media, the AAP's policy statement "Digital Ecosystems, Children, and Adolescents" (February 2026) replaced the AAP's earlier guidance on communications and media and calls for a systems-wide approach and support for families. The 2016 age-based limits it replaced are named only as earlier guidance. DO: show a classmate's sentence, "This course recommends against spanking", and have the room rewrite it so the position belongs to the AAP and carries its year.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Gender identity is a young child's labelling of their own gender. Gender stability is understanding that gender stays the same over time, from childhood into adulthood. Gender constancy is understanding that gender does not change with appearance, such as clothing or hair. Children typically reach the three in that order, and Kohlberg's cognitive account, named in words, ties the order to the growth of children's thinking. Callback to Week 9: a 4-year-old who says long hair turned a man into a lady is reading by appearance, much as the preoperational child judged the taller glass by its look. The course teaches gender as development and argues no policy question; the ages are approximate. DO: read three park sentences, from a 3-year-old, a 4-year-old, and a child of about 6, and have the room match each to a step.</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such as Claude, Gemini, or ChatGPT to work on this week's material. DO: paste this exact prompt: An illustrative parent says, Bedtime is 8:30. I know you're not tired, let's read one short story, then lights out. Name the parenting style, say who described each of the four styles, and say whether this style causes good outcomes. Then check the reply for three named errors: calling the reply authoritarian because it is firm, when the acknowledged feeling makes it authoritative; crediting the neglectful style to Baumrind, when Maccoby and Martin (1983) added it; and saying the style causes good outcomes, when the research is largely correlational. Also check that it labels the reply, not the parent.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Initiative vs. guilt is Erikson's third stage, at about 3 to 6, and R4's "Me do it" leads into it. Young children's self-concept is concrete and often very positive. Adults help emotion regulation by naming the feeling, staying calm, and offering a way to cope. Instrumental aggression aims at getting something and hostile aggression at hurting, words included. Demandingness and responsiveness give four styles; Dataset G holds 12 responses, 3 of each. The research is largely correlational, and culture changes what a style means. The AAP's 2018 statement recommends against spanking, and its February 2026 statement replaced its earlier media guidance. Next week, Week 11 begins middle childhood with Piaget's concrete operational stage. DO: give an exit question: sort Response 7 on both dimensions and name its style, then collect the cards.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Two questions, four styles</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10 · Early Childhood: Social-Emotional Development</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10 · FEELINGS, SELVES, AND FAMILIES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Can I have it?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CHECKOUT LINE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Twelve replies, one record</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SHARED DATA · DATASET G, R4, DATASET 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Initiative vs. guilt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Stage 3 of Erikson's 5 childhood stages</a:t>
            </a:r>
          </a:p>
          <a:p>
            <a:pPr algn="l" marL="342900" indent="-342900">
              <a:spcBef>
                <a:spcPts val="0"/>
              </a:spcBef>
              <a:spcAft>
                <a:spcPts val="800"/>
              </a:spcAft>
              <a:buChar char="•"/>
            </a:pPr>
            <a:r>
              <a:rPr sz="1800">
                <a:solidFill>
                  <a:srgbClr val="FFFFFF"/>
                </a:solidFill>
                <a:latin typeface="Calibri"/>
              </a:rPr>
              <a:t>Early childhood, about 3 to 6</a:t>
            </a:r>
          </a:p>
          <a:p>
            <a:pPr algn="l" marL="342900" indent="-342900">
              <a:spcBef>
                <a:spcPts val="0"/>
              </a:spcBef>
              <a:spcAft>
                <a:spcPts val="800"/>
              </a:spcAft>
              <a:buChar char="•"/>
            </a:pPr>
            <a:r>
              <a:rPr sz="1800">
                <a:solidFill>
                  <a:srgbClr val="FFFFFF"/>
                </a:solidFill>
                <a:latin typeface="Calibri"/>
              </a:rPr>
              <a:t>Initiative: plan, start, carry out</a:t>
            </a:r>
          </a:p>
          <a:p>
            <a:pPr algn="l" marL="342900" indent="-342900">
              <a:spcBef>
                <a:spcPts val="0"/>
              </a:spcBef>
              <a:spcAft>
                <a:spcPts val="800"/>
              </a:spcAft>
              <a:buChar char="•"/>
            </a:pPr>
            <a:r>
              <a:rPr sz="1800">
                <a:solidFill>
                  <a:srgbClr val="FFFFFF"/>
                </a:solidFill>
                <a:latin typeface="Calibri"/>
              </a:rPr>
              <a:t>Guilt: worry it went too far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8 · ERIKSON'S THIRD STAGE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styles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self of concrete things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Self-concept: ideas about who I am</a:t>
            </a:r>
          </a:p>
          <a:p>
            <a:pPr algn="l" marL="342900" indent="-342900">
              <a:spcBef>
                <a:spcPts val="0"/>
              </a:spcBef>
              <a:spcAft>
                <a:spcPts val="800"/>
              </a:spcAft>
              <a:buChar char="•"/>
            </a:pPr>
            <a:r>
              <a:rPr sz="1800">
                <a:solidFill>
                  <a:srgbClr val="FFFFFF"/>
                </a:solidFill>
                <a:latin typeface="Calibri"/>
              </a:rPr>
              <a:t>Built from looks, belongings, abilities</a:t>
            </a:r>
          </a:p>
          <a:p>
            <a:pPr algn="l" marL="342900" indent="-342900">
              <a:spcBef>
                <a:spcPts val="0"/>
              </a:spcBef>
              <a:spcAft>
                <a:spcPts val="800"/>
              </a:spcAft>
              <a:buChar char="•"/>
            </a:pPr>
            <a:r>
              <a:rPr sz="1800">
                <a:solidFill>
                  <a:srgbClr val="FFFFFF"/>
                </a:solidFill>
                <a:latin typeface="Calibri"/>
              </a:rPr>
              <a:t>Often very positive at this age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8 · THE YOUNG SELF</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styles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Name it, stay calm</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Emotion regulation: manage intensity, expression</a:t>
            </a:r>
          </a:p>
          <a:p>
            <a:pPr algn="l" marL="342900" indent="-342900">
              <a:spcBef>
                <a:spcPts val="0"/>
              </a:spcBef>
              <a:spcAft>
                <a:spcPts val="800"/>
              </a:spcAft>
              <a:buChar char="•"/>
            </a:pPr>
            <a:r>
              <a:rPr sz="1800">
                <a:solidFill>
                  <a:srgbClr val="FFFFFF"/>
                </a:solidFill>
                <a:latin typeface="Calibri"/>
              </a:rPr>
              <a:t>Grows with brain maturation and support</a:t>
            </a:r>
          </a:p>
          <a:p>
            <a:pPr algn="l" marL="342900" indent="-342900">
              <a:spcBef>
                <a:spcPts val="0"/>
              </a:spcBef>
              <a:spcAft>
                <a:spcPts val="800"/>
              </a:spcAft>
              <a:buChar char="•"/>
            </a:pPr>
            <a:r>
              <a:rPr sz="1800">
                <a:solidFill>
                  <a:srgbClr val="FFFFFF"/>
                </a:solidFill>
                <a:latin typeface="Calibri"/>
              </a:rPr>
              <a:t>Adults: name, stay calm, offer coping</a:t>
            </a:r>
          </a:p>
          <a:p>
            <a:pPr algn="l" marL="342900" indent="-342900">
              <a:spcBef>
                <a:spcPts val="0"/>
              </a:spcBef>
              <a:spcAft>
                <a:spcPts val="800"/>
              </a:spcAft>
              <a:buChar char="•"/>
            </a:pPr>
            <a:r>
              <a:rPr sz="1800">
                <a:solidFill>
                  <a:srgbClr val="FFFFFF"/>
                </a:solidFill>
                <a:latin typeface="Calibri"/>
              </a:rPr>
              <a:t>R4: the root of self-regulation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8 · MANAGING FEELINGS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styles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Getting vs. hurting</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Instrumental: aims at getting something</a:t>
            </a:r>
          </a:p>
          <a:p>
            <a:pPr algn="l" marL="342900" indent="-342900">
              <a:spcBef>
                <a:spcPts val="0"/>
              </a:spcBef>
              <a:spcAft>
                <a:spcPts val="800"/>
              </a:spcAft>
              <a:buChar char="•"/>
            </a:pPr>
            <a:r>
              <a:rPr sz="1800">
                <a:solidFill>
                  <a:srgbClr val="FFFFFF"/>
                </a:solidFill>
                <a:latin typeface="Calibri"/>
              </a:rPr>
              <a:t>Grabbing the tablet back</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Hostile: aims at hurting someone</a:t>
            </a:r>
          </a:p>
          <a:p>
            <a:pPr algn="l" marL="342900" indent="-342900">
              <a:spcBef>
                <a:spcPts val="0"/>
              </a:spcBef>
              <a:spcAft>
                <a:spcPts val="800"/>
              </a:spcAft>
              <a:buChar char="•"/>
            </a:pPr>
            <a:r>
              <a:rPr sz="1800">
                <a:solidFill>
                  <a:srgbClr val="FFFFFF"/>
                </a:solidFill>
                <a:latin typeface="Calibri"/>
              </a:rPr>
              <a:t>"You're a baby" counts too</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8 · HELPING AND HURTING</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styles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Demandingness vs. responsiveness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Demandingness: expectations and limits</a:t>
            </a:r>
          </a:p>
          <a:p>
            <a:pPr algn="l" marL="342900" indent="-342900">
              <a:spcBef>
                <a:spcPts val="0"/>
              </a:spcBef>
              <a:spcAft>
                <a:spcPts val="800"/>
              </a:spcAft>
              <a:buChar char="•"/>
            </a:pPr>
            <a:r>
              <a:rPr sz="1800">
                <a:solidFill>
                  <a:srgbClr val="FFFFFF"/>
                </a:solidFill>
                <a:latin typeface="Calibri"/>
              </a:rPr>
              <a:t>High or low</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Responsiveness: warmth and attention</a:t>
            </a:r>
          </a:p>
          <a:p>
            <a:pPr algn="l" marL="342900" indent="-342900">
              <a:spcBef>
                <a:spcPts val="0"/>
              </a:spcBef>
              <a:spcAft>
                <a:spcPts val="800"/>
              </a:spcAft>
              <a:buChar char="•"/>
            </a:pPr>
            <a:r>
              <a:rPr sz="1800">
                <a:solidFill>
                  <a:srgbClr val="FFFFFF"/>
                </a:solidFill>
                <a:latin typeface="Calibri"/>
              </a:rPr>
              <a:t>High or low</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8 · TWO DIMENSIONS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styles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replies, four cells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Response 1: high, high → authoritative</a:t>
            </a:r>
          </a:p>
          <a:p>
            <a:pPr algn="l" marL="342900" indent="-342900">
              <a:spcBef>
                <a:spcPts val="0"/>
              </a:spcBef>
              <a:spcAft>
                <a:spcPts val="800"/>
              </a:spcAft>
              <a:buChar char="•"/>
            </a:pPr>
            <a:r>
              <a:rPr sz="1800">
                <a:solidFill>
                  <a:srgbClr val="FFFFFF"/>
                </a:solidFill>
                <a:latin typeface="Calibri"/>
              </a:rPr>
              <a:t>Response 4: high, low → authoritarian</a:t>
            </a:r>
          </a:p>
          <a:p>
            <a:pPr algn="l" marL="342900" indent="-342900">
              <a:spcBef>
                <a:spcPts val="0"/>
              </a:spcBef>
              <a:spcAft>
                <a:spcPts val="800"/>
              </a:spcAft>
              <a:buChar char="•"/>
            </a:pPr>
            <a:r>
              <a:rPr sz="1800">
                <a:solidFill>
                  <a:srgbClr val="FFFFFF"/>
                </a:solidFill>
                <a:latin typeface="Calibri"/>
              </a:rPr>
              <a:t>Response 7: low, high → permissive</a:t>
            </a:r>
          </a:p>
          <a:p>
            <a:pPr algn="l" marL="342900" indent="-342900">
              <a:spcBef>
                <a:spcPts val="0"/>
              </a:spcBef>
              <a:spcAft>
                <a:spcPts val="800"/>
              </a:spcAft>
              <a:buChar char="•"/>
            </a:pPr>
            <a:r>
              <a:rPr sz="1800">
                <a:solidFill>
                  <a:srgbClr val="FFFFFF"/>
                </a:solidFill>
                <a:latin typeface="Calibri"/>
              </a:rPr>
              <a:t>Response 10: low, low → neglectful</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FOUR REPLIES SORTED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styles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each, twelve total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3 + 3 + 3 + 3 = 12 responses</a:t>
            </a:r>
          </a:p>
          <a:p>
            <a:pPr algn="l" marL="342900" indent="-342900">
              <a:spcBef>
                <a:spcPts val="0"/>
              </a:spcBef>
              <a:spcAft>
                <a:spcPts val="800"/>
              </a:spcAft>
              <a:buChar char="•"/>
            </a:pPr>
            <a:r>
              <a:rPr sz="1800">
                <a:solidFill>
                  <a:srgbClr val="FFFFFF"/>
                </a:solidFill>
                <a:latin typeface="Calibri"/>
              </a:rPr>
              <a:t>Each style: 3 of 12, 25 percent</a:t>
            </a:r>
          </a:p>
          <a:p>
            <a:pPr algn="l" marL="342900" indent="-342900">
              <a:spcBef>
                <a:spcPts val="0"/>
              </a:spcBef>
              <a:spcAft>
                <a:spcPts val="800"/>
              </a:spcAft>
              <a:buChar char="•"/>
            </a:pPr>
            <a:r>
              <a:rPr sz="1800">
                <a:solidFill>
                  <a:srgbClr val="FFFFFF"/>
                </a:solidFill>
                <a:latin typeface="Calibri"/>
              </a:rPr>
              <a:t>High demandingness: 6 of 12, 50 percent</a:t>
            </a:r>
          </a:p>
          <a:p>
            <a:pPr algn="l" marL="342900" indent="-342900">
              <a:spcBef>
                <a:spcPts val="0"/>
              </a:spcBef>
              <a:spcAft>
                <a:spcPts val="800"/>
              </a:spcAft>
              <a:buChar char="•"/>
            </a:pPr>
            <a:r>
              <a:rPr sz="1800">
                <a:solidFill>
                  <a:srgbClr val="FFFFFF"/>
                </a:solidFill>
                <a:latin typeface="Calibri"/>
              </a:rPr>
              <a:t>High responsiveness: 6 of 12, 50 percent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COUNTING THE KEYS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styles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Authoritative vs. authoritarian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Authoritative: high, high</a:t>
            </a:r>
          </a:p>
          <a:p>
            <a:pPr algn="l" marL="342900" indent="-342900">
              <a:spcBef>
                <a:spcPts val="0"/>
              </a:spcBef>
              <a:spcAft>
                <a:spcPts val="800"/>
              </a:spcAft>
              <a:buChar char="•"/>
            </a:pPr>
            <a:r>
              <a:rPr sz="1800">
                <a:solidFill>
                  <a:srgbClr val="FFFFFF"/>
                </a:solidFill>
                <a:latin typeface="Calibri"/>
              </a:rPr>
              <a:t>Limits with warmth</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Authoritarian: high, low</a:t>
            </a:r>
          </a:p>
          <a:p>
            <a:pPr algn="l" marL="342900" indent="-342900">
              <a:spcBef>
                <a:spcPts val="0"/>
              </a:spcBef>
              <a:spcAft>
                <a:spcPts val="800"/>
              </a:spcAft>
              <a:buChar char="•"/>
            </a:pPr>
            <a:r>
              <a:rPr sz="1800">
                <a:solidFill>
                  <a:srgbClr val="FFFFFF"/>
                </a:solidFill>
                <a:latin typeface="Calibri"/>
              </a:rPr>
              <a:t>Limits without warmth</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styles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Correlation, culture, and caution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Largely correlational research</a:t>
            </a:r>
          </a:p>
          <a:p>
            <a:pPr algn="l" marL="342900" indent="-342900">
              <a:spcBef>
                <a:spcPts val="0"/>
              </a:spcBef>
              <a:spcAft>
                <a:spcPts val="800"/>
              </a:spcAft>
              <a:buChar char="•"/>
            </a:pPr>
            <a:r>
              <a:rPr sz="1800">
                <a:solidFill>
                  <a:srgbClr val="FFFFFF"/>
                </a:solidFill>
                <a:latin typeface="Calibri"/>
              </a:rPr>
              <a:t>Meaning differs across cultures</a:t>
            </a:r>
          </a:p>
          <a:p>
            <a:pPr algn="l" marL="342900" indent="-342900">
              <a:spcBef>
                <a:spcPts val="0"/>
              </a:spcBef>
              <a:spcAft>
                <a:spcPts val="800"/>
              </a:spcAft>
              <a:buChar char="•"/>
            </a:pPr>
            <a:r>
              <a:rPr sz="1800">
                <a:solidFill>
                  <a:srgbClr val="FFFFFF"/>
                </a:solidFill>
                <a:latin typeface="Calibri"/>
              </a:rPr>
              <a:t>Two borderline cases, never keyed</a:t>
            </a:r>
          </a:p>
          <a:p>
            <a:pPr algn="l" marL="342900" indent="-342900">
              <a:spcBef>
                <a:spcPts val="0"/>
              </a:spcBef>
              <a:spcAft>
                <a:spcPts val="800"/>
              </a:spcAft>
              <a:buChar char="•"/>
            </a:pPr>
            <a:r>
              <a:rPr sz="1800">
                <a:solidFill>
                  <a:srgbClr val="FFFFFF"/>
                </a:solidFill>
                <a:latin typeface="Calibri"/>
              </a:rPr>
              <a:t>A style describes a reply, not a person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8 · THE MODEL'S LIMITS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styles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Quote the AAP, dated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AAP 2018: recommends against spanking</a:t>
            </a:r>
          </a:p>
          <a:p>
            <a:pPr algn="l" marL="342900" indent="-342900">
              <a:spcBef>
                <a:spcPts val="0"/>
              </a:spcBef>
              <a:spcAft>
                <a:spcPts val="800"/>
              </a:spcAft>
              <a:buChar char="•"/>
            </a:pPr>
            <a:r>
              <a:rPr sz="1800">
                <a:solidFill>
                  <a:srgbClr val="FFFFFF"/>
                </a:solidFill>
                <a:latin typeface="Calibri"/>
              </a:rPr>
              <a:t>AAP February 2026: Digital Ecosystems statement</a:t>
            </a:r>
          </a:p>
          <a:p>
            <a:pPr algn="l" marL="342900" indent="-342900">
              <a:spcBef>
                <a:spcPts val="0"/>
              </a:spcBef>
              <a:spcAft>
                <a:spcPts val="800"/>
              </a:spcAft>
              <a:buChar char="•"/>
            </a:pPr>
            <a:r>
              <a:rPr sz="1800">
                <a:solidFill>
                  <a:srgbClr val="FFFFFF"/>
                </a:solidFill>
                <a:latin typeface="Calibri"/>
              </a:rPr>
              <a:t>Systems-wide approach, support for families</a:t>
            </a:r>
          </a:p>
          <a:p>
            <a:pPr algn="l" marL="342900" indent="-342900">
              <a:spcBef>
                <a:spcPts val="0"/>
              </a:spcBef>
              <a:spcAft>
                <a:spcPts val="800"/>
              </a:spcAft>
              <a:buChar char="•"/>
            </a:pPr>
            <a:r>
              <a:rPr sz="1800">
                <a:solidFill>
                  <a:srgbClr val="FFFFFF"/>
                </a:solidFill>
                <a:latin typeface="Calibri"/>
              </a:rPr>
              <a:t>2016 age limits: earlier guidance only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8 · THE ISSUING BODY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styles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Identity, stability, constancy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Identity: labels own gender</a:t>
            </a:r>
          </a:p>
          <a:p>
            <a:pPr algn="l" marL="342900" indent="-342900">
              <a:spcBef>
                <a:spcPts val="0"/>
              </a:spcBef>
              <a:spcAft>
                <a:spcPts val="800"/>
              </a:spcAft>
              <a:buChar char="•"/>
            </a:pPr>
            <a:r>
              <a:rPr sz="1800">
                <a:solidFill>
                  <a:srgbClr val="FFFFFF"/>
                </a:solidFill>
                <a:latin typeface="Calibri"/>
              </a:rPr>
              <a:t>Stability: same over time</a:t>
            </a:r>
          </a:p>
          <a:p>
            <a:pPr algn="l" marL="342900" indent="-342900">
              <a:spcBef>
                <a:spcPts val="0"/>
              </a:spcBef>
              <a:spcAft>
                <a:spcPts val="800"/>
              </a:spcAft>
              <a:buChar char="•"/>
            </a:pPr>
            <a:r>
              <a:rPr sz="1800">
                <a:solidFill>
                  <a:srgbClr val="FFFFFF"/>
                </a:solidFill>
                <a:latin typeface="Calibri"/>
              </a:rPr>
              <a:t>Constancy: not changed by appearance</a:t>
            </a:r>
          </a:p>
          <a:p>
            <a:pPr algn="l" marL="342900" indent="-342900">
              <a:spcBef>
                <a:spcPts val="0"/>
              </a:spcBef>
              <a:spcAft>
                <a:spcPts val="800"/>
              </a:spcAft>
              <a:buChar char="•"/>
            </a:pPr>
            <a:r>
              <a:rPr sz="1800">
                <a:solidFill>
                  <a:srgbClr val="FFFFFF"/>
                </a:solidFill>
                <a:latin typeface="Calibri"/>
              </a:rPr>
              <a:t>Kohlberg's cognitive account, in words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8 OF 8 · GENDER DEVELOPMENT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styles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Response 1 prompt</a:t>
            </a:r>
          </a:p>
          <a:p>
            <a:pPr algn="l" marL="342900" indent="-342900">
              <a:spcBef>
                <a:spcPts val="0"/>
              </a:spcBef>
              <a:spcAft>
                <a:spcPts val="800"/>
              </a:spcAft>
              <a:buChar char="•"/>
            </a:pPr>
            <a:r>
              <a:rPr sz="1800">
                <a:solidFill>
                  <a:srgbClr val="FFFFFF"/>
                </a:solidFill>
                <a:latin typeface="Calibri"/>
              </a:rPr>
              <a:t>Check: authoritative called authoritarian?</a:t>
            </a:r>
          </a:p>
          <a:p>
            <a:pPr algn="l" marL="342900" indent="-342900">
              <a:spcBef>
                <a:spcPts val="0"/>
              </a:spcBef>
              <a:spcAft>
                <a:spcPts val="800"/>
              </a:spcAft>
              <a:buChar char="•"/>
            </a:pPr>
            <a:r>
              <a:rPr sz="1800">
                <a:solidFill>
                  <a:srgbClr val="FFFFFF"/>
                </a:solidFill>
                <a:latin typeface="Calibri"/>
              </a:rPr>
              <a:t>Check: neglectful credited to Baumrind?</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Two questions, four styles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A style describes a reply</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Initiative vs. guilt: stage 3, about 3 to 6</a:t>
            </a:r>
          </a:p>
          <a:p>
            <a:pPr algn="l" marL="342900" indent="-342900">
              <a:spcBef>
                <a:spcPts val="0"/>
              </a:spcBef>
              <a:spcAft>
                <a:spcPts val="800"/>
              </a:spcAft>
              <a:buChar char="•"/>
            </a:pPr>
            <a:r>
              <a:rPr sz="1800">
                <a:solidFill>
                  <a:srgbClr val="FFFFFF"/>
                </a:solidFill>
                <a:latin typeface="Calibri"/>
              </a:rPr>
              <a:t>Two dimensions, four styles</a:t>
            </a:r>
          </a:p>
          <a:p>
            <a:pPr algn="l" marL="342900" indent="-342900">
              <a:spcBef>
                <a:spcPts val="0"/>
              </a:spcBef>
              <a:spcAft>
                <a:spcPts val="800"/>
              </a:spcAft>
              <a:buChar char="•"/>
            </a:pPr>
            <a:r>
              <a:rPr sz="1800">
                <a:solidFill>
                  <a:srgbClr val="FFFFFF"/>
                </a:solidFill>
                <a:latin typeface="Calibri"/>
              </a:rPr>
              <a:t>Correlational, and culture changes meaning</a:t>
            </a:r>
          </a:p>
          <a:p>
            <a:pPr algn="l" marL="342900" indent="-342900">
              <a:spcBef>
                <a:spcPts val="0"/>
              </a:spcBef>
              <a:spcAft>
                <a:spcPts val="800"/>
              </a:spcAft>
              <a:buChar char="•"/>
            </a:pPr>
            <a:r>
              <a:rPr sz="1800">
                <a:solidFill>
                  <a:srgbClr val="FFFFFF"/>
                </a:solidFill>
                <a:latin typeface="Calibri"/>
              </a:rPr>
              <a:t>Next: concrete operational thinking</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Two questions, four styles</dc:title>
  <dc:subject>Two questions, four styles — Week 10</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