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12. We stay in middle childhood, about 6 to 11, and turn from thinking to feelings and relationships. The question for this week is how school-age children come to judge themselves, make friends, treat one another, and reason about right and wrong, and how you read all of that fairly. You will work with one record from the running case, R7, and with stopbullying.gov's definition of bullying. For anything about how the course runs, the current syllabus is the place to look. DO: ask the room to write one word that describes what friendship meant to them at about age 10, collect a few, and hold them for the friendship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classroom on the afternoon of a class election. A child of about 9 loses by a few votes, looks at the winner's tally on the board, and says, "I'm bad at everything." A friend whispers, "You're not bad at kickball." Keep that scene in mind, because it holds most of the week: a child measuring themselves against a classmate, one loss stretched into a verdict on the whole self, and a friend stepping in with loyalty. DO: ask pairs to list two things the child did and said, then one thing it might mean, in two columns. Collect one pair's columns and point out that the behavior column has no feelings in it yet.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data has two parts. The first is record R7 of the running case, Dataset A, which is illustrative and describes no real child. At 11 years, in an after-school club, the child argues that a game's rule "is the rule, but it isn't fair if new kids never get a turn", and says a best friend is "someone who has your back". That is 2 statements. The second part is from Dataset H: stopbullying.gov's definition of bullying, which has 3 elements we will check against two illustrative scenarios, a lunchroom seating dispute and a class group chat. We also place R7 on Erikson's fourth stage, from Dataset 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Erikson (1950), in Childhood and Society, gave us five childhood and adolescent stages, and this is stage 4: industry vs. inferiority, in middle childhood at about 6 to 11. Industry is a school-age child's growing sense of competence that comes from working at and mastering skills the child's community values, such as reading, a sport, or a craft. Inferiority is a sense of not measuring up. Week 10's initiative vs. guilt comes right before it, and after it 5 − 4 = 1 stage remains, identity vs. role confusion. The ages are approximate, never a timetable. DO: ask for one valued skill from three different communities, such as a family business, a sport, or a craft, and note that all three count.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Self-esteem is a child's overall judgment of their own worth, and in middle childhood it becomes more differentiated, so a child can feel capable at sports and less capable at spelling at once. Social comparison is judging your own abilities by comparing them with those of peers, and it becomes common in these years. Return to the election: looking at the winner's tally and saying "I'm bad at everything" is social comparison stretched across every area, and the friend's "You're not bad at kickball" points to differentiated self-esteem. Comparing is typical, not a sign of a problem. The question is whether one area gets to speak for the whole child. That leads straight into friendship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Friendship is a close, two-way bond between two children that, in middle childhood, rests more on loyalty, trust, and mutual support than on shared activity alone. Peer acceptance is how much a child is liked by the peer group as a whole, such as a class or a team. Week 10's preschoolers called whoever had the blocks a friend; school-age friends stick up for each other. A child picked last for teams can still have one loyal partner, which is low acceptance and a real friendship together. We never sort a real child into a popular or rejected box. DO: read back the words the room wrote on the title slide and sort them into the two columns.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Stopbullying.gov, the federal government's bullying-prevention site, defines bullying as unwanted, aggressive behavior among school-aged children that involves a real or perceived power imbalance and is repeated, or has the potential to be repeated, over time. That gives 3 elements: unwanted, aggressive behavior; a power imbalance, a difference in power such as physical strength, popularity, or access to embarrassing information; and repetition. The site names 3 types: verbal, social, and physical. Social bullying, also called relational bullying, hurts someone's reputation or relationships, for example by leaving them out on purpose. Week 10 taught that aggression can mean shutting a child out on purpose; this week that move gets checked against the full definition.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both illustrative scenarios through the 3 elements. In the lunchroom seating dispute, two friends of equal standing argue once over a seat, and one pushes the other's tray aside; the next day they sit together. Aggressive behavior, yes. Power imbalance, no. Repetition, no. That is 1 of 3, so 3 − 1 = 2 elements are missing, and it is conflict, not bullying. In the group chat, several classmates leave one classmate out on purpose, week after week, and post jokes about them. All 3 elements are met: unwanted aggression, a power imbalance of numbers and popularity, and repetition. That is social bullying. DO: have pairs vote on each scenario before you reveal the count, then debrief whichever one split the room.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the course reports the issuing source and adds no advice of its own. For adults, stopbullying.gov says to intervene immediately, and that it is ok to get another adult to help; to separate the kids involved; to make sure everyone is safe; to stay calm; and to model respectful behavior. It warns adults not to make the kids involved apologize or patch up relations on the spot, because a forced handshake treats a power imbalance like a fight between equals. For peers, it describes a bystander becoming an upstander: questioning the behavior, changing the subject, acting together as a group, walking with the targeted child, and reaching out privately afterward. DO: ask which of these a 10-year-old could do safely at recess.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Piaget's early account of children's moral judgment, named here in words, watched how children think about the rules of their games. Kohlberg, in his doctoral dissertation of 1958, studied moral reasoning through dilemmas such as the Heinz dilemma, in which a man must decide whether to steal a drug he cannot afford to save his dying wife. He scored the reasons, not the yes or no. There are 3 levels, each with 2 stages, so 3 × 2 = 6 stages. At the preconventional level, right and wrong are judged by punishment, reward, and self-interest; at the conventional level, by others' approval and the group's rules and laws; at the postconventional level, by principles such as justice and rights that rules serve.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Gilligan's In a Different Voice (1982) argued that Kohlberg's scheme undervalued an ethic of care, moral reasoning centered on relationships, responsibility, and attention to other people's needs. We present both sides and give no verdict. Gilligan's side: a scale built around justice and rights can rank careful reasoning about care lower than it deserves. The other side: Kohlberg's scheme was built to measure justice reasoning, and later research found mixed evidence for gender differences in moral reasoning. Name the trap out loud: Gilligan did not say men and women cannot reason the same way. Her critique is about what the scale values, and anyone can reason with justice, with care, or with both.</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Children develop well in many family structures: two-parent, single-parent, grandparent-headed, a blended family in which at least one adult partner brings a child from an earlier relationship, and families with siblings or with none. We describe them without ranking. Divorce and other transitions are associated with short-term difficulties for many children, while most children adjust well over time, and family conflict and support are among the strongest influences. Notice the word associated. Week 3 taught that a correlation does not show a cause, and that rule governs this finding too. A child of divorce is not destined for poor outcomes. DO: rewrite "divorce causes kids to fail" as a sentence that matches the finding, then share two versions.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R7 in the course's order. The record: at 11 years, in an after-school club, the child says a game's rule "is the rule, but it isn't fair if new kids never get a turn", and that a best friend is "someone who has your back". Through Kohlberg, the reason is not about punishment or reward, it treats the rule as a rule, and it judges the rule by fairness to everyone. One sentence is not a dilemma interview, so we assign no level. Through Gilligan, "new kids never get a turn" shows care for who is left out. On Dataset E, 11 years falls in industry vs. inferiority. DO: ask for the one plain sentence, then compare it with the outline's.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such as Claude, Gemini, or ChatGPT to work on this week's material. DO: paste this exact prompt: An illustrative 11-year-old in an after-school club says a game's rule "is the rule, but it isn't fair if new kids never get a turn." Which Kohlberg stage is this child at, and is a one-time lunchroom argument between two friends bullying? Check the reply for two named errors. First, a confident stage assigned to the child from one sentence, when Kohlberg scored reasoning across whole interviews and a level describes reasoning, never the person. Second, calling the one-time argument bullying, when it lacks a power imbalance and repetition.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order. Industry vs. inferiority is Erikson's fourth stage, at about 6 to 11. Self-esteem becomes differentiated, and social comparison is typical. Friendship is a two-way bond, and peer acceptance is the group's view. Bullying needs all 3 elements, and the lunchroom dispute met 1 of 3 while the group chat met 3 of 3. Kohlberg's 3 levels, each with 2 stages, describe reasoning, and Gilligan argued they undervalue an ethic of care. Families come in many forms. Next week, Week 13, adolescence begins with puberty, the teenage brain, and formal operational thought. DO: have each student write one sentence that separates what a child said from what it might mean, and collect three.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Reasoning, not the child</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12 · Middle Childhood: Social-Emotional Development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12 · MIDDLE CHILDHOOD, SOCIAL AND EMOTIONAL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Why say "bad at everything"?</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CLASS ELECTION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record, one definition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RECORD R7 AND ONE DEFINITION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Industry vs. inferiority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Stage 4 of 5, about 6 to 11</a:t>
            </a:r>
          </a:p>
          <a:p>
            <a:pPr algn="l" marL="342900" indent="-342900">
              <a:spcBef>
                <a:spcPts val="0"/>
              </a:spcBef>
              <a:spcAft>
                <a:spcPts val="800"/>
              </a:spcAft>
              <a:buChar char="•"/>
            </a:pPr>
            <a:r>
              <a:rPr sz="1800">
                <a:solidFill>
                  <a:srgbClr val="FFFFFF"/>
                </a:solidFill>
                <a:latin typeface="Calibri"/>
              </a:rPr>
              <a:t>Industry: competence in valued skills</a:t>
            </a:r>
          </a:p>
          <a:p>
            <a:pPr algn="l" marL="342900" indent="-342900">
              <a:spcBef>
                <a:spcPts val="0"/>
              </a:spcBef>
              <a:spcAft>
                <a:spcPts val="800"/>
              </a:spcAft>
              <a:buChar char="•"/>
            </a:pPr>
            <a:r>
              <a:rPr sz="1800">
                <a:solidFill>
                  <a:srgbClr val="FFFFFF"/>
                </a:solidFill>
                <a:latin typeface="Calibri"/>
              </a:rPr>
              <a:t>Inferiority: not measuring up</a:t>
            </a:r>
          </a:p>
          <a:p>
            <a:pPr algn="l" marL="342900" indent="-342900">
              <a:spcBef>
                <a:spcPts val="0"/>
              </a:spcBef>
              <a:spcAft>
                <a:spcPts val="800"/>
              </a:spcAft>
              <a:buChar char="•"/>
            </a:pPr>
            <a:r>
              <a:rPr sz="1800">
                <a:solidFill>
                  <a:srgbClr val="FFFFFF"/>
                </a:solidFill>
                <a:latin typeface="Calibri"/>
              </a:rPr>
              <a:t>5 − 4 = 1 stage left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ERIKSON'S FOURTH STAGE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Reasoning, not the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area, not everything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Self-esteem: judgment of one's own worth</a:t>
            </a:r>
          </a:p>
          <a:p>
            <a:pPr algn="l" marL="342900" indent="-342900">
              <a:spcBef>
                <a:spcPts val="0"/>
              </a:spcBef>
              <a:spcAft>
                <a:spcPts val="800"/>
              </a:spcAft>
              <a:buChar char="•"/>
            </a:pPr>
            <a:r>
              <a:rPr sz="1800">
                <a:solidFill>
                  <a:srgbClr val="FFFFFF"/>
                </a:solidFill>
                <a:latin typeface="Calibri"/>
              </a:rPr>
              <a:t>Differentiated by area in these years</a:t>
            </a:r>
          </a:p>
          <a:p>
            <a:pPr algn="l" marL="342900" indent="-342900">
              <a:spcBef>
                <a:spcPts val="0"/>
              </a:spcBef>
              <a:spcAft>
                <a:spcPts val="800"/>
              </a:spcAft>
              <a:buChar char="•"/>
            </a:pPr>
            <a:r>
              <a:rPr sz="1800">
                <a:solidFill>
                  <a:srgbClr val="FFFFFF"/>
                </a:solidFill>
                <a:latin typeface="Calibri"/>
              </a:rPr>
              <a:t>Social comparison: measuring against peers</a:t>
            </a:r>
          </a:p>
          <a:p>
            <a:pPr algn="l" marL="342900" indent="-342900">
              <a:spcBef>
                <a:spcPts val="0"/>
              </a:spcBef>
              <a:spcAft>
                <a:spcPts val="800"/>
              </a:spcAft>
              <a:buChar char="•"/>
            </a:pPr>
            <a:r>
              <a:rPr sz="1800">
                <a:solidFill>
                  <a:srgbClr val="FFFFFF"/>
                </a:solidFill>
                <a:latin typeface="Calibri"/>
              </a:rPr>
              <a:t>Typical, not a problem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SELF-ESTEEM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Reasoning, not the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Friend vs. group</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Friendship: one two-way bond</a:t>
            </a:r>
          </a:p>
          <a:p>
            <a:pPr algn="l" marL="342900" indent="-342900">
              <a:spcBef>
                <a:spcPts val="0"/>
              </a:spcBef>
              <a:spcAft>
                <a:spcPts val="800"/>
              </a:spcAft>
              <a:buChar char="•"/>
            </a:pPr>
            <a:r>
              <a:rPr sz="1800">
                <a:solidFill>
                  <a:srgbClr val="FFFFFF"/>
                </a:solidFill>
                <a:latin typeface="Calibri"/>
              </a:rPr>
              <a:t>Loyalty, trust, mutual support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Peer acceptance: the group's view</a:t>
            </a:r>
          </a:p>
          <a:p>
            <a:pPr algn="l" marL="342900" indent="-342900">
              <a:spcBef>
                <a:spcPts val="0"/>
              </a:spcBef>
              <a:spcAft>
                <a:spcPts val="800"/>
              </a:spcAft>
              <a:buChar char="•"/>
            </a:pPr>
            <a:r>
              <a:rPr sz="1800">
                <a:solidFill>
                  <a:srgbClr val="FFFFFF"/>
                </a:solidFill>
                <a:latin typeface="Calibri"/>
              </a:rPr>
              <a:t>Not the same as a friend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TWO KINDS OF LIKING</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Reasoning, not the child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elements, every time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Unwanted, aggressive behavior</a:t>
            </a:r>
          </a:p>
          <a:p>
            <a:pPr algn="l" marL="342900" indent="-342900">
              <a:spcBef>
                <a:spcPts val="0"/>
              </a:spcBef>
              <a:spcAft>
                <a:spcPts val="800"/>
              </a:spcAft>
              <a:buChar char="•"/>
            </a:pPr>
            <a:r>
              <a:rPr sz="1800">
                <a:solidFill>
                  <a:srgbClr val="FFFFFF"/>
                </a:solidFill>
                <a:latin typeface="Calibri"/>
              </a:rPr>
              <a:t>Real or perceived power imbalance</a:t>
            </a:r>
          </a:p>
          <a:p>
            <a:pPr algn="l" marL="342900" indent="-342900">
              <a:spcBef>
                <a:spcPts val="0"/>
              </a:spcBef>
              <a:spcAft>
                <a:spcPts val="800"/>
              </a:spcAft>
              <a:buChar char="•"/>
            </a:pPr>
            <a:r>
              <a:rPr sz="1800">
                <a:solidFill>
                  <a:srgbClr val="FFFFFF"/>
                </a:solidFill>
                <a:latin typeface="Calibri"/>
              </a:rPr>
              <a:t>Repeated, or likely to repeat</a:t>
            </a:r>
          </a:p>
          <a:p>
            <a:pPr algn="l" marL="342900" indent="-342900">
              <a:spcBef>
                <a:spcPts val="0"/>
              </a:spcBef>
              <a:spcAft>
                <a:spcPts val="800"/>
              </a:spcAft>
              <a:buChar char="•"/>
            </a:pPr>
            <a:r>
              <a:rPr sz="1800">
                <a:solidFill>
                  <a:srgbClr val="FFFFFF"/>
                </a:solidFill>
                <a:latin typeface="Calibri"/>
              </a:rPr>
              <a:t>Types: verbal, social, physical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THE FEDERAL DEFINITION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Reasoning, not the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Conflict vs. bullying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Lunchroom: 1 of 3</a:t>
            </a:r>
          </a:p>
          <a:p>
            <a:pPr algn="l" marL="342900" indent="-342900">
              <a:spcBef>
                <a:spcPts val="0"/>
              </a:spcBef>
              <a:spcAft>
                <a:spcPts val="800"/>
              </a:spcAft>
              <a:buChar char="•"/>
            </a:pPr>
            <a:r>
              <a:rPr sz="1800">
                <a:solidFill>
                  <a:srgbClr val="FFFFFF"/>
                </a:solidFill>
                <a:latin typeface="Calibri"/>
              </a:rPr>
              <a:t>Conflict, not bullying</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Group chat: 3 of 3</a:t>
            </a:r>
          </a:p>
          <a:p>
            <a:pPr algn="l" marL="342900" indent="-342900">
              <a:spcBef>
                <a:spcPts val="0"/>
              </a:spcBef>
              <a:spcAft>
                <a:spcPts val="800"/>
              </a:spcAft>
              <a:buChar char="•"/>
            </a:pPr>
            <a:r>
              <a:rPr sz="1800">
                <a:solidFill>
                  <a:srgbClr val="FFFFFF"/>
                </a:solidFill>
                <a:latin typeface="Calibri"/>
              </a:rPr>
              <a:t>Social bullying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DEFINITION CHECK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Reasoning, not the child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Step in, stand up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Adults: intervene, separate, keep safe</a:t>
            </a:r>
          </a:p>
          <a:p>
            <a:pPr algn="l" marL="342900" indent="-342900">
              <a:spcBef>
                <a:spcPts val="0"/>
              </a:spcBef>
              <a:spcAft>
                <a:spcPts val="800"/>
              </a:spcAft>
              <a:buChar char="•"/>
            </a:pPr>
            <a:r>
              <a:rPr sz="1800">
                <a:solidFill>
                  <a:srgbClr val="FFFFFF"/>
                </a:solidFill>
                <a:latin typeface="Calibri"/>
              </a:rPr>
              <a:t>Stay calm; no on-the-spot apologies</a:t>
            </a:r>
          </a:p>
          <a:p>
            <a:pPr algn="l" marL="342900" indent="-342900">
              <a:spcBef>
                <a:spcPts val="0"/>
              </a:spcBef>
              <a:spcAft>
                <a:spcPts val="800"/>
              </a:spcAft>
              <a:buChar char="•"/>
            </a:pPr>
            <a:r>
              <a:rPr sz="1800">
                <a:solidFill>
                  <a:srgbClr val="FFFFFF"/>
                </a:solidFill>
                <a:latin typeface="Calibri"/>
              </a:rPr>
              <a:t>Upstander: question, redirect, accompany</a:t>
            </a:r>
          </a:p>
          <a:p>
            <a:pPr algn="l" marL="342900" indent="-342900">
              <a:spcBef>
                <a:spcPts val="0"/>
              </a:spcBef>
              <a:spcAft>
                <a:spcPts val="800"/>
              </a:spcAft>
              <a:buChar char="•"/>
            </a:pPr>
            <a:r>
              <a:rPr sz="1800">
                <a:solidFill>
                  <a:srgbClr val="FFFFFF"/>
                </a:solidFill>
                <a:latin typeface="Calibri"/>
              </a:rPr>
              <a:t>Reach out privately afterward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WHAT THE SITE SAYS TO DO</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Reasoning, not the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Reasons, not yes or no</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Preconventional: punishment, reward, self-interest</a:t>
            </a:r>
          </a:p>
          <a:p>
            <a:pPr algn="l" marL="342900" indent="-342900">
              <a:spcBef>
                <a:spcPts val="0"/>
              </a:spcBef>
              <a:spcAft>
                <a:spcPts val="800"/>
              </a:spcAft>
              <a:buChar char="•"/>
            </a:pPr>
            <a:r>
              <a:rPr sz="1800">
                <a:solidFill>
                  <a:srgbClr val="FFFFFF"/>
                </a:solidFill>
                <a:latin typeface="Calibri"/>
              </a:rPr>
              <a:t>Conventional: approval, rules, laws</a:t>
            </a:r>
          </a:p>
          <a:p>
            <a:pPr algn="l" marL="342900" indent="-342900">
              <a:spcBef>
                <a:spcPts val="0"/>
              </a:spcBef>
              <a:spcAft>
                <a:spcPts val="800"/>
              </a:spcAft>
              <a:buChar char="•"/>
            </a:pPr>
            <a:r>
              <a:rPr sz="1800">
                <a:solidFill>
                  <a:srgbClr val="FFFFFF"/>
                </a:solidFill>
                <a:latin typeface="Calibri"/>
              </a:rPr>
              <a:t>Postconventional: principles rules serve</a:t>
            </a:r>
          </a:p>
          <a:p>
            <a:pPr algn="l" marL="342900" indent="-342900">
              <a:spcBef>
                <a:spcPts val="0"/>
              </a:spcBef>
              <a:spcAft>
                <a:spcPts val="800"/>
              </a:spcAft>
              <a:buChar char="•"/>
            </a:pPr>
            <a:r>
              <a:rPr sz="1800">
                <a:solidFill>
                  <a:srgbClr val="FFFFFF"/>
                </a:solidFill>
                <a:latin typeface="Calibri"/>
              </a:rPr>
              <a:t>3 × 2 = 6 stages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KOHLBERG'S THREE LEVELS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Reasoning, not the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Justice vs. care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Kohlberg: justice and rights</a:t>
            </a:r>
          </a:p>
          <a:p>
            <a:pPr algn="l" marL="342900" indent="-342900">
              <a:spcBef>
                <a:spcPts val="0"/>
              </a:spcBef>
              <a:spcAft>
                <a:spcPts val="800"/>
              </a:spcAft>
              <a:buChar char="•"/>
            </a:pPr>
            <a:r>
              <a:rPr sz="1800">
                <a:solidFill>
                  <a:srgbClr val="FFFFFF"/>
                </a:solidFill>
                <a:latin typeface="Calibri"/>
              </a:rPr>
              <a:t>Built to measure justice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Gilligan: an ethic of care</a:t>
            </a:r>
          </a:p>
          <a:p>
            <a:pPr algn="l" marL="342900" indent="-342900">
              <a:spcBef>
                <a:spcPts val="0"/>
              </a:spcBef>
              <a:spcAft>
                <a:spcPts val="800"/>
              </a:spcAft>
              <a:buChar char="•"/>
            </a:pPr>
            <a:r>
              <a:rPr sz="1800">
                <a:solidFill>
                  <a:srgbClr val="FFFFFF"/>
                </a:solidFill>
                <a:latin typeface="Calibri"/>
              </a:rPr>
              <a:t>Gender evidence: mixed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GILLIGAN'S CRITIQUE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Reasoning, not the child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Many forms, no ranking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Many family forms; none ranked</a:t>
            </a:r>
          </a:p>
          <a:p>
            <a:pPr algn="l" marL="342900" indent="-342900">
              <a:spcBef>
                <a:spcPts val="0"/>
              </a:spcBef>
              <a:spcAft>
                <a:spcPts val="800"/>
              </a:spcAft>
              <a:buChar char="•"/>
            </a:pPr>
            <a:r>
              <a:rPr sz="1800">
                <a:solidFill>
                  <a:srgbClr val="FFFFFF"/>
                </a:solidFill>
                <a:latin typeface="Calibri"/>
              </a:rPr>
              <a:t>Transitions: short-term difficulty for many</a:t>
            </a:r>
          </a:p>
          <a:p>
            <a:pPr algn="l" marL="342900" indent="-342900">
              <a:spcBef>
                <a:spcPts val="0"/>
              </a:spcBef>
              <a:spcAft>
                <a:spcPts val="800"/>
              </a:spcAft>
              <a:buChar char="•"/>
            </a:pPr>
            <a:r>
              <a:rPr sz="1800">
                <a:solidFill>
                  <a:srgbClr val="FFFFFF"/>
                </a:solidFill>
                <a:latin typeface="Calibri"/>
              </a:rPr>
              <a:t>Most children adjust well over time</a:t>
            </a:r>
          </a:p>
          <a:p>
            <a:pPr algn="l" marL="342900" indent="-342900">
              <a:spcBef>
                <a:spcPts val="0"/>
              </a:spcBef>
              <a:spcAft>
                <a:spcPts val="800"/>
              </a:spcAft>
              <a:buChar char="•"/>
            </a:pPr>
            <a:r>
              <a:rPr sz="1800">
                <a:solidFill>
                  <a:srgbClr val="FFFFFF"/>
                </a:solidFill>
                <a:latin typeface="Calibri"/>
              </a:rPr>
              <a:t>Conflict and support matter most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FAMILIES · STRUCTURES AND TRANSITIONS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Reasoning, not the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R7: two lenses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Kohlberg: fairness over punishment</a:t>
            </a:r>
          </a:p>
          <a:p>
            <a:pPr algn="l" marL="342900" indent="-342900">
              <a:spcBef>
                <a:spcPts val="0"/>
              </a:spcBef>
              <a:spcAft>
                <a:spcPts val="800"/>
              </a:spcAft>
              <a:buChar char="•"/>
            </a:pPr>
            <a:r>
              <a:rPr sz="1800">
                <a:solidFill>
                  <a:srgbClr val="FFFFFF"/>
                </a:solidFill>
                <a:latin typeface="Calibri"/>
              </a:rPr>
              <a:t>No level from one sentence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Gilligan: care for who's left out</a:t>
            </a:r>
          </a:p>
          <a:p>
            <a:pPr algn="l" marL="342900" indent="-342900">
              <a:spcBef>
                <a:spcPts val="0"/>
              </a:spcBef>
              <a:spcAft>
                <a:spcPts val="800"/>
              </a:spcAft>
              <a:buChar char="•"/>
            </a:pPr>
            <a:r>
              <a:rPr sz="1800">
                <a:solidFill>
                  <a:srgbClr val="FFFFFF"/>
                </a:solidFill>
                <a:latin typeface="Calibri"/>
              </a:rPr>
              <a:t>Erikson: industry vs. inferiority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READING RECORD R7</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Reasoning, not the child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R7 prompt</a:t>
            </a:r>
          </a:p>
          <a:p>
            <a:pPr algn="l" marL="342900" indent="-342900">
              <a:spcBef>
                <a:spcPts val="0"/>
              </a:spcBef>
              <a:spcAft>
                <a:spcPts val="800"/>
              </a:spcAft>
              <a:buChar char="•"/>
            </a:pPr>
            <a:r>
              <a:rPr sz="1800">
                <a:solidFill>
                  <a:srgbClr val="FFFFFF"/>
                </a:solidFill>
                <a:latin typeface="Calibri"/>
              </a:rPr>
              <a:t>Check: a stage from one sentence?</a:t>
            </a:r>
          </a:p>
          <a:p>
            <a:pPr algn="l" marL="342900" indent="-342900">
              <a:spcBef>
                <a:spcPts val="0"/>
              </a:spcBef>
              <a:spcAft>
                <a:spcPts val="800"/>
              </a:spcAft>
              <a:buChar char="•"/>
            </a:pPr>
            <a:r>
              <a:rPr sz="1800">
                <a:solidFill>
                  <a:srgbClr val="FFFFFF"/>
                </a:solidFill>
                <a:latin typeface="Calibri"/>
              </a:rPr>
              <a:t>Check: one argument called bullying?</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Reasoning, not the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Reasoning, not the child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Bullying: all 3 elements</a:t>
            </a:r>
          </a:p>
          <a:p>
            <a:pPr algn="l" marL="342900" indent="-342900">
              <a:spcBef>
                <a:spcPts val="0"/>
              </a:spcBef>
              <a:spcAft>
                <a:spcPts val="800"/>
              </a:spcAft>
              <a:buChar char="•"/>
            </a:pPr>
            <a:r>
              <a:rPr sz="1800">
                <a:solidFill>
                  <a:srgbClr val="FFFFFF"/>
                </a:solidFill>
                <a:latin typeface="Calibri"/>
              </a:rPr>
              <a:t>Kohlberg: 3 levels, reasoning only</a:t>
            </a:r>
          </a:p>
          <a:p>
            <a:pPr algn="l" marL="342900" indent="-342900">
              <a:spcBef>
                <a:spcPts val="0"/>
              </a:spcBef>
              <a:spcAft>
                <a:spcPts val="800"/>
              </a:spcAft>
              <a:buChar char="•"/>
            </a:pPr>
            <a:r>
              <a:rPr sz="1800">
                <a:solidFill>
                  <a:srgbClr val="FFFFFF"/>
                </a:solidFill>
                <a:latin typeface="Calibri"/>
              </a:rPr>
              <a:t>Gilligan: the ethic of care</a:t>
            </a:r>
          </a:p>
          <a:p>
            <a:pPr algn="l" marL="342900" indent="-342900">
              <a:spcBef>
                <a:spcPts val="0"/>
              </a:spcBef>
              <a:spcAft>
                <a:spcPts val="800"/>
              </a:spcAft>
              <a:buChar char="•"/>
            </a:pPr>
            <a:r>
              <a:rPr sz="1800">
                <a:solidFill>
                  <a:srgbClr val="FFFFFF"/>
                </a:solidFill>
                <a:latin typeface="Calibri"/>
              </a:rPr>
              <a:t>Next: puberty and the teenage brain</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Reasoning, not the child</dc:title>
  <dc:subject>Reasoning, not the child — Week 12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