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9"/>
    <p:sldId id="258" r:id="rId10"/>
    <p:sldId id="259" r:id="rId11"/>
    <p:sldId id="260" r:id="rId12"/>
    <p:sldId id="261" r:id="rId13"/>
    <p:sldId id="262" r:id="rId14"/>
    <p:sldId id="263" r:id="rId15"/>
    <p:sldId id="264" r:id="rId16"/>
    <p:sldId id="265" r:id="rId17"/>
    <p:sldId id="266" r:id="rId18"/>
    <p:sldId id="267" r:id="rId19"/>
    <p:sldId id="268" r:id="rId20"/>
    <p:sldId id="269" r:id="rId21"/>
    <p:sldId id="270" r:id="rId22"/>
  </p:sldIdLst>
  <p:sldSz cx="12192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notesMaster" Target="notesMasters/notesMaster1.xml"/><Relationship Id="rId9" Type="http://schemas.openxmlformats.org/officeDocument/2006/relationships/slide" Target="slides/slide2.xml"/><Relationship Id="rId10" Type="http://schemas.openxmlformats.org/officeDocument/2006/relationships/slide" Target="slides/slide3.xml"/><Relationship Id="rId11" Type="http://schemas.openxmlformats.org/officeDocument/2006/relationships/slide" Target="slides/slide4.xml"/><Relationship Id="rId12" Type="http://schemas.openxmlformats.org/officeDocument/2006/relationships/slide" Target="slides/slide5.xml"/><Relationship Id="rId13" Type="http://schemas.openxmlformats.org/officeDocument/2006/relationships/slide" Target="slides/slide6.xml"/><Relationship Id="rId14" Type="http://schemas.openxmlformats.org/officeDocument/2006/relationships/slide" Target="slides/slide7.xml"/><Relationship Id="rId15" Type="http://schemas.openxmlformats.org/officeDocument/2006/relationships/slide" Target="slides/slide8.xml"/><Relationship Id="rId16" Type="http://schemas.openxmlformats.org/officeDocument/2006/relationships/slide" Target="slides/slide9.xml"/><Relationship Id="rId17" Type="http://schemas.openxmlformats.org/officeDocument/2006/relationships/slide" Target="slides/slide10.xml"/><Relationship Id="rId18" Type="http://schemas.openxmlformats.org/officeDocument/2006/relationships/slide" Target="slides/slide11.xml"/><Relationship Id="rId19" Type="http://schemas.openxmlformats.org/officeDocument/2006/relationships/slide" Target="slides/slide12.xml"/><Relationship Id="rId20" Type="http://schemas.openxmlformats.org/officeDocument/2006/relationships/slide" Target="slides/slide13.xml"/><Relationship Id="rId21" Type="http://schemas.openxmlformats.org/officeDocument/2006/relationships/slide" Target="slides/slide14.xml"/><Relationship Id="rId22" Type="http://schemas.openxmlformats.org/officeDocument/2006/relationships/slide" Target="slides/slide15.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p="http://schemas.openxmlformats.org/presentationml/2006/main" xmlns:r="http://schemas.openxmlformats.org/officeDocument/2006/relationships">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0F89C1C7-3DCD-1040-A9CF-14679D8B5DDD}" type="datetimeFigureOut">
              <a:rPr lang="en-US" smtClean="0"/>
              <a:t>10/17/16</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BB5E49A5-4136-284D-997B-48E1D791AD67}" type="slidenum">
              <a:rPr lang="en-US" smtClean="0"/>
              <a:t>‹#›</a:t>
            </a:fld>
            <a:endParaRPr lang="en-US"/>
          </a:p>
        </p:txBody>
      </p:sp>
    </p:spTree>
    <p:extLst>
      <p:ext uri="{BB962C8B-B14F-4D97-AF65-F5344CB8AC3E}">
        <p14:creationId xmlns:p14="http://schemas.microsoft.com/office/powerpoint/2010/main" val="2623252185"/>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xml"/></Relationships>
</file>

<file path=ppt/notesSlides/notesSlide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a:buNone/>
            </a:pPr>
            <a:r>
              <a:t>Welcome to Week 13, the first of two weeks on adolescence, the years from about 11 to 18. Before anything else, point students to the current syllabus as the authoritative source for how the course runs, then keep this opening on the ideas. The week's orienting question: how do the body, the brain, and thinking change in adolescence, and how do theories explain the change? Preview the path. We describe puberty and its timing in words, meet a model of the changing brain, compare one school's start time with a pediatric organization's position, name Piaget's formal operational stage and the pendulum problem, and tell two forms of adolescent egocentrism apart. The deck's title is the week's habit: a teen's brain is changing, not broken.</a:t>
            </a:r>
          </a:p>
        </p:txBody>
      </p:sp>
      <p:sp>
        <p:nvSpPr>
          <p:cNvPr id="4" name="Slide Number Placeholder 3"/>
          <p:cNvSpPr>
            <a:spLocks noGrp="1"/>
          </p:cNvSpPr>
          <p:nvPr>
            <p:ph type="sldNum" idx="5" sz="quarter"/>
          </p:nvPr>
        </p:nvSpPr>
        <p:spPr/>
      </p:sp>
    </p:spTree>
  </p:cSld>
  <p:clrMapOvr>
    <a:masterClrMapping/>
  </p:clrMapOvr>
</p:note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a:buNone/>
            </a:pPr>
            <a:r>
              <a:t>Set the scene in words. At a youth program's showcase, a 15-year-old catches a shoe on a cable on the way to the microphone, steadies, and finishes the song. Afterward, in an interview given with permission, the teen says they were sure "everybody saw" the stumble, and mentions that school starts at 7:30 a.m. DO: ask the room for one word that names the teen's feeling, and write the words on the board without judging them. Collect three or four, such as embarrassed, watched, or nervous. Then promise that by the end of the session the room will read that one sentence three ways: as a feeling about an audience, as new thinking, and as a school schedule set by adults. Hold the answers until the egocentrism slide.</a:t>
            </a:r>
          </a:p>
        </p:txBody>
      </p:sp>
      <p:sp>
        <p:nvSpPr>
          <p:cNvPr id="4" name="Slide Number Placeholder 3"/>
          <p:cNvSpPr>
            <a:spLocks noGrp="1"/>
          </p:cNvSpPr>
          <p:nvPr>
            <p:ph type="sldNum" idx="5" sz="quarter"/>
          </p:nvPr>
        </p:nvSpPr>
        <p:spPr/>
      </p:sp>
    </p:spTree>
  </p:cSld>
  <p:clrMapOvr>
    <a:masterClrMapping/>
  </p:clrMapOvr>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a:buNone/>
            </a:pPr>
            <a:r>
              <a:t>Name the week's shared data so students recognize it every time it returns. Record R8 of the running case, Dataset A, is illustrative: constructed for this course, describing no real teen. It was written at 15 years, at a youth program, as an interview given with permission. Its words about the stumble are "everybody saw", and its school start is 7:30 a.m. Dataset D, the standard Piaget tasks, gives this week's row, the pendulum problem. Dataset H, sourced figures and guidance, gives the American Academy of Pediatrics' 2014 position that middle and high schools aim for a start time of no earlier than 8:30 a.m. DO: have students write the three names in their notes, record, task, and position, before moving on. Week 11's conservation row was the task before this one.</a:t>
            </a:r>
          </a:p>
        </p:txBody>
      </p:sp>
      <p:sp>
        <p:nvSpPr>
          <p:cNvPr id="4" name="Slide Number Placeholder 3"/>
          <p:cNvSpPr>
            <a:spLocks noGrp="1"/>
          </p:cNvSpPr>
          <p:nvPr>
            <p:ph type="sldNum" idx="5" sz="quarter"/>
          </p:nvPr>
        </p:nvSpPr>
        <p:spPr/>
      </p:sp>
    </p:spTree>
  </p:cSld>
  <p:clrMapOvr>
    <a:masterClrMapping/>
  </p:clrMapOvr>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a:buNone/>
            </a:pPr>
            <a:r>
              <a:t>Puberty is the set of hormonal and physical changes that lead to reproductive maturity, including a growth spurt, changes in body shape, and the development of the sex characteristics; its timing varies widely from one healthy teen to the next. Hormones are the body's chemical messengers. The secular trend is a change in a population's average over generations; in puberty, the shift over the past century toward an earlier average age at which puberty begins. Pubertal timing, early or late compared with peers, has effects that research describes as associations that depend on context, not fixed outcomes and not destinies. This is Week 5's warning in a new setting: an age is a range, not a deadline. DO: ask what a family should do with a question about one teen's growth; the reply is to talk with a health professional, since this course gives no medical advice.</a:t>
            </a:r>
          </a:p>
        </p:txBody>
      </p:sp>
      <p:sp>
        <p:nvSpPr>
          <p:cNvPr id="4" name="Slide Number Placeholder 3"/>
          <p:cNvSpPr>
            <a:spLocks noGrp="1"/>
          </p:cNvSpPr>
          <p:nvPr>
            <p:ph type="sldNum" idx="5" sz="quarter"/>
          </p:nvPr>
        </p:nvSpPr>
        <p:spPr/>
      </p:sp>
    </p:spTree>
  </p:cSld>
  <p:clrMapOvr>
    <a:masterClrMapping/>
  </p:clrMapOvr>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a:buNone/>
            </a:pPr>
            <a:r>
              <a:t>Teach the model as a model. The limbic system is a set of brain regions involved in reward and emotion that becomes more sensitive to reward early in adolescence. The prefrontal cortex is the front part of the brain involved in planning and impulse control, and it keeps maturing into the twenties. Together they make the adolescent brain model: reward and emotion regions mature earlier than the planning regions. Call back Week 5, where the infant brain built and pruned connections; brain development did not end there. DO: describe a robotics team where half cheer a risky last-minute change and one teen says to test the old arm first, and ask which part of the model each reaction fits. Then name the limit: the model describes groups, not a teen's choice, and it is never an excuse.</a:t>
            </a:r>
          </a:p>
        </p:txBody>
      </p:sp>
      <p:sp>
        <p:nvSpPr>
          <p:cNvPr id="4" name="Slide Number Placeholder 3"/>
          <p:cNvSpPr>
            <a:spLocks noGrp="1"/>
          </p:cNvSpPr>
          <p:nvPr>
            <p:ph type="sldNum" idx="5" sz="quarter"/>
          </p:nvPr>
        </p:nvSpPr>
        <p:spPr/>
      </p:sp>
    </p:spTree>
  </p:cSld>
  <p:clrMapOvr>
    <a:masterClrMapping/>
  </p:clrMapOvr>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a:buNone/>
            </a:pPr>
            <a:r>
              <a:t>Run the worked example live. The American Academy of Pediatrics' 2014 policy statement on school start times for adolescents recommends that middle and high schools aim for a start time of no earlier than 8:30 a.m. Record R8's school starts at 7:30 a.m. DO: pause before each step and collect predictions. Step one, subtract: 8:30 − 7:30 = 1 hour. Step two, turn hours into minutes: 1 × 60 = 60. Step three, say it in words: R8's school starts 60 minutes earlier than the position. Then name what the comparison does not say. It says nothing about how much this teen sleeps and gives no personal advice. Whether a district changes its schedule weighs bus routes, sports, jobs, and family work hours; the course names that debate and settles nothing.</a:t>
            </a:r>
          </a:p>
        </p:txBody>
      </p:sp>
      <p:sp>
        <p:nvSpPr>
          <p:cNvPr id="4" name="Slide Number Placeholder 3"/>
          <p:cNvSpPr>
            <a:spLocks noGrp="1"/>
          </p:cNvSpPr>
          <p:nvPr>
            <p:ph type="sldNum" idx="5" sz="quarter"/>
          </p:nvPr>
        </p:nvSpPr>
        <p:spPr/>
      </p:sp>
    </p:spTree>
  </p:cSld>
  <p:clrMapOvr>
    <a:masterClrMapping/>
  </p:clrMapOvr>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a:buNone/>
            </a:pPr>
            <a:r>
              <a:t>Piaget described 4 stages of cognitive development, and the formal operational stage is the fourth, placed at about 11 onward. In it, adolescents can reason about abstract ideas and possibilities, not only about concrete things. Its core skill is hypothetical-deductive reasoning: form a hypothesis, work out what should happen if it is true, and test it in an orderly way, one variable at a time. Week 11's concrete operational stage, at about 7 to 11, kept logic tied to real things; this stage lets logic work on ideas such as fairness or a what-if. DO: pose a lunch-table question with nothing to point at, such as whether the world would be better if everyone told the truth for one day, and ask which stage the argument needs. Stress that the ages are approximate.</a:t>
            </a:r>
          </a:p>
        </p:txBody>
      </p:sp>
      <p:sp>
        <p:nvSpPr>
          <p:cNvPr id="4" name="Slide Number Placeholder 3"/>
          <p:cNvSpPr>
            <a:spLocks noGrp="1"/>
          </p:cNvSpPr>
          <p:nvPr>
            <p:ph type="sldNum" idx="5" sz="quarter"/>
          </p:nvPr>
        </p:nvSpPr>
        <p:spPr/>
      </p:sp>
    </p:spTree>
  </p:cSld>
  <p:clrMapOvr>
    <a:masterClrMapping/>
  </p:clrMapOvr>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a:buNone/>
            </a:pPr>
            <a:r>
              <a:t>Inhelder and Piaget's pendulum problem asks what controls how fast a pendulum swings. The teen can change things such as the length of the string, the weight on the end, and how hard it is pushed. In words, the left side is the typical concrete operational response: it changes several things at once, so no one can tell which change mattered. The right side is the typical formal operational response: it tests one variable at a time and holds the others the same. DO: describe a science-fair plan that changes a paper airplane's wings, paper, and throw all at once, and ask the room to fix it. The fix keeps the same paper, fold, and throw and changes only the wing shape. This is Dataset D's last row, after Week 11's conservation and class-inclusion rows.</a:t>
            </a:r>
          </a:p>
        </p:txBody>
      </p:sp>
      <p:sp>
        <p:nvSpPr>
          <p:cNvPr id="4" name="Slide Number Placeholder 3"/>
          <p:cNvSpPr>
            <a:spLocks noGrp="1"/>
          </p:cNvSpPr>
          <p:nvPr>
            <p:ph type="sldNum" idx="5" sz="quarter"/>
          </p:nvPr>
        </p:nvSpPr>
        <p:spPr/>
      </p:sp>
    </p:spTree>
  </p:cSld>
  <p:clrMapOvr>
    <a:masterClrMapping/>
  </p:clrMapOvr>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a:buNone/>
            </a:pPr>
            <a:r>
              <a:t>Here is the finding that keeps the stage honest: many adolescents and adults do not use formal reasoning consistently. A person may test one variable at a time on a science project and still change several things at once while fixing a slow laptop. So reaching the stage in Piaget's model does not mean using it on every problem. Students often think every adolescent reaches formal operations, because it is the last stage in the model; the cure is this finding. The stage names and their order are keyed, and the ages are approximate, never a timetable, as Week 9 and Week 11 warned about the earlier stages. DO: ask students for one task where they reason one variable at a time and one where they do not, and collect two examples aloud.</a:t>
            </a:r>
          </a:p>
        </p:txBody>
      </p:sp>
      <p:sp>
        <p:nvSpPr>
          <p:cNvPr id="4" name="Slide Number Placeholder 3"/>
          <p:cNvSpPr>
            <a:spLocks noGrp="1"/>
          </p:cNvSpPr>
          <p:nvPr>
            <p:ph type="sldNum" idx="5" sz="quarter"/>
          </p:nvPr>
        </p:nvSpPr>
        <p:spPr/>
      </p:sp>
    </p:spTree>
  </p:cSld>
  <p:clrMapOvr>
    <a:masterClrMapping/>
  </p:clrMapOvr>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a:buNone/>
            </a:pPr>
            <a:r>
              <a:t>Elkind (1967), Egocentrism in Adolescence, in Child Development, named two forms of adolescent egocentrism. The left column is the imaginary audience: the feeling that others are constantly watching and judging you. The right column is the personal fable: the feeling that your experiences are unique and that you are invulnerable. The quick test is about being seen versus being special or safe. DO: read four sentences and have the room vote on each. Everyone in the cafeteria noticed my haircut: imaginary audience. No one has ever been as heartbroken as I am: personal fable. I can't wear this jacket; people will stare: imaginary audience. Bad things happen to other people, not to me: personal fable. Debrief any sentence that split the room.</a:t>
            </a:r>
          </a:p>
        </p:txBody>
      </p:sp>
      <p:sp>
        <p:nvSpPr>
          <p:cNvPr id="4" name="Slide Number Placeholder 3"/>
          <p:cNvSpPr>
            <a:spLocks noGrp="1"/>
          </p:cNvSpPr>
          <p:nvPr>
            <p:ph type="sldNum" idx="5" sz="quarter"/>
          </p:nvPr>
        </p:nvSpPr>
        <p:spPr/>
      </p:sp>
    </p:spTree>
  </p:cSld>
  <p:clrMapOvr>
    <a:masterClrMapping/>
  </p:clrMapOvr>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a:buNone/>
            </a:pPr>
            <a:r>
              <a:t>Attribution is a gate in this course. Adolescent egocentrism is Elkind's 1967 term. The egocentrism of early childhood, shown in the three mountains task from Week 9, when a preschooler asked what a doll sees picks their own view, is Piaget's. The left column names Elkind and adolescent egocentrism; the right column names Piaget and early childhood egocentrism. A second trap rides along: students often read the imaginary audience as vanity. Elkind linked adolescent egocentrism to new thinking, the ability to think about what other people are thinking, so the teen is over-reading what an audience noticed, not admiring themselves. DO: ask one student to explain the difference between the two kinds of egocentrism in one sentence, then let a second student improve it.</a:t>
            </a:r>
          </a:p>
        </p:txBody>
      </p:sp>
      <p:sp>
        <p:nvSpPr>
          <p:cNvPr id="4" name="Slide Number Placeholder 3"/>
          <p:cNvSpPr>
            <a:spLocks noGrp="1"/>
          </p:cNvSpPr>
          <p:nvPr>
            <p:ph type="sldNum" idx="5" sz="quarter"/>
          </p:nvPr>
        </p:nvSpPr>
        <p:spPr/>
      </p:sp>
    </p:spTree>
  </p:cSld>
  <p:clrMapOvr>
    <a:masterClrMapping/>
  </p:clrMapOvr>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a:buNone/>
            </a:pPr>
            <a:r>
              <a:t>Walk record R8 in the course's order. On the left is behavior only: the teen, 15 years, says they were sure "everybody saw" a stumble on stage, and says school starts at 7:30 a.m. On the right is interpretation: "everybody saw" is about being seen, so it shows the imaginary audience, not the personal fable; and the 7:30 a.m. start is 60 minutes earlier than the AAP's 2014 position. This is Week 3's two-column habit, behavior apart from interpretation. DO: cover the right column and ask the room to name the concept before revealing it. Then name the limits: R8 carries no pendulum task, so it cannot show whether this teen reasons formally, and one stumble says nothing about the teen's overall self-image. R8's robotics-and-art sentence waits for Week 14.</a:t>
            </a:r>
          </a:p>
        </p:txBody>
      </p:sp>
      <p:sp>
        <p:nvSpPr>
          <p:cNvPr id="4" name="Slide Number Placeholder 3"/>
          <p:cNvSpPr>
            <a:spLocks noGrp="1"/>
          </p:cNvSpPr>
          <p:nvPr>
            <p:ph type="sldNum" idx="5" sz="quarter"/>
          </p:nvPr>
        </p:nvSpPr>
        <p:spPr/>
      </p:sp>
    </p:spTree>
  </p:cSld>
  <p:clrMapOvr>
    <a:masterClrMapping/>
  </p:clrMapOvr>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a:buNone/>
            </a:pPr>
            <a:r>
              <a:t>Compare two theories on the same record. On the left, Piaget's cognitive-developmental theory with Elkind's extension: the new power to think about other people's thoughts makes it easy to over-read what an audience noticed, which is why the imaginary audience appears in adolescence. On the right, Bronfenbrenner's ecological systems from Week 1: the 7:30 a.m. start is set by a district decision, an exosystem setting the teen does not take part in, and it shapes the microsystem of the school day. DO: read the plain sentence aloud. Being sure "everybody saw" one stumble shows the imaginary audience, which Elkind (1967) described as a form of adolescent egocentrism, and the 7:30 a.m. start, 60 minutes earlier than the AAP's 2014 position, is a decision made in a system around the teen.</a:t>
            </a:r>
          </a:p>
        </p:txBody>
      </p:sp>
      <p:sp>
        <p:nvSpPr>
          <p:cNvPr id="4" name="Slide Number Placeholder 3"/>
          <p:cNvSpPr>
            <a:spLocks noGrp="1"/>
          </p:cNvSpPr>
          <p:nvPr>
            <p:ph type="sldNum" idx="5" sz="quarter"/>
          </p:nvPr>
        </p:nvSpPr>
        <p:spPr/>
      </p:sp>
    </p:spTree>
  </p:cSld>
  <p:clrMapOvr>
    <a:masterClrMapping/>
  </p:clrMapOvr>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a:buNone/>
            </a:pPr>
            <a:r>
              <a:t>This activity puts a chatbot such as Claude, Gemini, or ChatGPT to work on this week's material. DO: paste this exact prompt: An illustrative 15-year-old says they were sure everybody saw a stumble on stage, and their school starts at 7:30 a.m. Name the form of adolescent egocentrism this shows, say who named it, and say what the American Academy of Pediatrics recommends about school start times. Compare the response with the week's reading. A likely error is calling the sentence the personal fable; the correction is the imaginary audience, about being seen. A second likely error is crediting the term to Piaget alone; the correction is Elkind (1967). A third is misstating the AAP's 2014 position; it is no earlier than 8:30 a.m. The judgment rule: the tool drafts; you check.</a:t>
            </a:r>
          </a:p>
        </p:txBody>
      </p:sp>
      <p:sp>
        <p:nvSpPr>
          <p:cNvPr id="4" name="Slide Number Placeholder 3"/>
          <p:cNvSpPr>
            <a:spLocks noGrp="1"/>
          </p:cNvSpPr>
          <p:nvPr>
            <p:ph type="sldNum" idx="5" sz="quarter"/>
          </p:nvPr>
        </p:nvSpPr>
        <p:spPr/>
      </p:sp>
    </p:spTree>
  </p:cSld>
  <p:clrMapOvr>
    <a:masterClrMapping/>
  </p:clrMapOvr>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a:buNone/>
            </a:pPr>
            <a:r>
              <a:t>Recap the week's anchors in order. Puberty's timing varies widely among healthy teens. The adolescent brain model pairs early reward sensitivity with a prefrontal cortex that keeps maturing into the twenties, and it is never an excuse. The AAP's 2014 position is no earlier than 8:30 a.m., and R8's 7:30 a.m. start is 60 minutes earlier. Piaget's formal operational stage, about 11 onward, tests one variable at a time on the pendulum problem, though many people do not use it consistently. The imaginary audience is about being seen; the personal fable is about being special or safe. DO: ask each student to write one sentence that tells the imaginary audience apart from the personal fable and hand it in on the way out. Next week turns to identity, parents, and peers.</a:t>
            </a:r>
          </a:p>
        </p:txBody>
      </p:sp>
      <p:sp>
        <p:nvSpPr>
          <p:cNvPr id="4" name="Slide Number Placeholder 3"/>
          <p:cNvSpPr>
            <a:spLocks noGrp="1"/>
          </p:cNvSpPr>
          <p:nvPr>
            <p:ph type="sldNum" idx="5" sz="quarter"/>
          </p:nvPr>
        </p:nvSpPr>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5.xm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4" name="cm-title-band"/>
          <p:cNvSpPr/>
          <p:nvPr/>
        </p:nvSpPr>
        <p:spPr>
          <a:xfrm>
            <a:off x="0" y="0"/>
            <a:ext cx="12192000" cy="3977640"/>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2" name="Title 1"/>
          <p:cNvSpPr>
            <a:spLocks noGrp="1"/>
          </p:cNvSpPr>
          <p:nvPr>
            <p:ph type="ctrTitle"/>
          </p:nvPr>
        </p:nvSpPr>
        <p:spPr>
          <a:xfrm>
            <a:off x="731520" y="1234440"/>
            <a:ext cx="10728960" cy="2057400"/>
          </a:xfrm>
        </p:spPr>
        <p:txBody>
          <a:bodyPr wrap="square" lIns="45720" rIns="45720" tIns="0" bIns="0" anchor="b">
            <a:noAutofit/>
          </a:bodyPr>
          <a:lstStyle/>
          <a:p>
            <a:pPr algn="l">
              <a:buNone/>
            </a:pPr>
            <a:r>
              <a:rPr b="1" sz="4000">
                <a:solidFill>
                  <a:srgbClr val="FFFFFF"/>
                </a:solidFill>
                <a:latin typeface="Calibri Light"/>
              </a:rPr>
              <a:t>Changing, not broken</a:t>
            </a:r>
          </a:p>
        </p:txBody>
      </p:sp>
      <p:sp>
        <p:nvSpPr>
          <p:cNvPr id="3" name="Subtitle 2"/>
          <p:cNvSpPr>
            <a:spLocks noGrp="1"/>
          </p:cNvSpPr>
          <p:nvPr>
            <p:ph type="subTitle" idx="1"/>
          </p:nvPr>
        </p:nvSpPr>
        <p:spPr>
          <a:xfrm>
            <a:off x="731520" y="4526280"/>
            <a:ext cx="10728960" cy="1508760"/>
          </a:xfrm>
        </p:spPr>
        <p:txBody>
          <a:bodyPr wrap="square" lIns="45720" rIns="45720" tIns="0" bIns="0" anchor="t">
            <a:noAutofit/>
          </a:bodyPr>
          <a:lstStyle/>
          <a:p>
            <a:pPr algn="l" marL="0" indent="0">
              <a:spcBef>
                <a:spcPts val="0"/>
              </a:spcBef>
              <a:buNone/>
            </a:pPr>
            <a:r>
              <a:rPr sz="2000">
                <a:solidFill>
                  <a:srgbClr val="2E75B6"/>
                </a:solidFill>
                <a:latin typeface="Calibri"/>
              </a:rPr>
              <a:t>Week 13 · Adolescence: Physical and Cognitive Development</a:t>
            </a:r>
          </a:p>
        </p:txBody>
      </p:sp>
      <p:sp>
        <p:nvSpPr>
          <p:cNvPr id="5" name="cm-accent-rule"/>
          <p:cNvSpPr/>
          <p:nvPr/>
        </p:nvSpPr>
        <p:spPr>
          <a:xfrm>
            <a:off x="731520" y="4251960"/>
            <a:ext cx="3657600" cy="63500"/>
          </a:xfrm>
          <a:prstGeom prst="rect">
            <a:avLst/>
          </a:prstGeom>
          <a:solidFill>
            <a:srgbClr val="2E75B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6" name="cm-kicker"/>
          <p:cNvSpPr txBox="1"/>
          <p:nvPr/>
        </p:nvSpPr>
        <p:spPr>
          <a:xfrm>
            <a:off x="731520" y="923544"/>
            <a:ext cx="10728960" cy="274320"/>
          </a:xfrm>
          <a:prstGeom prst="rect">
            <a:avLst/>
          </a:prstGeom>
          <a:noFill/>
        </p:spPr>
        <p:txBody>
          <a:bodyPr wrap="square" lIns="45720" rIns="45720" tIns="0" bIns="0">
            <a:noAutofit/>
          </a:bodyPr>
          <a:lstStyle/>
          <a:p>
            <a:pPr algn="l">
              <a:buNone/>
            </a:pPr>
            <a:r>
              <a:rPr sz="1400" b="1" spc="200">
                <a:solidFill>
                  <a:srgbClr val="A1C1DE"/>
                </a:solidFill>
                <a:latin typeface="Calibri"/>
              </a:rPr>
              <a:t>WEEK 13 · THE TEEN BODY AND MIND</a:t>
            </a:r>
          </a:p>
        </p:txBody>
      </p:sp>
      <p:sp>
        <p:nvSpPr>
          <p:cNvPr id="7" name="cm-slide-number"/>
          <p:cNvSpPr txBox="1"/>
          <p:nvPr/>
        </p:nvSpPr>
        <p:spPr>
          <a:xfrm>
            <a:off x="10957560" y="6473952"/>
            <a:ext cx="502920" cy="256032"/>
          </a:xfrm>
          <a:prstGeom prst="rect">
            <a:avLst/>
          </a:prstGeom>
          <a:noFill/>
        </p:spPr>
        <p:txBody>
          <a:bodyPr wrap="square" lIns="45720" rIns="45720" tIns="0" bIns="0">
            <a:noAutofit/>
          </a:bodyPr>
          <a:lstStyle/>
          <a:p>
            <a:pPr algn="r">
              <a:buNone/>
            </a:pPr>
            <a:r>
              <a:rPr sz="1100" b="0">
                <a:solidFill>
                  <a:srgbClr val="2E75B6"/>
                </a:solidFill>
                <a:latin typeface="Calibri"/>
              </a:rPr>
              <a:t>1</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4" name="cm-section-bg"/>
          <p:cNvSpPr/>
          <p:nvPr/>
        </p:nvSpPr>
        <p:spPr>
          <a:xfrm>
            <a:off x="0" y="0"/>
            <a:ext cx="12192000" cy="6858000"/>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2" name="Title 1"/>
          <p:cNvSpPr>
            <a:spLocks noGrp="1"/>
          </p:cNvSpPr>
          <p:nvPr>
            <p:ph type="title"/>
          </p:nvPr>
        </p:nvSpPr>
        <p:spPr>
          <a:xfrm>
            <a:off x="731520" y="3566160"/>
            <a:ext cx="10728960" cy="2331720"/>
          </a:xfrm>
        </p:spPr>
        <p:txBody>
          <a:bodyPr wrap="square" lIns="45720" rIns="45720" tIns="0" bIns="0" anchor="t">
            <a:noAutofit/>
          </a:bodyPr>
          <a:lstStyle/>
          <a:p>
            <a:pPr algn="l">
              <a:buNone/>
            </a:pPr>
            <a:r>
              <a:rPr b="1" sz="3400">
                <a:solidFill>
                  <a:srgbClr val="FFFFFF"/>
                </a:solidFill>
                <a:latin typeface="Calibri Light"/>
              </a:rPr>
              <a:t>Who saw the stumble?</a:t>
            </a:r>
          </a:p>
        </p:txBody>
      </p:sp>
      <p:sp>
        <p:nvSpPr>
          <p:cNvPr id="5" name="cm-section-marker"/>
          <p:cNvSpPr txBox="1"/>
          <p:nvPr/>
        </p:nvSpPr>
        <p:spPr>
          <a:xfrm>
            <a:off x="731520" y="548640"/>
            <a:ext cx="3657600" cy="2011680"/>
          </a:xfrm>
          <a:prstGeom prst="rect">
            <a:avLst/>
          </a:prstGeom>
          <a:noFill/>
        </p:spPr>
        <p:txBody>
          <a:bodyPr wrap="none" lIns="0" rIns="0" tIns="0" bIns="0">
            <a:noAutofit/>
          </a:bodyPr>
          <a:lstStyle/>
          <a:p>
            <a:pPr algn="l">
              <a:buNone/>
            </a:pPr>
            <a:r>
              <a:rPr sz="9600" b="1">
                <a:solidFill>
                  <a:srgbClr val="6D9ECC"/>
                </a:solidFill>
                <a:latin typeface="Calibri Light"/>
              </a:rPr>
              <a:t>01</a:t>
            </a:r>
          </a:p>
        </p:txBody>
      </p:sp>
      <p:sp>
        <p:nvSpPr>
          <p:cNvPr id="6" name="cm-kicker"/>
          <p:cNvSpPr txBox="1"/>
          <p:nvPr/>
        </p:nvSpPr>
        <p:spPr>
          <a:xfrm>
            <a:off x="731520" y="3255264"/>
            <a:ext cx="10728960" cy="274320"/>
          </a:xfrm>
          <a:prstGeom prst="rect">
            <a:avLst/>
          </a:prstGeom>
          <a:noFill/>
        </p:spPr>
        <p:txBody>
          <a:bodyPr wrap="square" lIns="45720" rIns="45720" tIns="0" bIns="0">
            <a:noAutofit/>
          </a:bodyPr>
          <a:lstStyle/>
          <a:p>
            <a:pPr algn="l">
              <a:buNone/>
            </a:pPr>
            <a:r>
              <a:rPr sz="1400" b="1" spc="200">
                <a:solidFill>
                  <a:srgbClr val="A1C1DE"/>
                </a:solidFill>
                <a:latin typeface="Calibri"/>
              </a:rPr>
              <a:t>THE HOOK · A YOUTH PROGRAM SHOWCASE</a:t>
            </a:r>
          </a:p>
        </p:txBody>
      </p:sp>
      <p:sp>
        <p:nvSpPr>
          <p:cNvPr id="7" name="cm-slide-number"/>
          <p:cNvSpPr txBox="1"/>
          <p:nvPr/>
        </p:nvSpPr>
        <p:spPr>
          <a:xfrm>
            <a:off x="10957560" y="6473952"/>
            <a:ext cx="502920" cy="256032"/>
          </a:xfrm>
          <a:prstGeom prst="rect">
            <a:avLst/>
          </a:prstGeom>
          <a:noFill/>
        </p:spPr>
        <p:txBody>
          <a:bodyPr wrap="square" lIns="45720" rIns="45720" tIns="0" bIns="0">
            <a:noAutofit/>
          </a:bodyPr>
          <a:lstStyle/>
          <a:p>
            <a:pPr algn="r">
              <a:buNone/>
            </a:pPr>
            <a:r>
              <a:rPr sz="1100" b="0">
                <a:solidFill>
                  <a:srgbClr val="A1C1DE"/>
                </a:solidFill>
                <a:latin typeface="Calibri"/>
              </a:rPr>
              <a:t>2</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4" name="cm-section-bg"/>
          <p:cNvSpPr/>
          <p:nvPr/>
        </p:nvSpPr>
        <p:spPr>
          <a:xfrm>
            <a:off x="0" y="0"/>
            <a:ext cx="12192000" cy="6858000"/>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2" name="Title 1"/>
          <p:cNvSpPr>
            <a:spLocks noGrp="1"/>
          </p:cNvSpPr>
          <p:nvPr>
            <p:ph type="title"/>
          </p:nvPr>
        </p:nvSpPr>
        <p:spPr>
          <a:xfrm>
            <a:off x="731520" y="3566160"/>
            <a:ext cx="10728960" cy="2331720"/>
          </a:xfrm>
        </p:spPr>
        <p:txBody>
          <a:bodyPr wrap="square" lIns="45720" rIns="45720" tIns="0" bIns="0" anchor="t">
            <a:noAutofit/>
          </a:bodyPr>
          <a:lstStyle/>
          <a:p>
            <a:pPr algn="l">
              <a:buNone/>
            </a:pPr>
            <a:r>
              <a:rPr b="1" sz="3400">
                <a:solidFill>
                  <a:srgbClr val="FFFFFF"/>
                </a:solidFill>
                <a:latin typeface="Calibri Light"/>
              </a:rPr>
              <a:t>Record, task, and position</a:t>
            </a:r>
          </a:p>
        </p:txBody>
      </p:sp>
      <p:sp>
        <p:nvSpPr>
          <p:cNvPr id="5" name="cm-section-marker"/>
          <p:cNvSpPr txBox="1"/>
          <p:nvPr/>
        </p:nvSpPr>
        <p:spPr>
          <a:xfrm>
            <a:off x="731520" y="548640"/>
            <a:ext cx="3657600" cy="2011680"/>
          </a:xfrm>
          <a:prstGeom prst="rect">
            <a:avLst/>
          </a:prstGeom>
          <a:noFill/>
        </p:spPr>
        <p:txBody>
          <a:bodyPr wrap="none" lIns="0" rIns="0" tIns="0" bIns="0">
            <a:noAutofit/>
          </a:bodyPr>
          <a:lstStyle/>
          <a:p>
            <a:pPr algn="l">
              <a:buNone/>
            </a:pPr>
            <a:r>
              <a:rPr sz="9600" b="1">
                <a:solidFill>
                  <a:srgbClr val="6D9ECC"/>
                </a:solidFill>
                <a:latin typeface="Calibri Light"/>
              </a:rPr>
              <a:t>02</a:t>
            </a:r>
          </a:p>
        </p:txBody>
      </p:sp>
      <p:sp>
        <p:nvSpPr>
          <p:cNvPr id="6" name="cm-kicker"/>
          <p:cNvSpPr txBox="1"/>
          <p:nvPr/>
        </p:nvSpPr>
        <p:spPr>
          <a:xfrm>
            <a:off x="731520" y="3255264"/>
            <a:ext cx="10728960" cy="274320"/>
          </a:xfrm>
          <a:prstGeom prst="rect">
            <a:avLst/>
          </a:prstGeom>
          <a:noFill/>
        </p:spPr>
        <p:txBody>
          <a:bodyPr wrap="square" lIns="45720" rIns="45720" tIns="0" bIns="0">
            <a:noAutofit/>
          </a:bodyPr>
          <a:lstStyle/>
          <a:p>
            <a:pPr algn="l">
              <a:buNone/>
            </a:pPr>
            <a:r>
              <a:rPr sz="1400" b="1" spc="200">
                <a:solidFill>
                  <a:srgbClr val="A1C1DE"/>
                </a:solidFill>
                <a:latin typeface="Calibri"/>
              </a:rPr>
              <a:t>SHARED DATA · DATASETS A, D, AND H</a:t>
            </a:r>
          </a:p>
        </p:txBody>
      </p:sp>
      <p:sp>
        <p:nvSpPr>
          <p:cNvPr id="7" name="cm-slide-number"/>
          <p:cNvSpPr txBox="1"/>
          <p:nvPr/>
        </p:nvSpPr>
        <p:spPr>
          <a:xfrm>
            <a:off x="10957560" y="6473952"/>
            <a:ext cx="502920" cy="256032"/>
          </a:xfrm>
          <a:prstGeom prst="rect">
            <a:avLst/>
          </a:prstGeom>
          <a:noFill/>
        </p:spPr>
        <p:txBody>
          <a:bodyPr wrap="square" lIns="45720" rIns="45720" tIns="0" bIns="0">
            <a:noAutofit/>
          </a:bodyPr>
          <a:lstStyle/>
          <a:p>
            <a:pPr algn="r">
              <a:buNone/>
            </a:pPr>
            <a:r>
              <a:rPr sz="1100" b="0">
                <a:solidFill>
                  <a:srgbClr val="A1C1DE"/>
                </a:solidFill>
                <a:latin typeface="Calibri"/>
              </a:rPr>
              <a:t>3</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4" name="cm-content-bg"/>
          <p:cNvSpPr/>
          <p:nvPr/>
        </p:nvSpPr>
        <p:spPr>
          <a:xfrm>
            <a:off x="0" y="0"/>
            <a:ext cx="12192000" cy="6858000"/>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2" name="Title 1"/>
          <p:cNvSpPr>
            <a:spLocks noGrp="1"/>
          </p:cNvSpPr>
          <p:nvPr>
            <p:ph type="title"/>
          </p:nvPr>
        </p:nvSpPr>
        <p:spPr>
          <a:xfrm>
            <a:off x="731520" y="411480"/>
            <a:ext cx="10728960" cy="777240"/>
          </a:xfrm>
        </p:spPr>
        <p:txBody>
          <a:bodyPr wrap="square" lIns="45720" rIns="45720" tIns="0" bIns="0" anchor="b">
            <a:noAutofit/>
          </a:bodyPr>
          <a:lstStyle/>
          <a:p>
            <a:pPr algn="l">
              <a:buNone/>
            </a:pPr>
            <a:r>
              <a:rPr b="1" sz="2800">
                <a:solidFill>
                  <a:srgbClr val="FFFFFF"/>
                </a:solidFill>
                <a:latin typeface="Calibri Light"/>
              </a:rPr>
              <a:t>Puberty's wide schedule</a:t>
            </a:r>
          </a:p>
        </p:txBody>
      </p:sp>
      <p:sp>
        <p:nvSpPr>
          <p:cNvPr id="3" name="Content Placeholder 2"/>
          <p:cNvSpPr>
            <a:spLocks noGrp="1"/>
          </p:cNvSpPr>
          <p:nvPr>
            <p:ph idx="1"/>
          </p:nvPr>
        </p:nvSpPr>
        <p:spPr>
          <a:xfrm>
            <a:off x="731520" y="1554480"/>
            <a:ext cx="10728960" cy="4663440"/>
          </a:xfrm>
        </p:spPr>
        <p:txBody>
          <a:bodyPr wrap="square" lIns="45720" rIns="45720" tIns="0" bIns="0" anchor="t">
            <a:noAutofit/>
          </a:bodyPr>
          <a:lstStyle/>
          <a:p>
            <a:pPr algn="l" marL="342900" indent="-342900">
              <a:spcBef>
                <a:spcPts val="0"/>
              </a:spcBef>
              <a:spcAft>
                <a:spcPts val="800"/>
              </a:spcAft>
              <a:buChar char="•"/>
            </a:pPr>
            <a:r>
              <a:rPr sz="1800">
                <a:solidFill>
                  <a:srgbClr val="FFFFFF"/>
                </a:solidFill>
                <a:latin typeface="Calibri"/>
              </a:rPr>
              <a:t>Hormonal and physical change toward maturity</a:t>
            </a:r>
          </a:p>
          <a:p>
            <a:pPr algn="l" marL="342900" indent="-342900">
              <a:spcBef>
                <a:spcPts val="0"/>
              </a:spcBef>
              <a:spcAft>
                <a:spcPts val="800"/>
              </a:spcAft>
              <a:buChar char="•"/>
            </a:pPr>
            <a:r>
              <a:rPr sz="1800">
                <a:solidFill>
                  <a:srgbClr val="FFFFFF"/>
                </a:solidFill>
                <a:latin typeface="Calibri"/>
              </a:rPr>
              <a:t>Timing varies widely among healthy teens</a:t>
            </a:r>
          </a:p>
          <a:p>
            <a:pPr algn="l" marL="342900" indent="-342900">
              <a:spcBef>
                <a:spcPts val="0"/>
              </a:spcBef>
              <a:spcAft>
                <a:spcPts val="800"/>
              </a:spcAft>
              <a:buChar char="•"/>
            </a:pPr>
            <a:r>
              <a:rPr sz="1800">
                <a:solidFill>
                  <a:srgbClr val="FFFFFF"/>
                </a:solidFill>
                <a:latin typeface="Calibri"/>
              </a:rPr>
              <a:t>Secular trend: earlier average start</a:t>
            </a:r>
          </a:p>
          <a:p>
            <a:pPr algn="l" marL="342900" indent="-342900">
              <a:spcBef>
                <a:spcPts val="0"/>
              </a:spcBef>
              <a:spcAft>
                <a:spcPts val="800"/>
              </a:spcAft>
              <a:buChar char="•"/>
            </a:pPr>
            <a:r>
              <a:rPr sz="1800">
                <a:solidFill>
                  <a:srgbClr val="FFFFFF"/>
                </a:solidFill>
                <a:latin typeface="Calibri"/>
              </a:rPr>
              <a:t>Timing effects: associations, not destinies</a:t>
            </a:r>
          </a:p>
        </p:txBody>
      </p:sp>
      <p:sp>
        <p:nvSpPr>
          <p:cNvPr id="5" name="cm-kicker-rule"/>
          <p:cNvSpPr/>
          <p:nvPr/>
        </p:nvSpPr>
        <p:spPr>
          <a:xfrm>
            <a:off x="731520" y="1234440"/>
            <a:ext cx="2377440" cy="50800"/>
          </a:xfrm>
          <a:prstGeom prst="rect">
            <a:avLst/>
          </a:prstGeom>
          <a:solidFill>
            <a:srgbClr val="6D9EC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6" name="cm-kicker"/>
          <p:cNvSpPr txBox="1"/>
          <p:nvPr/>
        </p:nvSpPr>
        <p:spPr>
          <a:xfrm>
            <a:off x="731520" y="100584"/>
            <a:ext cx="10728960" cy="274320"/>
          </a:xfrm>
          <a:prstGeom prst="rect">
            <a:avLst/>
          </a:prstGeom>
          <a:noFill/>
        </p:spPr>
        <p:txBody>
          <a:bodyPr wrap="square" lIns="45720" rIns="45720" tIns="0" bIns="0">
            <a:noAutofit/>
          </a:bodyPr>
          <a:lstStyle/>
          <a:p>
            <a:pPr algn="l">
              <a:buNone/>
            </a:pPr>
            <a:r>
              <a:rPr sz="1400" b="1" spc="200">
                <a:solidFill>
                  <a:srgbClr val="A1C1DE"/>
                </a:solidFill>
                <a:latin typeface="Calibri"/>
              </a:rPr>
              <a:t>CONCEPT 1 OF 6 · PUBERTY</a:t>
            </a:r>
          </a:p>
        </p:txBody>
      </p:sp>
      <p:sp>
        <p:nvSpPr>
          <p:cNvPr id="7" name="cm-slide-number"/>
          <p:cNvSpPr txBox="1"/>
          <p:nvPr/>
        </p:nvSpPr>
        <p:spPr>
          <a:xfrm>
            <a:off x="10957560" y="6473952"/>
            <a:ext cx="502920" cy="256032"/>
          </a:xfrm>
          <a:prstGeom prst="rect">
            <a:avLst/>
          </a:prstGeom>
          <a:noFill/>
        </p:spPr>
        <p:txBody>
          <a:bodyPr wrap="square" lIns="45720" rIns="45720" tIns="0" bIns="0">
            <a:noAutofit/>
          </a:bodyPr>
          <a:lstStyle/>
          <a:p>
            <a:pPr algn="r">
              <a:buNone/>
            </a:pPr>
            <a:r>
              <a:rPr sz="1100" b="0">
                <a:solidFill>
                  <a:srgbClr val="A1C1DE"/>
                </a:solidFill>
                <a:latin typeface="Calibri"/>
              </a:rPr>
              <a:t>4</a:t>
            </a:r>
          </a:p>
        </p:txBody>
      </p:sp>
      <p:sp>
        <p:nvSpPr>
          <p:cNvPr id="8" name="cm-footer-left"/>
          <p:cNvSpPr txBox="1"/>
          <p:nvPr/>
        </p:nvSpPr>
        <p:spPr>
          <a:xfrm>
            <a:off x="731520" y="6473952"/>
            <a:ext cx="8763000" cy="256032"/>
          </a:xfrm>
          <a:prstGeom prst="rect">
            <a:avLst/>
          </a:prstGeom>
          <a:noFill/>
        </p:spPr>
        <p:txBody>
          <a:bodyPr wrap="square" lIns="45720" rIns="45720" tIns="0" bIns="0">
            <a:noAutofit/>
          </a:bodyPr>
          <a:lstStyle/>
          <a:p>
            <a:pPr algn="l">
              <a:buNone/>
            </a:pPr>
            <a:r>
              <a:rPr sz="1000" b="0">
                <a:solidFill>
                  <a:srgbClr val="A1C1DE"/>
                </a:solidFill>
                <a:latin typeface="Calibri"/>
              </a:rPr>
              <a:t>Changing, not broken</a:t>
            </a:r>
          </a:p>
        </p:txBody>
      </p:sp>
      <p:sp>
        <p:nvSpPr>
          <p:cNvPr id="9" name="cm-footer-right"/>
          <p:cNvSpPr txBox="1"/>
          <p:nvPr/>
        </p:nvSpPr>
        <p:spPr>
          <a:xfrm>
            <a:off x="9494520" y="6473952"/>
            <a:ext cx="1463040" cy="256032"/>
          </a:xfrm>
          <a:prstGeom prst="rect">
            <a:avLst/>
          </a:prstGeom>
          <a:noFill/>
        </p:spPr>
        <p:txBody>
          <a:bodyPr wrap="square" lIns="45720" rIns="45720" tIns="0" bIns="0">
            <a:noAutofit/>
          </a:bodyPr>
          <a:lstStyle/>
          <a:p>
            <a:pPr algn="r">
              <a:buNone/>
            </a:pPr>
            <a:r>
              <a:rPr sz="1000" b="0">
                <a:solidFill>
                  <a:srgbClr val="A1C1DE"/>
                </a:solidFill>
                <a:latin typeface="Calibri"/>
              </a:rPr>
              <a:t>Week 13</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4" name="cm-content-bg"/>
          <p:cNvSpPr/>
          <p:nvPr/>
        </p:nvSpPr>
        <p:spPr>
          <a:xfrm>
            <a:off x="0" y="0"/>
            <a:ext cx="12192000" cy="6858000"/>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2" name="Title 1"/>
          <p:cNvSpPr>
            <a:spLocks noGrp="1"/>
          </p:cNvSpPr>
          <p:nvPr>
            <p:ph type="title"/>
          </p:nvPr>
        </p:nvSpPr>
        <p:spPr>
          <a:xfrm>
            <a:off x="731520" y="411480"/>
            <a:ext cx="10728960" cy="777240"/>
          </a:xfrm>
        </p:spPr>
        <p:txBody>
          <a:bodyPr wrap="square" lIns="45720" rIns="45720" tIns="0" bIns="0" anchor="b">
            <a:noAutofit/>
          </a:bodyPr>
          <a:lstStyle/>
          <a:p>
            <a:pPr algn="l">
              <a:buNone/>
            </a:pPr>
            <a:r>
              <a:rPr b="1" sz="2800">
                <a:solidFill>
                  <a:srgbClr val="FFFFFF"/>
                </a:solidFill>
                <a:latin typeface="Calibri Light"/>
              </a:rPr>
              <a:t>Accelerator early, steering later</a:t>
            </a:r>
          </a:p>
        </p:txBody>
      </p:sp>
      <p:sp>
        <p:nvSpPr>
          <p:cNvPr id="3" name="Content Placeholder 2"/>
          <p:cNvSpPr>
            <a:spLocks noGrp="1"/>
          </p:cNvSpPr>
          <p:nvPr>
            <p:ph idx="1"/>
          </p:nvPr>
        </p:nvSpPr>
        <p:spPr>
          <a:xfrm>
            <a:off x="731520" y="1554480"/>
            <a:ext cx="10728960" cy="4663440"/>
          </a:xfrm>
        </p:spPr>
        <p:txBody>
          <a:bodyPr wrap="square" lIns="45720" rIns="45720" tIns="0" bIns="0" anchor="t">
            <a:noAutofit/>
          </a:bodyPr>
          <a:lstStyle/>
          <a:p>
            <a:pPr algn="l" marL="342900" indent="-342900">
              <a:spcBef>
                <a:spcPts val="0"/>
              </a:spcBef>
              <a:spcAft>
                <a:spcPts val="800"/>
              </a:spcAft>
              <a:buChar char="•"/>
            </a:pPr>
            <a:r>
              <a:rPr sz="1800">
                <a:solidFill>
                  <a:srgbClr val="FFFFFF"/>
                </a:solidFill>
                <a:latin typeface="Calibri"/>
              </a:rPr>
              <a:t>Limbic system: reward sensitivity rises early</a:t>
            </a:r>
          </a:p>
          <a:p>
            <a:pPr algn="l" marL="342900" indent="-342900">
              <a:spcBef>
                <a:spcPts val="0"/>
              </a:spcBef>
              <a:spcAft>
                <a:spcPts val="800"/>
              </a:spcAft>
              <a:buChar char="•"/>
            </a:pPr>
            <a:r>
              <a:rPr sz="1800">
                <a:solidFill>
                  <a:srgbClr val="FFFFFF"/>
                </a:solidFill>
                <a:latin typeface="Calibri"/>
              </a:rPr>
              <a:t>Prefrontal cortex: planning, maturing into twenties</a:t>
            </a:r>
          </a:p>
          <a:p>
            <a:pPr algn="l" marL="342900" indent="-342900">
              <a:spcBef>
                <a:spcPts val="0"/>
              </a:spcBef>
              <a:spcAft>
                <a:spcPts val="800"/>
              </a:spcAft>
              <a:buChar char="•"/>
            </a:pPr>
            <a:r>
              <a:rPr sz="1800">
                <a:solidFill>
                  <a:srgbClr val="FFFFFF"/>
                </a:solidFill>
                <a:latin typeface="Calibri"/>
              </a:rPr>
              <a:t>A model of groups, never an excuse</a:t>
            </a:r>
          </a:p>
        </p:txBody>
      </p:sp>
      <p:sp>
        <p:nvSpPr>
          <p:cNvPr id="5" name="cm-kicker-rule"/>
          <p:cNvSpPr/>
          <p:nvPr/>
        </p:nvSpPr>
        <p:spPr>
          <a:xfrm>
            <a:off x="731520" y="1234440"/>
            <a:ext cx="2377440" cy="50800"/>
          </a:xfrm>
          <a:prstGeom prst="rect">
            <a:avLst/>
          </a:prstGeom>
          <a:solidFill>
            <a:srgbClr val="6D9EC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6" name="cm-kicker"/>
          <p:cNvSpPr txBox="1"/>
          <p:nvPr/>
        </p:nvSpPr>
        <p:spPr>
          <a:xfrm>
            <a:off x="731520" y="100584"/>
            <a:ext cx="10728960" cy="274320"/>
          </a:xfrm>
          <a:prstGeom prst="rect">
            <a:avLst/>
          </a:prstGeom>
          <a:noFill/>
        </p:spPr>
        <p:txBody>
          <a:bodyPr wrap="square" lIns="45720" rIns="45720" tIns="0" bIns="0">
            <a:noAutofit/>
          </a:bodyPr>
          <a:lstStyle/>
          <a:p>
            <a:pPr algn="l">
              <a:buNone/>
            </a:pPr>
            <a:r>
              <a:rPr sz="1400" b="1" spc="200">
                <a:solidFill>
                  <a:srgbClr val="A1C1DE"/>
                </a:solidFill>
                <a:latin typeface="Calibri"/>
              </a:rPr>
              <a:t>CONCEPT 2 OF 6 · THE ADOLESCENT BRAIN</a:t>
            </a:r>
          </a:p>
        </p:txBody>
      </p:sp>
      <p:sp>
        <p:nvSpPr>
          <p:cNvPr id="7" name="cm-slide-number"/>
          <p:cNvSpPr txBox="1"/>
          <p:nvPr/>
        </p:nvSpPr>
        <p:spPr>
          <a:xfrm>
            <a:off x="10957560" y="6473952"/>
            <a:ext cx="502920" cy="256032"/>
          </a:xfrm>
          <a:prstGeom prst="rect">
            <a:avLst/>
          </a:prstGeom>
          <a:noFill/>
        </p:spPr>
        <p:txBody>
          <a:bodyPr wrap="square" lIns="45720" rIns="45720" tIns="0" bIns="0">
            <a:noAutofit/>
          </a:bodyPr>
          <a:lstStyle/>
          <a:p>
            <a:pPr algn="r">
              <a:buNone/>
            </a:pPr>
            <a:r>
              <a:rPr sz="1100" b="0">
                <a:solidFill>
                  <a:srgbClr val="A1C1DE"/>
                </a:solidFill>
                <a:latin typeface="Calibri"/>
              </a:rPr>
              <a:t>5</a:t>
            </a:r>
          </a:p>
        </p:txBody>
      </p:sp>
      <p:sp>
        <p:nvSpPr>
          <p:cNvPr id="8" name="cm-footer-left"/>
          <p:cNvSpPr txBox="1"/>
          <p:nvPr/>
        </p:nvSpPr>
        <p:spPr>
          <a:xfrm>
            <a:off x="731520" y="6473952"/>
            <a:ext cx="8763000" cy="256032"/>
          </a:xfrm>
          <a:prstGeom prst="rect">
            <a:avLst/>
          </a:prstGeom>
          <a:noFill/>
        </p:spPr>
        <p:txBody>
          <a:bodyPr wrap="square" lIns="45720" rIns="45720" tIns="0" bIns="0">
            <a:noAutofit/>
          </a:bodyPr>
          <a:lstStyle/>
          <a:p>
            <a:pPr algn="l">
              <a:buNone/>
            </a:pPr>
            <a:r>
              <a:rPr sz="1000" b="0">
                <a:solidFill>
                  <a:srgbClr val="A1C1DE"/>
                </a:solidFill>
                <a:latin typeface="Calibri"/>
              </a:rPr>
              <a:t>Changing, not broken</a:t>
            </a:r>
          </a:p>
        </p:txBody>
      </p:sp>
      <p:sp>
        <p:nvSpPr>
          <p:cNvPr id="9" name="cm-footer-right"/>
          <p:cNvSpPr txBox="1"/>
          <p:nvPr/>
        </p:nvSpPr>
        <p:spPr>
          <a:xfrm>
            <a:off x="9494520" y="6473952"/>
            <a:ext cx="1463040" cy="256032"/>
          </a:xfrm>
          <a:prstGeom prst="rect">
            <a:avLst/>
          </a:prstGeom>
          <a:noFill/>
        </p:spPr>
        <p:txBody>
          <a:bodyPr wrap="square" lIns="45720" rIns="45720" tIns="0" bIns="0">
            <a:noAutofit/>
          </a:bodyPr>
          <a:lstStyle/>
          <a:p>
            <a:pPr algn="r">
              <a:buNone/>
            </a:pPr>
            <a:r>
              <a:rPr sz="1000" b="0">
                <a:solidFill>
                  <a:srgbClr val="A1C1DE"/>
                </a:solidFill>
                <a:latin typeface="Calibri"/>
              </a:rPr>
              <a:t>Week 13</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4" name="cm-content-bg"/>
          <p:cNvSpPr/>
          <p:nvPr/>
        </p:nvSpPr>
        <p:spPr>
          <a:xfrm>
            <a:off x="0" y="0"/>
            <a:ext cx="12192000" cy="6858000"/>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2" name="Title 1"/>
          <p:cNvSpPr>
            <a:spLocks noGrp="1"/>
          </p:cNvSpPr>
          <p:nvPr>
            <p:ph type="title"/>
          </p:nvPr>
        </p:nvSpPr>
        <p:spPr>
          <a:xfrm>
            <a:off x="731520" y="411480"/>
            <a:ext cx="10728960" cy="777240"/>
          </a:xfrm>
        </p:spPr>
        <p:txBody>
          <a:bodyPr wrap="square" lIns="45720" rIns="45720" tIns="0" bIns="0" anchor="b">
            <a:noAutofit/>
          </a:bodyPr>
          <a:lstStyle/>
          <a:p>
            <a:pPr algn="l">
              <a:buNone/>
            </a:pPr>
            <a:r>
              <a:rPr b="1" sz="2800">
                <a:solidFill>
                  <a:srgbClr val="FFFFFF"/>
                </a:solidFill>
                <a:latin typeface="Calibri Light"/>
              </a:rPr>
              <a:t>7:30 versus 8:30</a:t>
            </a:r>
          </a:p>
        </p:txBody>
      </p:sp>
      <p:sp>
        <p:nvSpPr>
          <p:cNvPr id="3" name="Content Placeholder 2"/>
          <p:cNvSpPr>
            <a:spLocks noGrp="1"/>
          </p:cNvSpPr>
          <p:nvPr>
            <p:ph idx="1"/>
          </p:nvPr>
        </p:nvSpPr>
        <p:spPr>
          <a:xfrm>
            <a:off x="731520" y="1554480"/>
            <a:ext cx="10728960" cy="4663440"/>
          </a:xfrm>
        </p:spPr>
        <p:txBody>
          <a:bodyPr wrap="square" lIns="45720" rIns="45720" tIns="0" bIns="0" anchor="t">
            <a:noAutofit/>
          </a:bodyPr>
          <a:lstStyle/>
          <a:p>
            <a:pPr algn="l" marL="342900" indent="-342900">
              <a:spcBef>
                <a:spcPts val="0"/>
              </a:spcBef>
              <a:spcAft>
                <a:spcPts val="800"/>
              </a:spcAft>
              <a:buChar char="•"/>
            </a:pPr>
            <a:r>
              <a:rPr sz="1800">
                <a:solidFill>
                  <a:srgbClr val="FFFFFF"/>
                </a:solidFill>
                <a:latin typeface="Calibri"/>
              </a:rPr>
              <a:t>AAP (2014): no earlier than 8:30 a.m.</a:t>
            </a:r>
          </a:p>
          <a:p>
            <a:pPr algn="l" marL="342900" indent="-342900">
              <a:spcBef>
                <a:spcPts val="0"/>
              </a:spcBef>
              <a:spcAft>
                <a:spcPts val="800"/>
              </a:spcAft>
              <a:buChar char="•"/>
            </a:pPr>
            <a:r>
              <a:rPr sz="1800">
                <a:solidFill>
                  <a:srgbClr val="FFFFFF"/>
                </a:solidFill>
                <a:latin typeface="Calibri"/>
              </a:rPr>
              <a:t>R8's school starts at 7:30 a.m.</a:t>
            </a:r>
          </a:p>
          <a:p>
            <a:pPr algn="l" marL="342900" indent="-342900">
              <a:spcBef>
                <a:spcPts val="0"/>
              </a:spcBef>
              <a:spcAft>
                <a:spcPts val="800"/>
              </a:spcAft>
              <a:buChar char="•"/>
            </a:pPr>
            <a:r>
              <a:rPr sz="1800">
                <a:solidFill>
                  <a:srgbClr val="FFFFFF"/>
                </a:solidFill>
                <a:latin typeface="Calibri"/>
              </a:rPr>
              <a:t>8:30 − 7:30 = 1 hour</a:t>
            </a:r>
          </a:p>
          <a:p>
            <a:pPr algn="l" marL="342900" indent="-342900">
              <a:spcBef>
                <a:spcPts val="0"/>
              </a:spcBef>
              <a:spcAft>
                <a:spcPts val="800"/>
              </a:spcAft>
              <a:buChar char="•"/>
            </a:pPr>
            <a:r>
              <a:rPr sz="1800">
                <a:solidFill>
                  <a:srgbClr val="FFFFFF"/>
                </a:solidFill>
                <a:latin typeface="Calibri"/>
              </a:rPr>
              <a:t>1 × 60 = 60 minutes earlier</a:t>
            </a:r>
          </a:p>
        </p:txBody>
      </p:sp>
      <p:sp>
        <p:nvSpPr>
          <p:cNvPr id="5" name="cm-kicker-rule"/>
          <p:cNvSpPr/>
          <p:nvPr/>
        </p:nvSpPr>
        <p:spPr>
          <a:xfrm>
            <a:off x="731520" y="1234440"/>
            <a:ext cx="2377440" cy="50800"/>
          </a:xfrm>
          <a:prstGeom prst="rect">
            <a:avLst/>
          </a:prstGeom>
          <a:solidFill>
            <a:srgbClr val="6D9EC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6" name="cm-kicker"/>
          <p:cNvSpPr txBox="1"/>
          <p:nvPr/>
        </p:nvSpPr>
        <p:spPr>
          <a:xfrm>
            <a:off x="731520" y="100584"/>
            <a:ext cx="10728960" cy="274320"/>
          </a:xfrm>
          <a:prstGeom prst="rect">
            <a:avLst/>
          </a:prstGeom>
          <a:noFill/>
        </p:spPr>
        <p:txBody>
          <a:bodyPr wrap="square" lIns="45720" rIns="45720" tIns="0" bIns="0">
            <a:noAutofit/>
          </a:bodyPr>
          <a:lstStyle/>
          <a:p>
            <a:pPr algn="l">
              <a:buNone/>
            </a:pPr>
            <a:r>
              <a:rPr sz="1400" b="1" spc="200">
                <a:solidFill>
                  <a:srgbClr val="A1C1DE"/>
                </a:solidFill>
                <a:latin typeface="Calibri"/>
              </a:rPr>
              <a:t>WORKED EXAMPLE · THE SCHOOL CLOCK</a:t>
            </a:r>
          </a:p>
        </p:txBody>
      </p:sp>
      <p:sp>
        <p:nvSpPr>
          <p:cNvPr id="7" name="cm-slide-number"/>
          <p:cNvSpPr txBox="1"/>
          <p:nvPr/>
        </p:nvSpPr>
        <p:spPr>
          <a:xfrm>
            <a:off x="10957560" y="6473952"/>
            <a:ext cx="502920" cy="256032"/>
          </a:xfrm>
          <a:prstGeom prst="rect">
            <a:avLst/>
          </a:prstGeom>
          <a:noFill/>
        </p:spPr>
        <p:txBody>
          <a:bodyPr wrap="square" lIns="45720" rIns="45720" tIns="0" bIns="0">
            <a:noAutofit/>
          </a:bodyPr>
          <a:lstStyle/>
          <a:p>
            <a:pPr algn="r">
              <a:buNone/>
            </a:pPr>
            <a:r>
              <a:rPr sz="1100" b="0">
                <a:solidFill>
                  <a:srgbClr val="A1C1DE"/>
                </a:solidFill>
                <a:latin typeface="Calibri"/>
              </a:rPr>
              <a:t>6</a:t>
            </a:r>
          </a:p>
        </p:txBody>
      </p:sp>
      <p:sp>
        <p:nvSpPr>
          <p:cNvPr id="8" name="cm-footer-left"/>
          <p:cNvSpPr txBox="1"/>
          <p:nvPr/>
        </p:nvSpPr>
        <p:spPr>
          <a:xfrm>
            <a:off x="731520" y="6473952"/>
            <a:ext cx="8763000" cy="256032"/>
          </a:xfrm>
          <a:prstGeom prst="rect">
            <a:avLst/>
          </a:prstGeom>
          <a:noFill/>
        </p:spPr>
        <p:txBody>
          <a:bodyPr wrap="square" lIns="45720" rIns="45720" tIns="0" bIns="0">
            <a:noAutofit/>
          </a:bodyPr>
          <a:lstStyle/>
          <a:p>
            <a:pPr algn="l">
              <a:buNone/>
            </a:pPr>
            <a:r>
              <a:rPr sz="1000" b="0">
                <a:solidFill>
                  <a:srgbClr val="A1C1DE"/>
                </a:solidFill>
                <a:latin typeface="Calibri"/>
              </a:rPr>
              <a:t>Changing, not broken</a:t>
            </a:r>
          </a:p>
        </p:txBody>
      </p:sp>
      <p:sp>
        <p:nvSpPr>
          <p:cNvPr id="9" name="cm-footer-right"/>
          <p:cNvSpPr txBox="1"/>
          <p:nvPr/>
        </p:nvSpPr>
        <p:spPr>
          <a:xfrm>
            <a:off x="9494520" y="6473952"/>
            <a:ext cx="1463040" cy="256032"/>
          </a:xfrm>
          <a:prstGeom prst="rect">
            <a:avLst/>
          </a:prstGeom>
          <a:noFill/>
        </p:spPr>
        <p:txBody>
          <a:bodyPr wrap="square" lIns="45720" rIns="45720" tIns="0" bIns="0">
            <a:noAutofit/>
          </a:bodyPr>
          <a:lstStyle/>
          <a:p>
            <a:pPr algn="r">
              <a:buNone/>
            </a:pPr>
            <a:r>
              <a:rPr sz="1000" b="0">
                <a:solidFill>
                  <a:srgbClr val="A1C1DE"/>
                </a:solidFill>
                <a:latin typeface="Calibri"/>
              </a:rPr>
              <a:t>Week 13</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4" name="cm-content-bg"/>
          <p:cNvSpPr/>
          <p:nvPr/>
        </p:nvSpPr>
        <p:spPr>
          <a:xfrm>
            <a:off x="0" y="0"/>
            <a:ext cx="12192000" cy="6858000"/>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2" name="Title 1"/>
          <p:cNvSpPr>
            <a:spLocks noGrp="1"/>
          </p:cNvSpPr>
          <p:nvPr>
            <p:ph type="title"/>
          </p:nvPr>
        </p:nvSpPr>
        <p:spPr>
          <a:xfrm>
            <a:off x="731520" y="411480"/>
            <a:ext cx="10728960" cy="777240"/>
          </a:xfrm>
        </p:spPr>
        <p:txBody>
          <a:bodyPr wrap="square" lIns="45720" rIns="45720" tIns="0" bIns="0" anchor="b">
            <a:noAutofit/>
          </a:bodyPr>
          <a:lstStyle/>
          <a:p>
            <a:pPr algn="l">
              <a:buNone/>
            </a:pPr>
            <a:r>
              <a:rPr b="1" sz="2800">
                <a:solidFill>
                  <a:srgbClr val="FFFFFF"/>
                </a:solidFill>
                <a:latin typeface="Calibri Light"/>
              </a:rPr>
              <a:t>Reasoning about possibilities</a:t>
            </a:r>
          </a:p>
        </p:txBody>
      </p:sp>
      <p:sp>
        <p:nvSpPr>
          <p:cNvPr id="3" name="Content Placeholder 2"/>
          <p:cNvSpPr>
            <a:spLocks noGrp="1"/>
          </p:cNvSpPr>
          <p:nvPr>
            <p:ph idx="1"/>
          </p:nvPr>
        </p:nvSpPr>
        <p:spPr>
          <a:xfrm>
            <a:off x="731520" y="1554480"/>
            <a:ext cx="10728960" cy="4663440"/>
          </a:xfrm>
        </p:spPr>
        <p:txBody>
          <a:bodyPr wrap="square" lIns="45720" rIns="45720" tIns="0" bIns="0" anchor="t">
            <a:noAutofit/>
          </a:bodyPr>
          <a:lstStyle/>
          <a:p>
            <a:pPr algn="l" marL="342900" indent="-342900">
              <a:spcBef>
                <a:spcPts val="0"/>
              </a:spcBef>
              <a:spcAft>
                <a:spcPts val="800"/>
              </a:spcAft>
              <a:buChar char="•"/>
            </a:pPr>
            <a:r>
              <a:rPr sz="1800">
                <a:solidFill>
                  <a:srgbClr val="FFFFFF"/>
                </a:solidFill>
                <a:latin typeface="Calibri"/>
              </a:rPr>
              <a:t>Formal operational: about 11 onward</a:t>
            </a:r>
          </a:p>
          <a:p>
            <a:pPr algn="l" marL="342900" indent="-342900">
              <a:spcBef>
                <a:spcPts val="0"/>
              </a:spcBef>
              <a:spcAft>
                <a:spcPts val="800"/>
              </a:spcAft>
              <a:buChar char="•"/>
            </a:pPr>
            <a:r>
              <a:rPr sz="1800">
                <a:solidFill>
                  <a:srgbClr val="FFFFFF"/>
                </a:solidFill>
                <a:latin typeface="Calibri"/>
              </a:rPr>
              <a:t>Abstract ideas and possibilities</a:t>
            </a:r>
          </a:p>
          <a:p>
            <a:pPr algn="l" marL="342900" indent="-342900">
              <a:spcBef>
                <a:spcPts val="0"/>
              </a:spcBef>
              <a:spcAft>
                <a:spcPts val="800"/>
              </a:spcAft>
              <a:buChar char="•"/>
            </a:pPr>
            <a:r>
              <a:rPr sz="1800">
                <a:solidFill>
                  <a:srgbClr val="FFFFFF"/>
                </a:solidFill>
                <a:latin typeface="Calibri"/>
              </a:rPr>
              <a:t>Hypothetical-deductive: hypothesize, deduce, test</a:t>
            </a:r>
          </a:p>
          <a:p>
            <a:pPr algn="l" marL="342900" indent="-342900">
              <a:spcBef>
                <a:spcPts val="0"/>
              </a:spcBef>
              <a:spcAft>
                <a:spcPts val="800"/>
              </a:spcAft>
              <a:buChar char="•"/>
            </a:pPr>
            <a:r>
              <a:rPr sz="1800">
                <a:solidFill>
                  <a:srgbClr val="FFFFFF"/>
                </a:solidFill>
                <a:latin typeface="Calibri"/>
              </a:rPr>
              <a:t>Before it: concrete operational, about 7 to 11</a:t>
            </a:r>
          </a:p>
        </p:txBody>
      </p:sp>
      <p:sp>
        <p:nvSpPr>
          <p:cNvPr id="5" name="cm-kicker-rule"/>
          <p:cNvSpPr/>
          <p:nvPr/>
        </p:nvSpPr>
        <p:spPr>
          <a:xfrm>
            <a:off x="731520" y="1234440"/>
            <a:ext cx="2377440" cy="50800"/>
          </a:xfrm>
          <a:prstGeom prst="rect">
            <a:avLst/>
          </a:prstGeom>
          <a:solidFill>
            <a:srgbClr val="6D9EC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6" name="cm-kicker"/>
          <p:cNvSpPr txBox="1"/>
          <p:nvPr/>
        </p:nvSpPr>
        <p:spPr>
          <a:xfrm>
            <a:off x="731520" y="100584"/>
            <a:ext cx="10728960" cy="274320"/>
          </a:xfrm>
          <a:prstGeom prst="rect">
            <a:avLst/>
          </a:prstGeom>
          <a:noFill/>
        </p:spPr>
        <p:txBody>
          <a:bodyPr wrap="square" lIns="45720" rIns="45720" tIns="0" bIns="0">
            <a:noAutofit/>
          </a:bodyPr>
          <a:lstStyle/>
          <a:p>
            <a:pPr algn="l">
              <a:buNone/>
            </a:pPr>
            <a:r>
              <a:rPr sz="1400" b="1" spc="200">
                <a:solidFill>
                  <a:srgbClr val="A1C1DE"/>
                </a:solidFill>
                <a:latin typeface="Calibri"/>
              </a:rPr>
              <a:t>CONCEPT 3 OF 6 · PIAGET'S FOURTH STAGE</a:t>
            </a:r>
          </a:p>
        </p:txBody>
      </p:sp>
      <p:sp>
        <p:nvSpPr>
          <p:cNvPr id="7" name="cm-slide-number"/>
          <p:cNvSpPr txBox="1"/>
          <p:nvPr/>
        </p:nvSpPr>
        <p:spPr>
          <a:xfrm>
            <a:off x="10957560" y="6473952"/>
            <a:ext cx="502920" cy="256032"/>
          </a:xfrm>
          <a:prstGeom prst="rect">
            <a:avLst/>
          </a:prstGeom>
          <a:noFill/>
        </p:spPr>
        <p:txBody>
          <a:bodyPr wrap="square" lIns="45720" rIns="45720" tIns="0" bIns="0">
            <a:noAutofit/>
          </a:bodyPr>
          <a:lstStyle/>
          <a:p>
            <a:pPr algn="r">
              <a:buNone/>
            </a:pPr>
            <a:r>
              <a:rPr sz="1100" b="0">
                <a:solidFill>
                  <a:srgbClr val="A1C1DE"/>
                </a:solidFill>
                <a:latin typeface="Calibri"/>
              </a:rPr>
              <a:t>7</a:t>
            </a:r>
          </a:p>
        </p:txBody>
      </p:sp>
      <p:sp>
        <p:nvSpPr>
          <p:cNvPr id="8" name="cm-footer-left"/>
          <p:cNvSpPr txBox="1"/>
          <p:nvPr/>
        </p:nvSpPr>
        <p:spPr>
          <a:xfrm>
            <a:off x="731520" y="6473952"/>
            <a:ext cx="8763000" cy="256032"/>
          </a:xfrm>
          <a:prstGeom prst="rect">
            <a:avLst/>
          </a:prstGeom>
          <a:noFill/>
        </p:spPr>
        <p:txBody>
          <a:bodyPr wrap="square" lIns="45720" rIns="45720" tIns="0" bIns="0">
            <a:noAutofit/>
          </a:bodyPr>
          <a:lstStyle/>
          <a:p>
            <a:pPr algn="l">
              <a:buNone/>
            </a:pPr>
            <a:r>
              <a:rPr sz="1000" b="0">
                <a:solidFill>
                  <a:srgbClr val="A1C1DE"/>
                </a:solidFill>
                <a:latin typeface="Calibri"/>
              </a:rPr>
              <a:t>Changing, not broken</a:t>
            </a:r>
          </a:p>
        </p:txBody>
      </p:sp>
      <p:sp>
        <p:nvSpPr>
          <p:cNvPr id="9" name="cm-footer-right"/>
          <p:cNvSpPr txBox="1"/>
          <p:nvPr/>
        </p:nvSpPr>
        <p:spPr>
          <a:xfrm>
            <a:off x="9494520" y="6473952"/>
            <a:ext cx="1463040" cy="256032"/>
          </a:xfrm>
          <a:prstGeom prst="rect">
            <a:avLst/>
          </a:prstGeom>
          <a:noFill/>
        </p:spPr>
        <p:txBody>
          <a:bodyPr wrap="square" lIns="45720" rIns="45720" tIns="0" bIns="0">
            <a:noAutofit/>
          </a:bodyPr>
          <a:lstStyle/>
          <a:p>
            <a:pPr algn="r">
              <a:buNone/>
            </a:pPr>
            <a:r>
              <a:rPr sz="1000" b="0">
                <a:solidFill>
                  <a:srgbClr val="A1C1DE"/>
                </a:solidFill>
                <a:latin typeface="Calibri"/>
              </a:rPr>
              <a:t>Week 13</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5" name="cm-content-bg"/>
          <p:cNvSpPr/>
          <p:nvPr/>
        </p:nvSpPr>
        <p:spPr>
          <a:xfrm>
            <a:off x="0" y="0"/>
            <a:ext cx="12192000" cy="6858000"/>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2" name="Title 1"/>
          <p:cNvSpPr>
            <a:spLocks noGrp="1"/>
          </p:cNvSpPr>
          <p:nvPr>
            <p:ph type="title"/>
          </p:nvPr>
        </p:nvSpPr>
        <p:spPr>
          <a:xfrm>
            <a:off x="731520" y="411480"/>
            <a:ext cx="10728960" cy="777240"/>
          </a:xfrm>
        </p:spPr>
        <p:txBody>
          <a:bodyPr wrap="square" lIns="45720" rIns="45720" tIns="0" bIns="0" anchor="b">
            <a:noAutofit/>
          </a:bodyPr>
          <a:lstStyle/>
          <a:p>
            <a:pPr algn="l">
              <a:buNone/>
            </a:pPr>
            <a:r>
              <a:rPr b="1" sz="2800">
                <a:solidFill>
                  <a:srgbClr val="FFFFFF"/>
                </a:solidFill>
                <a:latin typeface="Calibri Light"/>
              </a:rPr>
              <a:t>Several changes vs. one</a:t>
            </a:r>
          </a:p>
        </p:txBody>
      </p:sp>
      <p:sp>
        <p:nvSpPr>
          <p:cNvPr id="3" name="Content Placeholder 2"/>
          <p:cNvSpPr>
            <a:spLocks noGrp="1"/>
          </p:cNvSpPr>
          <p:nvPr>
            <p:ph idx="1" sz="half"/>
          </p:nvPr>
        </p:nvSpPr>
        <p:spPr>
          <a:xfrm>
            <a:off x="731520" y="1554480"/>
            <a:ext cx="5122164" cy="4663440"/>
          </a:xfrm>
        </p:spPr>
        <p:txBody>
          <a:bodyPr wrap="square" lIns="45720" rIns="45720" tIns="0" bIns="0" anchor="t">
            <a:noAutofit/>
          </a:bodyPr>
          <a:lstStyle/>
          <a:p>
            <a:pPr algn="l" marL="342900" indent="-342900">
              <a:spcBef>
                <a:spcPts val="0"/>
              </a:spcBef>
              <a:spcAft>
                <a:spcPts val="800"/>
              </a:spcAft>
              <a:buChar char="•"/>
            </a:pPr>
            <a:r>
              <a:rPr sz="1800">
                <a:solidFill>
                  <a:srgbClr val="FFFFFF"/>
                </a:solidFill>
                <a:latin typeface="Calibri"/>
              </a:rPr>
              <a:t>Concrete operational</a:t>
            </a:r>
          </a:p>
          <a:p>
            <a:pPr algn="l" marL="342900" indent="-342900">
              <a:spcBef>
                <a:spcPts val="0"/>
              </a:spcBef>
              <a:spcAft>
                <a:spcPts val="800"/>
              </a:spcAft>
              <a:buChar char="•"/>
            </a:pPr>
            <a:r>
              <a:rPr sz="1800">
                <a:solidFill>
                  <a:srgbClr val="FFFFFF"/>
                </a:solidFill>
                <a:latin typeface="Calibri"/>
              </a:rPr>
              <a:t>Changes several things at once</a:t>
            </a:r>
          </a:p>
        </p:txBody>
      </p:sp>
      <p:sp>
        <p:nvSpPr>
          <p:cNvPr id="4" name="Content Placeholder 3"/>
          <p:cNvSpPr>
            <a:spLocks noGrp="1"/>
          </p:cNvSpPr>
          <p:nvPr>
            <p:ph idx="2" sz="half"/>
          </p:nvPr>
        </p:nvSpPr>
        <p:spPr>
          <a:xfrm>
            <a:off x="6338316" y="1554480"/>
            <a:ext cx="5122164" cy="4663440"/>
          </a:xfrm>
        </p:spPr>
        <p:txBody>
          <a:bodyPr wrap="square" lIns="45720" rIns="45720" tIns="0" bIns="0" anchor="t">
            <a:noAutofit/>
          </a:bodyPr>
          <a:lstStyle/>
          <a:p>
            <a:pPr algn="l" marL="342900" indent="-342900">
              <a:spcBef>
                <a:spcPts val="0"/>
              </a:spcBef>
              <a:spcAft>
                <a:spcPts val="800"/>
              </a:spcAft>
              <a:buChar char="•"/>
            </a:pPr>
            <a:r>
              <a:rPr sz="1800">
                <a:solidFill>
                  <a:srgbClr val="FFFFFF"/>
                </a:solidFill>
                <a:latin typeface="Calibri"/>
              </a:rPr>
              <a:t>Formal operational</a:t>
            </a:r>
          </a:p>
          <a:p>
            <a:pPr algn="l" marL="342900" indent="-342900">
              <a:spcBef>
                <a:spcPts val="0"/>
              </a:spcBef>
              <a:spcAft>
                <a:spcPts val="800"/>
              </a:spcAft>
              <a:buChar char="•"/>
            </a:pPr>
            <a:r>
              <a:rPr sz="1800">
                <a:solidFill>
                  <a:srgbClr val="FFFFFF"/>
                </a:solidFill>
                <a:latin typeface="Calibri"/>
              </a:rPr>
              <a:t>Tests one variable at a time</a:t>
            </a:r>
          </a:p>
        </p:txBody>
      </p:sp>
      <p:sp>
        <p:nvSpPr>
          <p:cNvPr id="6" name="cm-kicker-rule"/>
          <p:cNvSpPr/>
          <p:nvPr/>
        </p:nvSpPr>
        <p:spPr>
          <a:xfrm>
            <a:off x="731520" y="1234440"/>
            <a:ext cx="2377440" cy="50800"/>
          </a:xfrm>
          <a:prstGeom prst="rect">
            <a:avLst/>
          </a:prstGeom>
          <a:solidFill>
            <a:srgbClr val="6D9EC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7" name="cm-kicker"/>
          <p:cNvSpPr txBox="1"/>
          <p:nvPr/>
        </p:nvSpPr>
        <p:spPr>
          <a:xfrm>
            <a:off x="731520" y="100584"/>
            <a:ext cx="10728960" cy="274320"/>
          </a:xfrm>
          <a:prstGeom prst="rect">
            <a:avLst/>
          </a:prstGeom>
          <a:noFill/>
        </p:spPr>
        <p:txBody>
          <a:bodyPr wrap="square" lIns="45720" rIns="45720" tIns="0" bIns="0">
            <a:noAutofit/>
          </a:bodyPr>
          <a:lstStyle/>
          <a:p>
            <a:pPr algn="l">
              <a:buNone/>
            </a:pPr>
            <a:r>
              <a:rPr sz="1400" b="1" spc="200">
                <a:solidFill>
                  <a:srgbClr val="A1C1DE"/>
                </a:solidFill>
                <a:latin typeface="Calibri"/>
              </a:rPr>
              <a:t>CONCEPT 4 OF 6 · THE PENDULUM PROBLEM</a:t>
            </a:r>
          </a:p>
        </p:txBody>
      </p:sp>
      <p:sp>
        <p:nvSpPr>
          <p:cNvPr id="8" name="cm-slide-number"/>
          <p:cNvSpPr txBox="1"/>
          <p:nvPr/>
        </p:nvSpPr>
        <p:spPr>
          <a:xfrm>
            <a:off x="10957560" y="6473952"/>
            <a:ext cx="502920" cy="256032"/>
          </a:xfrm>
          <a:prstGeom prst="rect">
            <a:avLst/>
          </a:prstGeom>
          <a:noFill/>
        </p:spPr>
        <p:txBody>
          <a:bodyPr wrap="square" lIns="45720" rIns="45720" tIns="0" bIns="0">
            <a:noAutofit/>
          </a:bodyPr>
          <a:lstStyle/>
          <a:p>
            <a:pPr algn="r">
              <a:buNone/>
            </a:pPr>
            <a:r>
              <a:rPr sz="1100" b="0">
                <a:solidFill>
                  <a:srgbClr val="A1C1DE"/>
                </a:solidFill>
                <a:latin typeface="Calibri"/>
              </a:rPr>
              <a:t>8</a:t>
            </a:r>
          </a:p>
        </p:txBody>
      </p:sp>
      <p:sp>
        <p:nvSpPr>
          <p:cNvPr id="9" name="cm-footer-left"/>
          <p:cNvSpPr txBox="1"/>
          <p:nvPr/>
        </p:nvSpPr>
        <p:spPr>
          <a:xfrm>
            <a:off x="731520" y="6473952"/>
            <a:ext cx="8763000" cy="256032"/>
          </a:xfrm>
          <a:prstGeom prst="rect">
            <a:avLst/>
          </a:prstGeom>
          <a:noFill/>
        </p:spPr>
        <p:txBody>
          <a:bodyPr wrap="square" lIns="45720" rIns="45720" tIns="0" bIns="0">
            <a:noAutofit/>
          </a:bodyPr>
          <a:lstStyle/>
          <a:p>
            <a:pPr algn="l">
              <a:buNone/>
            </a:pPr>
            <a:r>
              <a:rPr sz="1000" b="0">
                <a:solidFill>
                  <a:srgbClr val="A1C1DE"/>
                </a:solidFill>
                <a:latin typeface="Calibri"/>
              </a:rPr>
              <a:t>Changing, not broken</a:t>
            </a:r>
          </a:p>
        </p:txBody>
      </p:sp>
      <p:sp>
        <p:nvSpPr>
          <p:cNvPr id="10" name="cm-footer-right"/>
          <p:cNvSpPr txBox="1"/>
          <p:nvPr/>
        </p:nvSpPr>
        <p:spPr>
          <a:xfrm>
            <a:off x="9494520" y="6473952"/>
            <a:ext cx="1463040" cy="256032"/>
          </a:xfrm>
          <a:prstGeom prst="rect">
            <a:avLst/>
          </a:prstGeom>
          <a:noFill/>
        </p:spPr>
        <p:txBody>
          <a:bodyPr wrap="square" lIns="45720" rIns="45720" tIns="0" bIns="0">
            <a:noAutofit/>
          </a:bodyPr>
          <a:lstStyle/>
          <a:p>
            <a:pPr algn="r">
              <a:buNone/>
            </a:pPr>
            <a:r>
              <a:rPr sz="1000" b="0">
                <a:solidFill>
                  <a:srgbClr val="A1C1DE"/>
                </a:solidFill>
                <a:latin typeface="Calibri"/>
              </a:rPr>
              <a:t>Week 13</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4" name="cm-content-bg"/>
          <p:cNvSpPr/>
          <p:nvPr/>
        </p:nvSpPr>
        <p:spPr>
          <a:xfrm>
            <a:off x="0" y="0"/>
            <a:ext cx="12192000" cy="6858000"/>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2" name="Title 1"/>
          <p:cNvSpPr>
            <a:spLocks noGrp="1"/>
          </p:cNvSpPr>
          <p:nvPr>
            <p:ph type="title"/>
          </p:nvPr>
        </p:nvSpPr>
        <p:spPr>
          <a:xfrm>
            <a:off x="731520" y="411480"/>
            <a:ext cx="10728960" cy="777240"/>
          </a:xfrm>
        </p:spPr>
        <p:txBody>
          <a:bodyPr wrap="square" lIns="45720" rIns="45720" tIns="0" bIns="0" anchor="b">
            <a:noAutofit/>
          </a:bodyPr>
          <a:lstStyle/>
          <a:p>
            <a:pPr algn="l">
              <a:buNone/>
            </a:pPr>
            <a:r>
              <a:rPr b="1" sz="2800">
                <a:solidFill>
                  <a:srgbClr val="FFFFFF"/>
                </a:solidFill>
                <a:latin typeface="Calibri Light"/>
              </a:rPr>
              <a:t>Not everyone, not always</a:t>
            </a:r>
          </a:p>
        </p:txBody>
      </p:sp>
      <p:sp>
        <p:nvSpPr>
          <p:cNvPr id="3" name="Content Placeholder 2"/>
          <p:cNvSpPr>
            <a:spLocks noGrp="1"/>
          </p:cNvSpPr>
          <p:nvPr>
            <p:ph idx="1"/>
          </p:nvPr>
        </p:nvSpPr>
        <p:spPr>
          <a:xfrm>
            <a:off x="731520" y="1554480"/>
            <a:ext cx="10728960" cy="4663440"/>
          </a:xfrm>
        </p:spPr>
        <p:txBody>
          <a:bodyPr wrap="square" lIns="45720" rIns="45720" tIns="0" bIns="0" anchor="t">
            <a:noAutofit/>
          </a:bodyPr>
          <a:lstStyle/>
          <a:p>
            <a:pPr algn="l" marL="342900" indent="-342900">
              <a:spcBef>
                <a:spcPts val="0"/>
              </a:spcBef>
              <a:spcAft>
                <a:spcPts val="800"/>
              </a:spcAft>
              <a:buChar char="•"/>
            </a:pPr>
            <a:r>
              <a:rPr sz="1800">
                <a:solidFill>
                  <a:srgbClr val="FFFFFF"/>
                </a:solidFill>
                <a:latin typeface="Calibri"/>
              </a:rPr>
              <a:t>Many adolescents and adults: inconsistent use</a:t>
            </a:r>
          </a:p>
          <a:p>
            <a:pPr algn="l" marL="342900" indent="-342900">
              <a:spcBef>
                <a:spcPts val="0"/>
              </a:spcBef>
              <a:spcAft>
                <a:spcPts val="800"/>
              </a:spcAft>
              <a:buChar char="•"/>
            </a:pPr>
            <a:r>
              <a:rPr sz="1800">
                <a:solidFill>
                  <a:srgbClr val="FFFFFF"/>
                </a:solidFill>
                <a:latin typeface="Calibri"/>
              </a:rPr>
              <a:t>One task formal, the next not</a:t>
            </a:r>
          </a:p>
          <a:p>
            <a:pPr algn="l" marL="342900" indent="-342900">
              <a:spcBef>
                <a:spcPts val="0"/>
              </a:spcBef>
              <a:spcAft>
                <a:spcPts val="800"/>
              </a:spcAft>
              <a:buChar char="•"/>
            </a:pPr>
            <a:r>
              <a:rPr sz="1800">
                <a:solidFill>
                  <a:srgbClr val="FFFFFF"/>
                </a:solidFill>
                <a:latin typeface="Calibri"/>
              </a:rPr>
              <a:t>Stage names and order keyed; ages approximate</a:t>
            </a:r>
          </a:p>
        </p:txBody>
      </p:sp>
      <p:sp>
        <p:nvSpPr>
          <p:cNvPr id="5" name="cm-kicker-rule"/>
          <p:cNvSpPr/>
          <p:nvPr/>
        </p:nvSpPr>
        <p:spPr>
          <a:xfrm>
            <a:off x="731520" y="1234440"/>
            <a:ext cx="2377440" cy="50800"/>
          </a:xfrm>
          <a:prstGeom prst="rect">
            <a:avLst/>
          </a:prstGeom>
          <a:solidFill>
            <a:srgbClr val="6D9EC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6" name="cm-kicker"/>
          <p:cNvSpPr txBox="1"/>
          <p:nvPr/>
        </p:nvSpPr>
        <p:spPr>
          <a:xfrm>
            <a:off x="731520" y="100584"/>
            <a:ext cx="10728960" cy="274320"/>
          </a:xfrm>
          <a:prstGeom prst="rect">
            <a:avLst/>
          </a:prstGeom>
          <a:noFill/>
        </p:spPr>
        <p:txBody>
          <a:bodyPr wrap="square" lIns="45720" rIns="45720" tIns="0" bIns="0">
            <a:noAutofit/>
          </a:bodyPr>
          <a:lstStyle/>
          <a:p>
            <a:pPr algn="l">
              <a:buNone/>
            </a:pPr>
            <a:r>
              <a:rPr sz="1400" b="1" spc="200">
                <a:solidFill>
                  <a:srgbClr val="A1C1DE"/>
                </a:solidFill>
                <a:latin typeface="Calibri"/>
              </a:rPr>
              <a:t>THE TRAP EVERYONE FALLS FOR</a:t>
            </a:r>
          </a:p>
        </p:txBody>
      </p:sp>
      <p:sp>
        <p:nvSpPr>
          <p:cNvPr id="7" name="cm-slide-number"/>
          <p:cNvSpPr txBox="1"/>
          <p:nvPr/>
        </p:nvSpPr>
        <p:spPr>
          <a:xfrm>
            <a:off x="10957560" y="6473952"/>
            <a:ext cx="502920" cy="256032"/>
          </a:xfrm>
          <a:prstGeom prst="rect">
            <a:avLst/>
          </a:prstGeom>
          <a:noFill/>
        </p:spPr>
        <p:txBody>
          <a:bodyPr wrap="square" lIns="45720" rIns="45720" tIns="0" bIns="0">
            <a:noAutofit/>
          </a:bodyPr>
          <a:lstStyle/>
          <a:p>
            <a:pPr algn="r">
              <a:buNone/>
            </a:pPr>
            <a:r>
              <a:rPr sz="1100" b="0">
                <a:solidFill>
                  <a:srgbClr val="A1C1DE"/>
                </a:solidFill>
                <a:latin typeface="Calibri"/>
              </a:rPr>
              <a:t>9</a:t>
            </a:r>
          </a:p>
        </p:txBody>
      </p:sp>
      <p:sp>
        <p:nvSpPr>
          <p:cNvPr id="8" name="cm-footer-left"/>
          <p:cNvSpPr txBox="1"/>
          <p:nvPr/>
        </p:nvSpPr>
        <p:spPr>
          <a:xfrm>
            <a:off x="731520" y="6473952"/>
            <a:ext cx="8763000" cy="256032"/>
          </a:xfrm>
          <a:prstGeom prst="rect">
            <a:avLst/>
          </a:prstGeom>
          <a:noFill/>
        </p:spPr>
        <p:txBody>
          <a:bodyPr wrap="square" lIns="45720" rIns="45720" tIns="0" bIns="0">
            <a:noAutofit/>
          </a:bodyPr>
          <a:lstStyle/>
          <a:p>
            <a:pPr algn="l">
              <a:buNone/>
            </a:pPr>
            <a:r>
              <a:rPr sz="1000" b="0">
                <a:solidFill>
                  <a:srgbClr val="A1C1DE"/>
                </a:solidFill>
                <a:latin typeface="Calibri"/>
              </a:rPr>
              <a:t>Changing, not broken</a:t>
            </a:r>
          </a:p>
        </p:txBody>
      </p:sp>
      <p:sp>
        <p:nvSpPr>
          <p:cNvPr id="9" name="cm-footer-right"/>
          <p:cNvSpPr txBox="1"/>
          <p:nvPr/>
        </p:nvSpPr>
        <p:spPr>
          <a:xfrm>
            <a:off x="9494520" y="6473952"/>
            <a:ext cx="1463040" cy="256032"/>
          </a:xfrm>
          <a:prstGeom prst="rect">
            <a:avLst/>
          </a:prstGeom>
          <a:noFill/>
        </p:spPr>
        <p:txBody>
          <a:bodyPr wrap="square" lIns="45720" rIns="45720" tIns="0" bIns="0">
            <a:noAutofit/>
          </a:bodyPr>
          <a:lstStyle/>
          <a:p>
            <a:pPr algn="r">
              <a:buNone/>
            </a:pPr>
            <a:r>
              <a:rPr sz="1000" b="0">
                <a:solidFill>
                  <a:srgbClr val="A1C1DE"/>
                </a:solidFill>
                <a:latin typeface="Calibri"/>
              </a:rPr>
              <a:t>Week 13</a:t>
            </a: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5" name="cm-content-bg"/>
          <p:cNvSpPr/>
          <p:nvPr/>
        </p:nvSpPr>
        <p:spPr>
          <a:xfrm>
            <a:off x="0" y="0"/>
            <a:ext cx="12192000" cy="6858000"/>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2" name="Title 1"/>
          <p:cNvSpPr>
            <a:spLocks noGrp="1"/>
          </p:cNvSpPr>
          <p:nvPr>
            <p:ph type="title"/>
          </p:nvPr>
        </p:nvSpPr>
        <p:spPr>
          <a:xfrm>
            <a:off x="731520" y="411480"/>
            <a:ext cx="10728960" cy="777240"/>
          </a:xfrm>
        </p:spPr>
        <p:txBody>
          <a:bodyPr wrap="square" lIns="45720" rIns="45720" tIns="0" bIns="0" anchor="b">
            <a:noAutofit/>
          </a:bodyPr>
          <a:lstStyle/>
          <a:p>
            <a:pPr algn="l">
              <a:buNone/>
            </a:pPr>
            <a:r>
              <a:rPr b="1" sz="2800">
                <a:solidFill>
                  <a:srgbClr val="FFFFFF"/>
                </a:solidFill>
                <a:latin typeface="Calibri Light"/>
              </a:rPr>
              <a:t>Seen vs. special</a:t>
            </a:r>
          </a:p>
        </p:txBody>
      </p:sp>
      <p:sp>
        <p:nvSpPr>
          <p:cNvPr id="3" name="Content Placeholder 2"/>
          <p:cNvSpPr>
            <a:spLocks noGrp="1"/>
          </p:cNvSpPr>
          <p:nvPr>
            <p:ph idx="1" sz="half"/>
          </p:nvPr>
        </p:nvSpPr>
        <p:spPr>
          <a:xfrm>
            <a:off x="731520" y="1554480"/>
            <a:ext cx="5122164" cy="4663440"/>
          </a:xfrm>
        </p:spPr>
        <p:txBody>
          <a:bodyPr wrap="square" lIns="45720" rIns="45720" tIns="0" bIns="0" anchor="t">
            <a:noAutofit/>
          </a:bodyPr>
          <a:lstStyle/>
          <a:p>
            <a:pPr algn="l" marL="342900" indent="-342900">
              <a:spcBef>
                <a:spcPts val="0"/>
              </a:spcBef>
              <a:spcAft>
                <a:spcPts val="800"/>
              </a:spcAft>
              <a:buChar char="•"/>
            </a:pPr>
            <a:r>
              <a:rPr sz="1800">
                <a:solidFill>
                  <a:srgbClr val="FFFFFF"/>
                </a:solidFill>
                <a:latin typeface="Calibri"/>
              </a:rPr>
              <a:t>Imaginary audience</a:t>
            </a:r>
          </a:p>
          <a:p>
            <a:pPr algn="l" marL="342900" indent="-342900">
              <a:spcBef>
                <a:spcPts val="0"/>
              </a:spcBef>
              <a:spcAft>
                <a:spcPts val="800"/>
              </a:spcAft>
              <a:buChar char="•"/>
            </a:pPr>
            <a:r>
              <a:rPr sz="1800">
                <a:solidFill>
                  <a:srgbClr val="FFFFFF"/>
                </a:solidFill>
                <a:latin typeface="Calibri"/>
              </a:rPr>
              <a:t>About being seen</a:t>
            </a:r>
          </a:p>
        </p:txBody>
      </p:sp>
      <p:sp>
        <p:nvSpPr>
          <p:cNvPr id="4" name="Content Placeholder 3"/>
          <p:cNvSpPr>
            <a:spLocks noGrp="1"/>
          </p:cNvSpPr>
          <p:nvPr>
            <p:ph idx="2" sz="half"/>
          </p:nvPr>
        </p:nvSpPr>
        <p:spPr>
          <a:xfrm>
            <a:off x="6338316" y="1554480"/>
            <a:ext cx="5122164" cy="4663440"/>
          </a:xfrm>
        </p:spPr>
        <p:txBody>
          <a:bodyPr wrap="square" lIns="45720" rIns="45720" tIns="0" bIns="0" anchor="t">
            <a:noAutofit/>
          </a:bodyPr>
          <a:lstStyle/>
          <a:p>
            <a:pPr algn="l" marL="342900" indent="-342900">
              <a:spcBef>
                <a:spcPts val="0"/>
              </a:spcBef>
              <a:spcAft>
                <a:spcPts val="800"/>
              </a:spcAft>
              <a:buChar char="•"/>
            </a:pPr>
            <a:r>
              <a:rPr sz="1800">
                <a:solidFill>
                  <a:srgbClr val="FFFFFF"/>
                </a:solidFill>
                <a:latin typeface="Calibri"/>
              </a:rPr>
              <a:t>Personal fable</a:t>
            </a:r>
          </a:p>
          <a:p>
            <a:pPr algn="l" marL="342900" indent="-342900">
              <a:spcBef>
                <a:spcPts val="0"/>
              </a:spcBef>
              <a:spcAft>
                <a:spcPts val="800"/>
              </a:spcAft>
              <a:buChar char="•"/>
            </a:pPr>
            <a:r>
              <a:rPr sz="1800">
                <a:solidFill>
                  <a:srgbClr val="FFFFFF"/>
                </a:solidFill>
                <a:latin typeface="Calibri"/>
              </a:rPr>
              <a:t>About being special or safe</a:t>
            </a:r>
          </a:p>
        </p:txBody>
      </p:sp>
      <p:sp>
        <p:nvSpPr>
          <p:cNvPr id="6" name="cm-kicker-rule"/>
          <p:cNvSpPr/>
          <p:nvPr/>
        </p:nvSpPr>
        <p:spPr>
          <a:xfrm>
            <a:off x="731520" y="1234440"/>
            <a:ext cx="2377440" cy="50800"/>
          </a:xfrm>
          <a:prstGeom prst="rect">
            <a:avLst/>
          </a:prstGeom>
          <a:solidFill>
            <a:srgbClr val="6D9EC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7" name="cm-kicker"/>
          <p:cNvSpPr txBox="1"/>
          <p:nvPr/>
        </p:nvSpPr>
        <p:spPr>
          <a:xfrm>
            <a:off x="731520" y="100584"/>
            <a:ext cx="10728960" cy="274320"/>
          </a:xfrm>
          <a:prstGeom prst="rect">
            <a:avLst/>
          </a:prstGeom>
          <a:noFill/>
        </p:spPr>
        <p:txBody>
          <a:bodyPr wrap="square" lIns="45720" rIns="45720" tIns="0" bIns="0">
            <a:noAutofit/>
          </a:bodyPr>
          <a:lstStyle/>
          <a:p>
            <a:pPr algn="l">
              <a:buNone/>
            </a:pPr>
            <a:r>
              <a:rPr sz="1400" b="1" spc="200">
                <a:solidFill>
                  <a:srgbClr val="A1C1DE"/>
                </a:solidFill>
                <a:latin typeface="Calibri"/>
              </a:rPr>
              <a:t>CONCEPT 5 OF 6 · ADOLESCENT EGOCENTRISM</a:t>
            </a:r>
          </a:p>
        </p:txBody>
      </p:sp>
      <p:sp>
        <p:nvSpPr>
          <p:cNvPr id="8" name="cm-slide-number"/>
          <p:cNvSpPr txBox="1"/>
          <p:nvPr/>
        </p:nvSpPr>
        <p:spPr>
          <a:xfrm>
            <a:off x="10957560" y="6473952"/>
            <a:ext cx="502920" cy="256032"/>
          </a:xfrm>
          <a:prstGeom prst="rect">
            <a:avLst/>
          </a:prstGeom>
          <a:noFill/>
        </p:spPr>
        <p:txBody>
          <a:bodyPr wrap="square" lIns="45720" rIns="45720" tIns="0" bIns="0">
            <a:noAutofit/>
          </a:bodyPr>
          <a:lstStyle/>
          <a:p>
            <a:pPr algn="r">
              <a:buNone/>
            </a:pPr>
            <a:r>
              <a:rPr sz="1100" b="0">
                <a:solidFill>
                  <a:srgbClr val="A1C1DE"/>
                </a:solidFill>
                <a:latin typeface="Calibri"/>
              </a:rPr>
              <a:t>10</a:t>
            </a:r>
          </a:p>
        </p:txBody>
      </p:sp>
      <p:sp>
        <p:nvSpPr>
          <p:cNvPr id="9" name="cm-footer-left"/>
          <p:cNvSpPr txBox="1"/>
          <p:nvPr/>
        </p:nvSpPr>
        <p:spPr>
          <a:xfrm>
            <a:off x="731520" y="6473952"/>
            <a:ext cx="8763000" cy="256032"/>
          </a:xfrm>
          <a:prstGeom prst="rect">
            <a:avLst/>
          </a:prstGeom>
          <a:noFill/>
        </p:spPr>
        <p:txBody>
          <a:bodyPr wrap="square" lIns="45720" rIns="45720" tIns="0" bIns="0">
            <a:noAutofit/>
          </a:bodyPr>
          <a:lstStyle/>
          <a:p>
            <a:pPr algn="l">
              <a:buNone/>
            </a:pPr>
            <a:r>
              <a:rPr sz="1000" b="0">
                <a:solidFill>
                  <a:srgbClr val="A1C1DE"/>
                </a:solidFill>
                <a:latin typeface="Calibri"/>
              </a:rPr>
              <a:t>Changing, not broken</a:t>
            </a:r>
          </a:p>
        </p:txBody>
      </p:sp>
      <p:sp>
        <p:nvSpPr>
          <p:cNvPr id="10" name="cm-footer-right"/>
          <p:cNvSpPr txBox="1"/>
          <p:nvPr/>
        </p:nvSpPr>
        <p:spPr>
          <a:xfrm>
            <a:off x="9494520" y="6473952"/>
            <a:ext cx="1463040" cy="256032"/>
          </a:xfrm>
          <a:prstGeom prst="rect">
            <a:avLst/>
          </a:prstGeom>
          <a:noFill/>
        </p:spPr>
        <p:txBody>
          <a:bodyPr wrap="square" lIns="45720" rIns="45720" tIns="0" bIns="0">
            <a:noAutofit/>
          </a:bodyPr>
          <a:lstStyle/>
          <a:p>
            <a:pPr algn="r">
              <a:buNone/>
            </a:pPr>
            <a:r>
              <a:rPr sz="1000" b="0">
                <a:solidFill>
                  <a:srgbClr val="A1C1DE"/>
                </a:solidFill>
                <a:latin typeface="Calibri"/>
              </a:rPr>
              <a:t>Week 13</a:t>
            </a:r>
          </a:p>
        </p:txBody>
      </p:sp>
    </p:spTree>
  </p:cSld>
  <p:clrMapOvr>
    <a:masterClrMapping/>
  </p:clrMapOvr>
</p:sld>
</file>

<file path=ppt/slides/slide1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5" name="cm-content-bg"/>
          <p:cNvSpPr/>
          <p:nvPr/>
        </p:nvSpPr>
        <p:spPr>
          <a:xfrm>
            <a:off x="0" y="0"/>
            <a:ext cx="12192000" cy="6858000"/>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2" name="Title 1"/>
          <p:cNvSpPr>
            <a:spLocks noGrp="1"/>
          </p:cNvSpPr>
          <p:nvPr>
            <p:ph type="title"/>
          </p:nvPr>
        </p:nvSpPr>
        <p:spPr>
          <a:xfrm>
            <a:off x="731520" y="411480"/>
            <a:ext cx="10728960" cy="777240"/>
          </a:xfrm>
        </p:spPr>
        <p:txBody>
          <a:bodyPr wrap="square" lIns="45720" rIns="45720" tIns="0" bIns="0" anchor="b">
            <a:noAutofit/>
          </a:bodyPr>
          <a:lstStyle/>
          <a:p>
            <a:pPr algn="l">
              <a:buNone/>
            </a:pPr>
            <a:r>
              <a:rPr b="1" sz="2800">
                <a:solidFill>
                  <a:srgbClr val="FFFFFF"/>
                </a:solidFill>
                <a:latin typeface="Calibri Light"/>
              </a:rPr>
              <a:t>Elkind's term vs. Piaget's</a:t>
            </a:r>
          </a:p>
        </p:txBody>
      </p:sp>
      <p:sp>
        <p:nvSpPr>
          <p:cNvPr id="3" name="Content Placeholder 2"/>
          <p:cNvSpPr>
            <a:spLocks noGrp="1"/>
          </p:cNvSpPr>
          <p:nvPr>
            <p:ph idx="1" sz="half"/>
          </p:nvPr>
        </p:nvSpPr>
        <p:spPr>
          <a:xfrm>
            <a:off x="731520" y="1554480"/>
            <a:ext cx="5122164" cy="4663440"/>
          </a:xfrm>
        </p:spPr>
        <p:txBody>
          <a:bodyPr wrap="square" lIns="45720" rIns="45720" tIns="0" bIns="0" anchor="t">
            <a:noAutofit/>
          </a:bodyPr>
          <a:lstStyle/>
          <a:p>
            <a:pPr algn="l" marL="342900" indent="-342900">
              <a:spcBef>
                <a:spcPts val="0"/>
              </a:spcBef>
              <a:spcAft>
                <a:spcPts val="800"/>
              </a:spcAft>
              <a:buChar char="•"/>
            </a:pPr>
            <a:r>
              <a:rPr sz="1800">
                <a:solidFill>
                  <a:srgbClr val="FFFFFF"/>
                </a:solidFill>
                <a:latin typeface="Calibri"/>
              </a:rPr>
              <a:t>Elkind (1967): adolescent egocentrism</a:t>
            </a:r>
          </a:p>
          <a:p>
            <a:pPr algn="l" marL="342900" indent="-342900">
              <a:spcBef>
                <a:spcPts val="0"/>
              </a:spcBef>
              <a:spcAft>
                <a:spcPts val="800"/>
              </a:spcAft>
              <a:buChar char="•"/>
            </a:pPr>
            <a:r>
              <a:rPr sz="1800">
                <a:solidFill>
                  <a:srgbClr val="FFFFFF"/>
                </a:solidFill>
                <a:latin typeface="Calibri"/>
              </a:rPr>
              <a:t>Imaginary audience is not vanity</a:t>
            </a:r>
          </a:p>
        </p:txBody>
      </p:sp>
      <p:sp>
        <p:nvSpPr>
          <p:cNvPr id="4" name="Content Placeholder 3"/>
          <p:cNvSpPr>
            <a:spLocks noGrp="1"/>
          </p:cNvSpPr>
          <p:nvPr>
            <p:ph idx="2" sz="half"/>
          </p:nvPr>
        </p:nvSpPr>
        <p:spPr>
          <a:xfrm>
            <a:off x="6338316" y="1554480"/>
            <a:ext cx="5122164" cy="4663440"/>
          </a:xfrm>
        </p:spPr>
        <p:txBody>
          <a:bodyPr wrap="square" lIns="45720" rIns="45720" tIns="0" bIns="0" anchor="t">
            <a:noAutofit/>
          </a:bodyPr>
          <a:lstStyle/>
          <a:p>
            <a:pPr algn="l" marL="342900" indent="-342900">
              <a:spcBef>
                <a:spcPts val="0"/>
              </a:spcBef>
              <a:spcAft>
                <a:spcPts val="800"/>
              </a:spcAft>
              <a:buChar char="•"/>
            </a:pPr>
            <a:r>
              <a:rPr sz="1800">
                <a:solidFill>
                  <a:srgbClr val="FFFFFF"/>
                </a:solidFill>
                <a:latin typeface="Calibri"/>
              </a:rPr>
              <a:t>Piaget: early childhood egocentrism</a:t>
            </a:r>
          </a:p>
          <a:p>
            <a:pPr algn="l" marL="342900" indent="-342900">
              <a:spcBef>
                <a:spcPts val="0"/>
              </a:spcBef>
              <a:spcAft>
                <a:spcPts val="800"/>
              </a:spcAft>
              <a:buChar char="•"/>
            </a:pPr>
            <a:r>
              <a:rPr sz="1800">
                <a:solidFill>
                  <a:srgbClr val="FFFFFF"/>
                </a:solidFill>
                <a:latin typeface="Calibri"/>
              </a:rPr>
              <a:t>Three mountains: picks own view</a:t>
            </a:r>
          </a:p>
        </p:txBody>
      </p:sp>
      <p:sp>
        <p:nvSpPr>
          <p:cNvPr id="6" name="cm-kicker-rule"/>
          <p:cNvSpPr/>
          <p:nvPr/>
        </p:nvSpPr>
        <p:spPr>
          <a:xfrm>
            <a:off x="731520" y="1234440"/>
            <a:ext cx="2377440" cy="50800"/>
          </a:xfrm>
          <a:prstGeom prst="rect">
            <a:avLst/>
          </a:prstGeom>
          <a:solidFill>
            <a:srgbClr val="6D9EC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7" name="cm-kicker"/>
          <p:cNvSpPr txBox="1"/>
          <p:nvPr/>
        </p:nvSpPr>
        <p:spPr>
          <a:xfrm>
            <a:off x="731520" y="100584"/>
            <a:ext cx="10728960" cy="274320"/>
          </a:xfrm>
          <a:prstGeom prst="rect">
            <a:avLst/>
          </a:prstGeom>
          <a:noFill/>
        </p:spPr>
        <p:txBody>
          <a:bodyPr wrap="square" lIns="45720" rIns="45720" tIns="0" bIns="0">
            <a:noAutofit/>
          </a:bodyPr>
          <a:lstStyle/>
          <a:p>
            <a:pPr algn="l">
              <a:buNone/>
            </a:pPr>
            <a:r>
              <a:rPr sz="1400" b="1" spc="200">
                <a:solidFill>
                  <a:srgbClr val="A1C1DE"/>
                </a:solidFill>
                <a:latin typeface="Calibri"/>
              </a:rPr>
              <a:t>CREDIT THE RIGHT RESEARCHER</a:t>
            </a:r>
          </a:p>
        </p:txBody>
      </p:sp>
      <p:sp>
        <p:nvSpPr>
          <p:cNvPr id="8" name="cm-slide-number"/>
          <p:cNvSpPr txBox="1"/>
          <p:nvPr/>
        </p:nvSpPr>
        <p:spPr>
          <a:xfrm>
            <a:off x="10957560" y="6473952"/>
            <a:ext cx="502920" cy="256032"/>
          </a:xfrm>
          <a:prstGeom prst="rect">
            <a:avLst/>
          </a:prstGeom>
          <a:noFill/>
        </p:spPr>
        <p:txBody>
          <a:bodyPr wrap="square" lIns="45720" rIns="45720" tIns="0" bIns="0">
            <a:noAutofit/>
          </a:bodyPr>
          <a:lstStyle/>
          <a:p>
            <a:pPr algn="r">
              <a:buNone/>
            </a:pPr>
            <a:r>
              <a:rPr sz="1100" b="0">
                <a:solidFill>
                  <a:srgbClr val="A1C1DE"/>
                </a:solidFill>
                <a:latin typeface="Calibri"/>
              </a:rPr>
              <a:t>11</a:t>
            </a:r>
          </a:p>
        </p:txBody>
      </p:sp>
      <p:sp>
        <p:nvSpPr>
          <p:cNvPr id="9" name="cm-footer-left"/>
          <p:cNvSpPr txBox="1"/>
          <p:nvPr/>
        </p:nvSpPr>
        <p:spPr>
          <a:xfrm>
            <a:off x="731520" y="6473952"/>
            <a:ext cx="8763000" cy="256032"/>
          </a:xfrm>
          <a:prstGeom prst="rect">
            <a:avLst/>
          </a:prstGeom>
          <a:noFill/>
        </p:spPr>
        <p:txBody>
          <a:bodyPr wrap="square" lIns="45720" rIns="45720" tIns="0" bIns="0">
            <a:noAutofit/>
          </a:bodyPr>
          <a:lstStyle/>
          <a:p>
            <a:pPr algn="l">
              <a:buNone/>
            </a:pPr>
            <a:r>
              <a:rPr sz="1000" b="0">
                <a:solidFill>
                  <a:srgbClr val="A1C1DE"/>
                </a:solidFill>
                <a:latin typeface="Calibri"/>
              </a:rPr>
              <a:t>Changing, not broken</a:t>
            </a:r>
          </a:p>
        </p:txBody>
      </p:sp>
      <p:sp>
        <p:nvSpPr>
          <p:cNvPr id="10" name="cm-footer-right"/>
          <p:cNvSpPr txBox="1"/>
          <p:nvPr/>
        </p:nvSpPr>
        <p:spPr>
          <a:xfrm>
            <a:off x="9494520" y="6473952"/>
            <a:ext cx="1463040" cy="256032"/>
          </a:xfrm>
          <a:prstGeom prst="rect">
            <a:avLst/>
          </a:prstGeom>
          <a:noFill/>
        </p:spPr>
        <p:txBody>
          <a:bodyPr wrap="square" lIns="45720" rIns="45720" tIns="0" bIns="0">
            <a:noAutofit/>
          </a:bodyPr>
          <a:lstStyle/>
          <a:p>
            <a:pPr algn="r">
              <a:buNone/>
            </a:pPr>
            <a:r>
              <a:rPr sz="1000" b="0">
                <a:solidFill>
                  <a:srgbClr val="A1C1DE"/>
                </a:solidFill>
                <a:latin typeface="Calibri"/>
              </a:rPr>
              <a:t>Week 13</a:t>
            </a:r>
          </a:p>
        </p:txBody>
      </p:sp>
    </p:spTree>
  </p:cSld>
  <p:clrMapOvr>
    <a:masterClrMapping/>
  </p:clrMapOvr>
</p:sld>
</file>

<file path=ppt/slides/slide1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5" name="cm-content-bg"/>
          <p:cNvSpPr/>
          <p:nvPr/>
        </p:nvSpPr>
        <p:spPr>
          <a:xfrm>
            <a:off x="0" y="0"/>
            <a:ext cx="12192000" cy="6858000"/>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2" name="Title 1"/>
          <p:cNvSpPr>
            <a:spLocks noGrp="1"/>
          </p:cNvSpPr>
          <p:nvPr>
            <p:ph type="title"/>
          </p:nvPr>
        </p:nvSpPr>
        <p:spPr>
          <a:xfrm>
            <a:off x="731520" y="411480"/>
            <a:ext cx="10728960" cy="777240"/>
          </a:xfrm>
        </p:spPr>
        <p:txBody>
          <a:bodyPr wrap="square" lIns="45720" rIns="45720" tIns="0" bIns="0" anchor="b">
            <a:noAutofit/>
          </a:bodyPr>
          <a:lstStyle/>
          <a:p>
            <a:pPr algn="l">
              <a:buNone/>
            </a:pPr>
            <a:r>
              <a:rPr b="1" sz="2800">
                <a:solidFill>
                  <a:srgbClr val="FFFFFF"/>
                </a:solidFill>
                <a:latin typeface="Calibri Light"/>
              </a:rPr>
              <a:t>R8: behavior, then concept</a:t>
            </a:r>
          </a:p>
        </p:txBody>
      </p:sp>
      <p:sp>
        <p:nvSpPr>
          <p:cNvPr id="3" name="Content Placeholder 2"/>
          <p:cNvSpPr>
            <a:spLocks noGrp="1"/>
          </p:cNvSpPr>
          <p:nvPr>
            <p:ph idx="1" sz="half"/>
          </p:nvPr>
        </p:nvSpPr>
        <p:spPr>
          <a:xfrm>
            <a:off x="731520" y="1554480"/>
            <a:ext cx="5122164" cy="4663440"/>
          </a:xfrm>
        </p:spPr>
        <p:txBody>
          <a:bodyPr wrap="square" lIns="45720" rIns="45720" tIns="0" bIns="0" anchor="t">
            <a:noAutofit/>
          </a:bodyPr>
          <a:lstStyle/>
          <a:p>
            <a:pPr algn="l" marL="342900" indent="-342900">
              <a:spcBef>
                <a:spcPts val="0"/>
              </a:spcBef>
              <a:spcAft>
                <a:spcPts val="800"/>
              </a:spcAft>
              <a:buChar char="•"/>
            </a:pPr>
            <a:r>
              <a:rPr sz="1800">
                <a:solidFill>
                  <a:srgbClr val="FFFFFF"/>
                </a:solidFill>
                <a:latin typeface="Calibri"/>
              </a:rPr>
              <a:t>Says: "everybody saw" the stumble</a:t>
            </a:r>
          </a:p>
          <a:p>
            <a:pPr algn="l" marL="342900" indent="-342900">
              <a:spcBef>
                <a:spcPts val="0"/>
              </a:spcBef>
              <a:spcAft>
                <a:spcPts val="800"/>
              </a:spcAft>
              <a:buChar char="•"/>
            </a:pPr>
            <a:r>
              <a:rPr sz="1800">
                <a:solidFill>
                  <a:srgbClr val="FFFFFF"/>
                </a:solidFill>
                <a:latin typeface="Calibri"/>
              </a:rPr>
              <a:t>School starts at 7:30 a.m.</a:t>
            </a:r>
          </a:p>
        </p:txBody>
      </p:sp>
      <p:sp>
        <p:nvSpPr>
          <p:cNvPr id="4" name="Content Placeholder 3"/>
          <p:cNvSpPr>
            <a:spLocks noGrp="1"/>
          </p:cNvSpPr>
          <p:nvPr>
            <p:ph idx="2" sz="half"/>
          </p:nvPr>
        </p:nvSpPr>
        <p:spPr>
          <a:xfrm>
            <a:off x="6338316" y="1554480"/>
            <a:ext cx="5122164" cy="4663440"/>
          </a:xfrm>
        </p:spPr>
        <p:txBody>
          <a:bodyPr wrap="square" lIns="45720" rIns="45720" tIns="0" bIns="0" anchor="t">
            <a:noAutofit/>
          </a:bodyPr>
          <a:lstStyle/>
          <a:p>
            <a:pPr algn="l" marL="342900" indent="-342900">
              <a:spcBef>
                <a:spcPts val="0"/>
              </a:spcBef>
              <a:spcAft>
                <a:spcPts val="800"/>
              </a:spcAft>
              <a:buChar char="•"/>
            </a:pPr>
            <a:r>
              <a:rPr sz="1800">
                <a:solidFill>
                  <a:srgbClr val="FFFFFF"/>
                </a:solidFill>
                <a:latin typeface="Calibri"/>
              </a:rPr>
              <a:t>Shows: the imaginary audience</a:t>
            </a:r>
          </a:p>
          <a:p>
            <a:pPr algn="l" marL="342900" indent="-342900">
              <a:spcBef>
                <a:spcPts val="0"/>
              </a:spcBef>
              <a:spcAft>
                <a:spcPts val="800"/>
              </a:spcAft>
              <a:buChar char="•"/>
            </a:pPr>
            <a:r>
              <a:rPr sz="1800">
                <a:solidFill>
                  <a:srgbClr val="FFFFFF"/>
                </a:solidFill>
                <a:latin typeface="Calibri"/>
              </a:rPr>
              <a:t>60 minutes before the position</a:t>
            </a:r>
          </a:p>
        </p:txBody>
      </p:sp>
      <p:sp>
        <p:nvSpPr>
          <p:cNvPr id="6" name="cm-kicker-rule"/>
          <p:cNvSpPr/>
          <p:nvPr/>
        </p:nvSpPr>
        <p:spPr>
          <a:xfrm>
            <a:off x="731520" y="1234440"/>
            <a:ext cx="2377440" cy="50800"/>
          </a:xfrm>
          <a:prstGeom prst="rect">
            <a:avLst/>
          </a:prstGeom>
          <a:solidFill>
            <a:srgbClr val="6D9EC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7" name="cm-kicker"/>
          <p:cNvSpPr txBox="1"/>
          <p:nvPr/>
        </p:nvSpPr>
        <p:spPr>
          <a:xfrm>
            <a:off x="731520" y="100584"/>
            <a:ext cx="10728960" cy="274320"/>
          </a:xfrm>
          <a:prstGeom prst="rect">
            <a:avLst/>
          </a:prstGeom>
          <a:noFill/>
        </p:spPr>
        <p:txBody>
          <a:bodyPr wrap="square" lIns="45720" rIns="45720" tIns="0" bIns="0">
            <a:noAutofit/>
          </a:bodyPr>
          <a:lstStyle/>
          <a:p>
            <a:pPr algn="l">
              <a:buNone/>
            </a:pPr>
            <a:r>
              <a:rPr sz="1400" b="1" spc="200">
                <a:solidFill>
                  <a:srgbClr val="A1C1DE"/>
                </a:solidFill>
                <a:latin typeface="Calibri"/>
              </a:rPr>
              <a:t>WORKED EXAMPLE · READING RECORD R8</a:t>
            </a:r>
          </a:p>
        </p:txBody>
      </p:sp>
      <p:sp>
        <p:nvSpPr>
          <p:cNvPr id="8" name="cm-slide-number"/>
          <p:cNvSpPr txBox="1"/>
          <p:nvPr/>
        </p:nvSpPr>
        <p:spPr>
          <a:xfrm>
            <a:off x="10957560" y="6473952"/>
            <a:ext cx="502920" cy="256032"/>
          </a:xfrm>
          <a:prstGeom prst="rect">
            <a:avLst/>
          </a:prstGeom>
          <a:noFill/>
        </p:spPr>
        <p:txBody>
          <a:bodyPr wrap="square" lIns="45720" rIns="45720" tIns="0" bIns="0">
            <a:noAutofit/>
          </a:bodyPr>
          <a:lstStyle/>
          <a:p>
            <a:pPr algn="r">
              <a:buNone/>
            </a:pPr>
            <a:r>
              <a:rPr sz="1100" b="0">
                <a:solidFill>
                  <a:srgbClr val="A1C1DE"/>
                </a:solidFill>
                <a:latin typeface="Calibri"/>
              </a:rPr>
              <a:t>12</a:t>
            </a:r>
          </a:p>
        </p:txBody>
      </p:sp>
      <p:sp>
        <p:nvSpPr>
          <p:cNvPr id="9" name="cm-footer-left"/>
          <p:cNvSpPr txBox="1"/>
          <p:nvPr/>
        </p:nvSpPr>
        <p:spPr>
          <a:xfrm>
            <a:off x="731520" y="6473952"/>
            <a:ext cx="8763000" cy="256032"/>
          </a:xfrm>
          <a:prstGeom prst="rect">
            <a:avLst/>
          </a:prstGeom>
          <a:noFill/>
        </p:spPr>
        <p:txBody>
          <a:bodyPr wrap="square" lIns="45720" rIns="45720" tIns="0" bIns="0">
            <a:noAutofit/>
          </a:bodyPr>
          <a:lstStyle/>
          <a:p>
            <a:pPr algn="l">
              <a:buNone/>
            </a:pPr>
            <a:r>
              <a:rPr sz="1000" b="0">
                <a:solidFill>
                  <a:srgbClr val="A1C1DE"/>
                </a:solidFill>
                <a:latin typeface="Calibri"/>
              </a:rPr>
              <a:t>Changing, not broken</a:t>
            </a:r>
          </a:p>
        </p:txBody>
      </p:sp>
      <p:sp>
        <p:nvSpPr>
          <p:cNvPr id="10" name="cm-footer-right"/>
          <p:cNvSpPr txBox="1"/>
          <p:nvPr/>
        </p:nvSpPr>
        <p:spPr>
          <a:xfrm>
            <a:off x="9494520" y="6473952"/>
            <a:ext cx="1463040" cy="256032"/>
          </a:xfrm>
          <a:prstGeom prst="rect">
            <a:avLst/>
          </a:prstGeom>
          <a:noFill/>
        </p:spPr>
        <p:txBody>
          <a:bodyPr wrap="square" lIns="45720" rIns="45720" tIns="0" bIns="0">
            <a:noAutofit/>
          </a:bodyPr>
          <a:lstStyle/>
          <a:p>
            <a:pPr algn="r">
              <a:buNone/>
            </a:pPr>
            <a:r>
              <a:rPr sz="1000" b="0">
                <a:solidFill>
                  <a:srgbClr val="A1C1DE"/>
                </a:solidFill>
                <a:latin typeface="Calibri"/>
              </a:rPr>
              <a:t>Week 13</a:t>
            </a:r>
          </a:p>
        </p:txBody>
      </p:sp>
    </p:spTree>
  </p:cSld>
  <p:clrMapOvr>
    <a:masterClrMapping/>
  </p:clrMapOvr>
</p:sld>
</file>

<file path=ppt/slides/slide1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5" name="cm-content-bg"/>
          <p:cNvSpPr/>
          <p:nvPr/>
        </p:nvSpPr>
        <p:spPr>
          <a:xfrm>
            <a:off x="0" y="0"/>
            <a:ext cx="12192000" cy="6858000"/>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2" name="Title 1"/>
          <p:cNvSpPr>
            <a:spLocks noGrp="1"/>
          </p:cNvSpPr>
          <p:nvPr>
            <p:ph type="title"/>
          </p:nvPr>
        </p:nvSpPr>
        <p:spPr>
          <a:xfrm>
            <a:off x="731520" y="411480"/>
            <a:ext cx="10728960" cy="777240"/>
          </a:xfrm>
        </p:spPr>
        <p:txBody>
          <a:bodyPr wrap="square" lIns="45720" rIns="45720" tIns="0" bIns="0" anchor="b">
            <a:noAutofit/>
          </a:bodyPr>
          <a:lstStyle/>
          <a:p>
            <a:pPr algn="l">
              <a:buNone/>
            </a:pPr>
            <a:r>
              <a:rPr b="1" sz="2800">
                <a:solidFill>
                  <a:srgbClr val="FFFFFF"/>
                </a:solidFill>
                <a:latin typeface="Calibri Light"/>
              </a:rPr>
              <a:t>Inside the teen vs. around</a:t>
            </a:r>
          </a:p>
        </p:txBody>
      </p:sp>
      <p:sp>
        <p:nvSpPr>
          <p:cNvPr id="3" name="Content Placeholder 2"/>
          <p:cNvSpPr>
            <a:spLocks noGrp="1"/>
          </p:cNvSpPr>
          <p:nvPr>
            <p:ph idx="1" sz="half"/>
          </p:nvPr>
        </p:nvSpPr>
        <p:spPr>
          <a:xfrm>
            <a:off x="731520" y="1554480"/>
            <a:ext cx="5122164" cy="4663440"/>
          </a:xfrm>
        </p:spPr>
        <p:txBody>
          <a:bodyPr wrap="square" lIns="45720" rIns="45720" tIns="0" bIns="0" anchor="t">
            <a:noAutofit/>
          </a:bodyPr>
          <a:lstStyle/>
          <a:p>
            <a:pPr algn="l" marL="342900" indent="-342900">
              <a:spcBef>
                <a:spcPts val="0"/>
              </a:spcBef>
              <a:spcAft>
                <a:spcPts val="800"/>
              </a:spcAft>
              <a:buChar char="•"/>
            </a:pPr>
            <a:r>
              <a:rPr sz="1800">
                <a:solidFill>
                  <a:srgbClr val="FFFFFF"/>
                </a:solidFill>
                <a:latin typeface="Calibri"/>
              </a:rPr>
              <a:t>Piaget with Elkind: thinking about thoughts</a:t>
            </a:r>
          </a:p>
          <a:p>
            <a:pPr algn="l" marL="342900" indent="-342900">
              <a:spcBef>
                <a:spcPts val="0"/>
              </a:spcBef>
              <a:spcAft>
                <a:spcPts val="800"/>
              </a:spcAft>
              <a:buChar char="•"/>
            </a:pPr>
            <a:r>
              <a:rPr sz="1800">
                <a:solidFill>
                  <a:srgbClr val="FFFFFF"/>
                </a:solidFill>
                <a:latin typeface="Calibri"/>
              </a:rPr>
              <a:t>Inside the teen's mind</a:t>
            </a:r>
          </a:p>
        </p:txBody>
      </p:sp>
      <p:sp>
        <p:nvSpPr>
          <p:cNvPr id="4" name="Content Placeholder 3"/>
          <p:cNvSpPr>
            <a:spLocks noGrp="1"/>
          </p:cNvSpPr>
          <p:nvPr>
            <p:ph idx="2" sz="half"/>
          </p:nvPr>
        </p:nvSpPr>
        <p:spPr>
          <a:xfrm>
            <a:off x="6338316" y="1554480"/>
            <a:ext cx="5122164" cy="4663440"/>
          </a:xfrm>
        </p:spPr>
        <p:txBody>
          <a:bodyPr wrap="square" lIns="45720" rIns="45720" tIns="0" bIns="0" anchor="t">
            <a:noAutofit/>
          </a:bodyPr>
          <a:lstStyle/>
          <a:p>
            <a:pPr algn="l" marL="342900" indent="-342900">
              <a:spcBef>
                <a:spcPts val="0"/>
              </a:spcBef>
              <a:spcAft>
                <a:spcPts val="800"/>
              </a:spcAft>
              <a:buChar char="•"/>
            </a:pPr>
            <a:r>
              <a:rPr sz="1800">
                <a:solidFill>
                  <a:srgbClr val="FFFFFF"/>
                </a:solidFill>
                <a:latin typeface="Calibri"/>
              </a:rPr>
              <a:t>Bronfenbrenner: a district's exosystem decision</a:t>
            </a:r>
          </a:p>
          <a:p>
            <a:pPr algn="l" marL="342900" indent="-342900">
              <a:spcBef>
                <a:spcPts val="0"/>
              </a:spcBef>
              <a:spcAft>
                <a:spcPts val="800"/>
              </a:spcAft>
              <a:buChar char="•"/>
            </a:pPr>
            <a:r>
              <a:rPr sz="1800">
                <a:solidFill>
                  <a:srgbClr val="FFFFFF"/>
                </a:solidFill>
                <a:latin typeface="Calibri"/>
              </a:rPr>
              <a:t>The systems around the teen</a:t>
            </a:r>
          </a:p>
        </p:txBody>
      </p:sp>
      <p:sp>
        <p:nvSpPr>
          <p:cNvPr id="6" name="cm-kicker-rule"/>
          <p:cNvSpPr/>
          <p:nvPr/>
        </p:nvSpPr>
        <p:spPr>
          <a:xfrm>
            <a:off x="731520" y="1234440"/>
            <a:ext cx="2377440" cy="50800"/>
          </a:xfrm>
          <a:prstGeom prst="rect">
            <a:avLst/>
          </a:prstGeom>
          <a:solidFill>
            <a:srgbClr val="6D9EC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7" name="cm-kicker"/>
          <p:cNvSpPr txBox="1"/>
          <p:nvPr/>
        </p:nvSpPr>
        <p:spPr>
          <a:xfrm>
            <a:off x="731520" y="100584"/>
            <a:ext cx="10728960" cy="274320"/>
          </a:xfrm>
          <a:prstGeom prst="rect">
            <a:avLst/>
          </a:prstGeom>
          <a:noFill/>
        </p:spPr>
        <p:txBody>
          <a:bodyPr wrap="square" lIns="45720" rIns="45720" tIns="0" bIns="0">
            <a:noAutofit/>
          </a:bodyPr>
          <a:lstStyle/>
          <a:p>
            <a:pPr algn="l">
              <a:buNone/>
            </a:pPr>
            <a:r>
              <a:rPr sz="1400" b="1" spc="200">
                <a:solidFill>
                  <a:srgbClr val="A1C1DE"/>
                </a:solidFill>
                <a:latin typeface="Calibri"/>
              </a:rPr>
              <a:t>CONCEPT 6 OF 6 · TWO LENSES</a:t>
            </a:r>
          </a:p>
        </p:txBody>
      </p:sp>
      <p:sp>
        <p:nvSpPr>
          <p:cNvPr id="8" name="cm-slide-number"/>
          <p:cNvSpPr txBox="1"/>
          <p:nvPr/>
        </p:nvSpPr>
        <p:spPr>
          <a:xfrm>
            <a:off x="10957560" y="6473952"/>
            <a:ext cx="502920" cy="256032"/>
          </a:xfrm>
          <a:prstGeom prst="rect">
            <a:avLst/>
          </a:prstGeom>
          <a:noFill/>
        </p:spPr>
        <p:txBody>
          <a:bodyPr wrap="square" lIns="45720" rIns="45720" tIns="0" bIns="0">
            <a:noAutofit/>
          </a:bodyPr>
          <a:lstStyle/>
          <a:p>
            <a:pPr algn="r">
              <a:buNone/>
            </a:pPr>
            <a:r>
              <a:rPr sz="1100" b="0">
                <a:solidFill>
                  <a:srgbClr val="A1C1DE"/>
                </a:solidFill>
                <a:latin typeface="Calibri"/>
              </a:rPr>
              <a:t>13</a:t>
            </a:r>
          </a:p>
        </p:txBody>
      </p:sp>
      <p:sp>
        <p:nvSpPr>
          <p:cNvPr id="9" name="cm-footer-left"/>
          <p:cNvSpPr txBox="1"/>
          <p:nvPr/>
        </p:nvSpPr>
        <p:spPr>
          <a:xfrm>
            <a:off x="731520" y="6473952"/>
            <a:ext cx="8763000" cy="256032"/>
          </a:xfrm>
          <a:prstGeom prst="rect">
            <a:avLst/>
          </a:prstGeom>
          <a:noFill/>
        </p:spPr>
        <p:txBody>
          <a:bodyPr wrap="square" lIns="45720" rIns="45720" tIns="0" bIns="0">
            <a:noAutofit/>
          </a:bodyPr>
          <a:lstStyle/>
          <a:p>
            <a:pPr algn="l">
              <a:buNone/>
            </a:pPr>
            <a:r>
              <a:rPr sz="1000" b="0">
                <a:solidFill>
                  <a:srgbClr val="A1C1DE"/>
                </a:solidFill>
                <a:latin typeface="Calibri"/>
              </a:rPr>
              <a:t>Changing, not broken</a:t>
            </a:r>
          </a:p>
        </p:txBody>
      </p:sp>
      <p:sp>
        <p:nvSpPr>
          <p:cNvPr id="10" name="cm-footer-right"/>
          <p:cNvSpPr txBox="1"/>
          <p:nvPr/>
        </p:nvSpPr>
        <p:spPr>
          <a:xfrm>
            <a:off x="9494520" y="6473952"/>
            <a:ext cx="1463040" cy="256032"/>
          </a:xfrm>
          <a:prstGeom prst="rect">
            <a:avLst/>
          </a:prstGeom>
          <a:noFill/>
        </p:spPr>
        <p:txBody>
          <a:bodyPr wrap="square" lIns="45720" rIns="45720" tIns="0" bIns="0">
            <a:noAutofit/>
          </a:bodyPr>
          <a:lstStyle/>
          <a:p>
            <a:pPr algn="r">
              <a:buNone/>
            </a:pPr>
            <a:r>
              <a:rPr sz="1000" b="0">
                <a:solidFill>
                  <a:srgbClr val="A1C1DE"/>
                </a:solidFill>
                <a:latin typeface="Calibri"/>
              </a:rPr>
              <a:t>Week 13</a:t>
            </a:r>
          </a:p>
        </p:txBody>
      </p:sp>
    </p:spTree>
  </p:cSld>
  <p:clrMapOvr>
    <a:masterClrMapping/>
  </p:clrMapOvr>
</p:sld>
</file>

<file path=ppt/slides/slide1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4" name="cm-content-bg"/>
          <p:cNvSpPr/>
          <p:nvPr/>
        </p:nvSpPr>
        <p:spPr>
          <a:xfrm>
            <a:off x="0" y="0"/>
            <a:ext cx="12192000" cy="6858000"/>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2" name="Title 1"/>
          <p:cNvSpPr>
            <a:spLocks noGrp="1"/>
          </p:cNvSpPr>
          <p:nvPr>
            <p:ph type="title"/>
          </p:nvPr>
        </p:nvSpPr>
        <p:spPr>
          <a:xfrm>
            <a:off x="731520" y="411480"/>
            <a:ext cx="10728960" cy="777240"/>
          </a:xfrm>
        </p:spPr>
        <p:txBody>
          <a:bodyPr wrap="square" lIns="45720" rIns="45720" tIns="0" bIns="0" anchor="b">
            <a:noAutofit/>
          </a:bodyPr>
          <a:lstStyle/>
          <a:p>
            <a:pPr algn="l">
              <a:buNone/>
            </a:pPr>
            <a:r>
              <a:rPr b="1" sz="2800">
                <a:solidFill>
                  <a:srgbClr val="FFFFFF"/>
                </a:solidFill>
                <a:latin typeface="Calibri Light"/>
              </a:rPr>
              <a:t>Audit the chatbot</a:t>
            </a:r>
          </a:p>
        </p:txBody>
      </p:sp>
      <p:sp>
        <p:nvSpPr>
          <p:cNvPr id="3" name="Content Placeholder 2"/>
          <p:cNvSpPr>
            <a:spLocks noGrp="1"/>
          </p:cNvSpPr>
          <p:nvPr>
            <p:ph idx="1"/>
          </p:nvPr>
        </p:nvSpPr>
        <p:spPr>
          <a:xfrm>
            <a:off x="731520" y="1554480"/>
            <a:ext cx="10728960" cy="4663440"/>
          </a:xfrm>
        </p:spPr>
        <p:txBody>
          <a:bodyPr wrap="square" lIns="45720" rIns="45720" tIns="0" bIns="0" anchor="t">
            <a:noAutofit/>
          </a:bodyPr>
          <a:lstStyle/>
          <a:p>
            <a:pPr algn="l" marL="342900" indent="-342900">
              <a:spcBef>
                <a:spcPts val="0"/>
              </a:spcBef>
              <a:spcAft>
                <a:spcPts val="800"/>
              </a:spcAft>
              <a:buChar char="•"/>
            </a:pPr>
            <a:r>
              <a:rPr sz="1800">
                <a:solidFill>
                  <a:srgbClr val="FFFFFF"/>
                </a:solidFill>
                <a:latin typeface="Calibri"/>
              </a:rPr>
              <a:t>Paste the R8 prompt</a:t>
            </a:r>
          </a:p>
          <a:p>
            <a:pPr algn="l" marL="342900" indent="-342900">
              <a:spcBef>
                <a:spcPts val="0"/>
              </a:spcBef>
              <a:spcAft>
                <a:spcPts val="800"/>
              </a:spcAft>
              <a:buChar char="•"/>
            </a:pPr>
            <a:r>
              <a:rPr sz="1800">
                <a:solidFill>
                  <a:srgbClr val="FFFFFF"/>
                </a:solidFill>
                <a:latin typeface="Calibri"/>
              </a:rPr>
              <a:t>Check: personal fable for being seen?</a:t>
            </a:r>
          </a:p>
          <a:p>
            <a:pPr algn="l" marL="342900" indent="-342900">
              <a:spcBef>
                <a:spcPts val="0"/>
              </a:spcBef>
              <a:spcAft>
                <a:spcPts val="800"/>
              </a:spcAft>
              <a:buChar char="•"/>
            </a:pPr>
            <a:r>
              <a:rPr sz="1800">
                <a:solidFill>
                  <a:srgbClr val="FFFFFF"/>
                </a:solidFill>
                <a:latin typeface="Calibri"/>
              </a:rPr>
              <a:t>Check: Elkind (1967), and 8:30 a.m.?</a:t>
            </a:r>
          </a:p>
          <a:p>
            <a:pPr algn="l" marL="342900" indent="-342900">
              <a:spcBef>
                <a:spcPts val="0"/>
              </a:spcBef>
              <a:spcAft>
                <a:spcPts val="800"/>
              </a:spcAft>
              <a:buChar char="•"/>
            </a:pPr>
            <a:r>
              <a:rPr sz="1800">
                <a:solidFill>
                  <a:srgbClr val="FFFFFF"/>
                </a:solidFill>
                <a:latin typeface="Calibri"/>
              </a:rPr>
              <a:t>The tool drafts; you check</a:t>
            </a:r>
          </a:p>
        </p:txBody>
      </p:sp>
      <p:sp>
        <p:nvSpPr>
          <p:cNvPr id="5" name="cm-kicker-rule"/>
          <p:cNvSpPr/>
          <p:nvPr/>
        </p:nvSpPr>
        <p:spPr>
          <a:xfrm>
            <a:off x="731520" y="1234440"/>
            <a:ext cx="2377440" cy="50800"/>
          </a:xfrm>
          <a:prstGeom prst="rect">
            <a:avLst/>
          </a:prstGeom>
          <a:solidFill>
            <a:srgbClr val="6D9EC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6" name="cm-kicker"/>
          <p:cNvSpPr txBox="1"/>
          <p:nvPr/>
        </p:nvSpPr>
        <p:spPr>
          <a:xfrm>
            <a:off x="731520" y="100584"/>
            <a:ext cx="10728960" cy="274320"/>
          </a:xfrm>
          <a:prstGeom prst="rect">
            <a:avLst/>
          </a:prstGeom>
          <a:noFill/>
        </p:spPr>
        <p:txBody>
          <a:bodyPr wrap="square" lIns="45720" rIns="45720" tIns="0" bIns="0">
            <a:noAutofit/>
          </a:bodyPr>
          <a:lstStyle/>
          <a:p>
            <a:pPr algn="l">
              <a:buNone/>
            </a:pPr>
            <a:r>
              <a:rPr sz="1400" b="1" spc="200">
                <a:solidFill>
                  <a:srgbClr val="A1C1DE"/>
                </a:solidFill>
                <a:latin typeface="Calibri"/>
              </a:rPr>
              <a:t>THIS WEEK'S AUDIT · CHECK THE CHATBOT</a:t>
            </a:r>
          </a:p>
        </p:txBody>
      </p:sp>
      <p:sp>
        <p:nvSpPr>
          <p:cNvPr id="7" name="cm-slide-number"/>
          <p:cNvSpPr txBox="1"/>
          <p:nvPr/>
        </p:nvSpPr>
        <p:spPr>
          <a:xfrm>
            <a:off x="10957560" y="6473952"/>
            <a:ext cx="502920" cy="256032"/>
          </a:xfrm>
          <a:prstGeom prst="rect">
            <a:avLst/>
          </a:prstGeom>
          <a:noFill/>
        </p:spPr>
        <p:txBody>
          <a:bodyPr wrap="square" lIns="45720" rIns="45720" tIns="0" bIns="0">
            <a:noAutofit/>
          </a:bodyPr>
          <a:lstStyle/>
          <a:p>
            <a:pPr algn="r">
              <a:buNone/>
            </a:pPr>
            <a:r>
              <a:rPr sz="1100" b="0">
                <a:solidFill>
                  <a:srgbClr val="A1C1DE"/>
                </a:solidFill>
                <a:latin typeface="Calibri"/>
              </a:rPr>
              <a:t>14</a:t>
            </a:r>
          </a:p>
        </p:txBody>
      </p:sp>
      <p:sp>
        <p:nvSpPr>
          <p:cNvPr id="8" name="cm-footer-left"/>
          <p:cNvSpPr txBox="1"/>
          <p:nvPr/>
        </p:nvSpPr>
        <p:spPr>
          <a:xfrm>
            <a:off x="731520" y="6473952"/>
            <a:ext cx="8763000" cy="256032"/>
          </a:xfrm>
          <a:prstGeom prst="rect">
            <a:avLst/>
          </a:prstGeom>
          <a:noFill/>
        </p:spPr>
        <p:txBody>
          <a:bodyPr wrap="square" lIns="45720" rIns="45720" tIns="0" bIns="0">
            <a:noAutofit/>
          </a:bodyPr>
          <a:lstStyle/>
          <a:p>
            <a:pPr algn="l">
              <a:buNone/>
            </a:pPr>
            <a:r>
              <a:rPr sz="1000" b="0">
                <a:solidFill>
                  <a:srgbClr val="A1C1DE"/>
                </a:solidFill>
                <a:latin typeface="Calibri"/>
              </a:rPr>
              <a:t>Changing, not broken</a:t>
            </a:r>
          </a:p>
        </p:txBody>
      </p:sp>
      <p:sp>
        <p:nvSpPr>
          <p:cNvPr id="9" name="cm-footer-right"/>
          <p:cNvSpPr txBox="1"/>
          <p:nvPr/>
        </p:nvSpPr>
        <p:spPr>
          <a:xfrm>
            <a:off x="9494520" y="6473952"/>
            <a:ext cx="1463040" cy="256032"/>
          </a:xfrm>
          <a:prstGeom prst="rect">
            <a:avLst/>
          </a:prstGeom>
          <a:noFill/>
        </p:spPr>
        <p:txBody>
          <a:bodyPr wrap="square" lIns="45720" rIns="45720" tIns="0" bIns="0">
            <a:noAutofit/>
          </a:bodyPr>
          <a:lstStyle/>
          <a:p>
            <a:pPr algn="r">
              <a:buNone/>
            </a:pPr>
            <a:r>
              <a:rPr sz="1000" b="0">
                <a:solidFill>
                  <a:srgbClr val="A1C1DE"/>
                </a:solidFill>
                <a:latin typeface="Calibri"/>
              </a:rPr>
              <a:t>Week 13</a:t>
            </a:r>
          </a:p>
        </p:txBody>
      </p:sp>
    </p:spTree>
  </p:cSld>
  <p:clrMapOvr>
    <a:masterClrMapping/>
  </p:clrMapOvr>
</p:sld>
</file>

<file path=ppt/slides/slide1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5" name="cm-content-bg"/>
          <p:cNvSpPr/>
          <p:nvPr/>
        </p:nvSpPr>
        <p:spPr>
          <a:xfrm>
            <a:off x="0" y="0"/>
            <a:ext cx="12192000" cy="6858000"/>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4" name="cm-closing-band"/>
          <p:cNvSpPr/>
          <p:nvPr/>
        </p:nvSpPr>
        <p:spPr>
          <a:xfrm>
            <a:off x="0" y="4251960"/>
            <a:ext cx="12192000" cy="2606040"/>
          </a:xfrm>
          <a:prstGeom prst="rect">
            <a:avLst/>
          </a:prstGeom>
          <a:solidFill>
            <a:srgbClr val="132F4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2" name="Title 1"/>
          <p:cNvSpPr>
            <a:spLocks noGrp="1"/>
          </p:cNvSpPr>
          <p:nvPr>
            <p:ph type="title"/>
          </p:nvPr>
        </p:nvSpPr>
        <p:spPr>
          <a:xfrm>
            <a:off x="731520" y="4434840"/>
            <a:ext cx="10728960" cy="2240280"/>
          </a:xfrm>
        </p:spPr>
        <p:txBody>
          <a:bodyPr wrap="square" lIns="45720" rIns="45720" tIns="0" bIns="0" anchor="ctr">
            <a:noAutofit/>
          </a:bodyPr>
          <a:lstStyle/>
          <a:p>
            <a:pPr algn="l">
              <a:buNone/>
            </a:pPr>
            <a:r>
              <a:rPr b="1" sz="4000">
                <a:solidFill>
                  <a:srgbClr val="FFFFFF"/>
                </a:solidFill>
                <a:latin typeface="Calibri Light"/>
              </a:rPr>
              <a:t>Changing, not broken</a:t>
            </a:r>
          </a:p>
        </p:txBody>
      </p:sp>
      <p:sp>
        <p:nvSpPr>
          <p:cNvPr id="3" name="Content Placeholder 2"/>
          <p:cNvSpPr>
            <a:spLocks noGrp="1"/>
          </p:cNvSpPr>
          <p:nvPr>
            <p:ph idx="1"/>
          </p:nvPr>
        </p:nvSpPr>
        <p:spPr>
          <a:xfrm>
            <a:off x="731520" y="914400"/>
            <a:ext cx="10728960" cy="3063240"/>
          </a:xfrm>
        </p:spPr>
        <p:txBody>
          <a:bodyPr wrap="square" lIns="45720" rIns="45720" tIns="0" bIns="0" anchor="t">
            <a:noAutofit/>
          </a:bodyPr>
          <a:lstStyle/>
          <a:p>
            <a:pPr algn="l" marL="342900" indent="-342900">
              <a:spcBef>
                <a:spcPts val="0"/>
              </a:spcBef>
              <a:spcAft>
                <a:spcPts val="800"/>
              </a:spcAft>
              <a:buChar char="•"/>
            </a:pPr>
            <a:r>
              <a:rPr sz="1800">
                <a:solidFill>
                  <a:srgbClr val="FFFFFF"/>
                </a:solidFill>
                <a:latin typeface="Calibri"/>
              </a:rPr>
              <a:t>Puberty's timing varies widely</a:t>
            </a:r>
          </a:p>
          <a:p>
            <a:pPr algn="l" marL="342900" indent="-342900">
              <a:spcBef>
                <a:spcPts val="0"/>
              </a:spcBef>
              <a:spcAft>
                <a:spcPts val="800"/>
              </a:spcAft>
              <a:buChar char="•"/>
            </a:pPr>
            <a:r>
              <a:rPr sz="1800">
                <a:solidFill>
                  <a:srgbClr val="FFFFFF"/>
                </a:solidFill>
                <a:latin typeface="Calibri"/>
              </a:rPr>
              <a:t>AAP 2014: no earlier than 8:30 a.m.</a:t>
            </a:r>
          </a:p>
          <a:p>
            <a:pPr algn="l" marL="342900" indent="-342900">
              <a:spcBef>
                <a:spcPts val="0"/>
              </a:spcBef>
              <a:spcAft>
                <a:spcPts val="800"/>
              </a:spcAft>
              <a:buChar char="•"/>
            </a:pPr>
            <a:r>
              <a:rPr sz="1800">
                <a:solidFill>
                  <a:srgbClr val="FFFFFF"/>
                </a:solidFill>
                <a:latin typeface="Calibri"/>
              </a:rPr>
              <a:t>Formal operational: one variable at a time</a:t>
            </a:r>
          </a:p>
          <a:p>
            <a:pPr algn="l" marL="342900" indent="-342900">
              <a:spcBef>
                <a:spcPts val="0"/>
              </a:spcBef>
              <a:spcAft>
                <a:spcPts val="800"/>
              </a:spcAft>
              <a:buChar char="•"/>
            </a:pPr>
            <a:r>
              <a:rPr sz="1800">
                <a:solidFill>
                  <a:srgbClr val="FFFFFF"/>
                </a:solidFill>
                <a:latin typeface="Calibri"/>
              </a:rPr>
              <a:t>Next: identity, parents, and peers</a:t>
            </a:r>
          </a:p>
        </p:txBody>
      </p:sp>
      <p:sp>
        <p:nvSpPr>
          <p:cNvPr id="6" name="cm-accent-rule"/>
          <p:cNvSpPr/>
          <p:nvPr/>
        </p:nvSpPr>
        <p:spPr>
          <a:xfrm>
            <a:off x="0" y="4251960"/>
            <a:ext cx="12192000" cy="76200"/>
          </a:xfrm>
          <a:prstGeom prst="rect">
            <a:avLst/>
          </a:prstGeom>
          <a:solidFill>
            <a:srgbClr val="6D9EC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7" name="cm-kicker"/>
          <p:cNvSpPr txBox="1"/>
          <p:nvPr/>
        </p:nvSpPr>
        <p:spPr>
          <a:xfrm>
            <a:off x="731520" y="4123944"/>
            <a:ext cx="10728960" cy="274320"/>
          </a:xfrm>
          <a:prstGeom prst="rect">
            <a:avLst/>
          </a:prstGeom>
          <a:noFill/>
        </p:spPr>
        <p:txBody>
          <a:bodyPr wrap="square" lIns="45720" rIns="45720" tIns="0" bIns="0">
            <a:noAutofit/>
          </a:bodyPr>
          <a:lstStyle/>
          <a:p>
            <a:pPr algn="l">
              <a:buNone/>
            </a:pPr>
            <a:r>
              <a:rPr sz="1400" b="1" spc="200">
                <a:solidFill>
                  <a:srgbClr val="A1C1DE"/>
                </a:solidFill>
                <a:latin typeface="Calibri"/>
              </a:rPr>
              <a:t>BEFORE NEXT WEEK</a:t>
            </a:r>
          </a:p>
        </p:txBody>
      </p:sp>
      <p:sp>
        <p:nvSpPr>
          <p:cNvPr id="8" name="cm-slide-number"/>
          <p:cNvSpPr txBox="1"/>
          <p:nvPr/>
        </p:nvSpPr>
        <p:spPr>
          <a:xfrm>
            <a:off x="10957560" y="6473952"/>
            <a:ext cx="502920" cy="256032"/>
          </a:xfrm>
          <a:prstGeom prst="rect">
            <a:avLst/>
          </a:prstGeom>
          <a:noFill/>
        </p:spPr>
        <p:txBody>
          <a:bodyPr wrap="square" lIns="45720" rIns="45720" tIns="0" bIns="0">
            <a:noAutofit/>
          </a:bodyPr>
          <a:lstStyle/>
          <a:p>
            <a:pPr algn="r">
              <a:buNone/>
            </a:pPr>
            <a:r>
              <a:rPr sz="1100" b="0">
                <a:solidFill>
                  <a:srgbClr val="A1C1DE"/>
                </a:solidFill>
                <a:latin typeface="Calibri"/>
              </a:rPr>
              <a:t>15</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Changing, not broken</dc:title>
  <dc:subject>Changing, not broken — Week 13</dc:subject>
  <dc:creator>The Course Maker</dc:creator>
  <cp:keywords>blue-dominant</cp:keywords>
  <dc:description>generated using python-pptx</dc:description>
  <cp:lastModifiedBy>Steve Canny</cp:lastModifiedBy>
  <cp:revision>1</cp:revision>
  <dcterms:created xsi:type="dcterms:W3CDTF">2013-01-27T09:14:16Z</dcterms:created>
  <dcterms:modified xsi:type="dcterms:W3CDTF">2013-01-27T09:15:58Z</dcterms:modified>
  <cp:category>deck-theme:blue-dominant</cp:category>
  <dc:language>en-US</dc:language>
</cp:coreProperties>
</file>