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the second of two weeks on adolescence. Point students to the current syllabus as the authoritative source for how the course runs, then keep this opening on the ideas. The week's orienting question: how do adolescents work out who they are, and how do parents, peers, and screens figure in? Preview the path. We climb to Erikson's fifth stage, build Marcia's grid of identity statuses, split two statuses that look alike, read the running case at 15, add ethnic and cultural identity, look at parents and peers, name the media debate without a verdict, and close on where a teen can find support. Promise one habit for the session: a status describes a statement, never a teen.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kitchen table one evening, an illustrative scene. A 15-year-old has next year's class-selection form in front of them, and a parent asks, "So what do you want to do with your life?" The teen shrugs and says, "Maybe something with computers. Or art. Can I pick later?" DO: ask pairs to list three different replies a 15-year-old might give to that question, then sort the replies with two questions on the board: is the teen trying out options, and has the teen made a choice? Record a yes or no in each column for each reply. Keep the board; by the fifth slide those two columns will have their research names, exploration and commitment.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I is the identity-status set: eight illustrative teen statements, 2 keyed to each of Marcia's four statuses. Remind students that Dataset I is constructed for the course and describes no real teen or family. Record R8 of the running case (Dataset A, illustrative) is the 15-year-old at a youth program, in an interview given with permission, who says they are trying robotics and art and "haven't decided anything." Dataset E is Erikson's five childhood and adolescent stages, which students met in Week 2; this week adds the fifth, identity vs. role confusion. DO: write Dataset I, R8, and Dataset E across the top of the board with one line each, so every later slide can hang its concept on the right source.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Erikson (1950), Childhood and Society, described eight stages across life, five of them in childhood and adolescence. Identity vs. role confusion is the fifth, in adolescence. Identity is a person's sense of who they are, what they value, and where they are headed; role confusion is uncertainty about those questions and about one's place among others. The 1950 edition called the stage identity vs. role diffusion; the course writes the modern form. Callback to Week 12: industry vs. inferiority, stage 4, filled middle childhood, and the teen now turns from mastering skills to the bigger question of who they are. Name the trap: the ages are approximate, never a timetable, and identity keeps changing after adolescence. DO: describe a 16-year-old at a job fair who collects three flyers and no application, and ask the room which pole of the crisis that shows.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Marcia (1966), "Development and Validation of Ego-Identity Status", Journal of Personality and Social Psychology, turned Erikson's crisis into four identity statuses organized by two dimensions. Exploration is actively trying out options, such as classes, jobs, beliefs, or activities, before choosing; Marcia's own 1966 term for it was crisis. Commitment is having made a choice and holding to it. Each dimension is present or absent, so the grid has 2 × 2 = 4 statuses: diffusion is neither, foreclosure is commitment without exploration, moratorium is exploration without commitment yet, and achievement is both. DO: rename the two board columns from the hook as exploration and commitment, then ask the room to place each of the three replies they wrote into one of the four cells.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Sort four Dataset I statements live. Statement 1: "I don't really think about what I'll do. I'll figure it out someday." No options tried and no choice made, so identity diffusion. Statement 3: "I'm going to be a pharmacist like my mom. I've always known it." A choice made with no options tried, so identity foreclosure. Statement 5: "I'm volunteering at a clinic and taking a coding class to see what fits." Two options being tried and no choice yet, so identity moratorium. Statement 7: "I tried teaching and nursing, and I chose nursing because I love the hospital floor." Options tried and a choice made, so identity achievement. DO: read each statement aloud, pause, collect a show of hands for exploration and then for commitment, then reveal the vetted status and point to the words that carry each dimension.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Count the keys across the whole of Dataset I: 2 diffusion + 2 foreclosure + 2 moratorium + 2 achievement = 8 statements. Each status's share is 2 of 8 = 2 ÷ 8 = 0.25, which is 25 percent of the set. With commitment covers the foreclosure and achievement statements, 2 + 2 = 4 of 8, which is 50 percent. With exploration covers the moratorium and achievement statements, 2 + 2 = 4 of 8, which is 50 percent. Only the two achievement statements carry both. In a spreadsheet, a COUNTIF over the eight keys gives each count, and dividing by 8 gives each share. DO: have pairs check the four counts and the two 50 percent shares against the Dataset I table, then say one sentence in words about what the shares show.</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any confident plan read as identity achievement. Statement 3 and Statement 7 both have commitment, and both teens sound sure. They differ only on exploration: Statement 7 tried teaching and nursing first, and Statement 3 has always known. So foreclosure and achievement share commitment and differ only on exploration, and commitment alone cannot tell them apart. This is Week 10's lesson in a new setting: authoritative and authoritarian shared high demandingness and differed only on responsiveness, so one question was never enough there either. DO: write "sure means achieved" on the board, cross it out, and have students write the corrected sentence: ask how the teen got to the choice before naming the status.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Moratorium and foreclosure are opposites: moratorium has exploration and no commitment yet, and foreclosure has commitment and no exploration. Name the second wrong turn: moratorium read as a problem. Moratorium is active exploration, and in Marcia's model it is a normal and often useful place to be. Name the third: identity read as settled once and for all. Statuses can change over time and can differ across areas of life, such as career, beliefs, and relationships. Statement 4, "My family's always done it this way," can belong to a teen proud to carry on a tradition, and no status is keyed as better for every teen. DO: ask students to name one area where a teen could be in moratorium and another where the same teen could be foreclosed, and take three examples.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Record R8 (Dataset A, illustrative): at 15 years, at a youth program, in an interview given with permission, the teen says they are trying robotics and art and "haven't decided anything." Walk the course's order. What the teen said: two activities, nothing chosen. What it might show: trying robotics and art is exploration, and "haven't decided anything" is no commitment yet, so the statement is consistent with identity moratorium, the same cell as Statements 5 and 6. Erikson's psychosocial theory reads the trying out as the work of stage 5 of 5. Marcia adds the two dimensions, so R8 lands in one cell that can change. Callback to Week 13: the same record's "everybody saw" a stumble is Elkind's (1967) imaginary audience. DO: have each student write the one-sentence reading, then compare two aloud.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Ethnic identity is the part of a person's identity that comes from their sense of belonging to an ethnic group and what that belonging means to them. Cultural identity is a person's sense of belonging to a culture's ways of living, languages, and values, and many adolescents hold more than one cultural identity at once. Use the illustrative family gathering: a 14-year-old cooks a holiday dish with a grandparent and asks what it meant, then joins a school club for students who speak two languages at home. Exploration and commitment show up here too, and families and communities shape the search. Name the trap: background is given, but what it means to the teen is explored and can change. The course ranks no culture. DO: ask students for one way a teen might explore a background, without naming any real person.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Parent–adolescent conflict is disagreement between parents and teens, often about everyday matters, which tends to rise in early adolescence and decline later while closeness usually continues. Use the illustrative family conversation about plans after high school: the parent wants more study, the teen wants work, voices rise, and two days later the teen asks the same parent how they picked a first job. Name the trap: rising conflict read as the end of closeness. The arguments and the bond are two sides of one relationship. Callback to Week 10: Dataset G's second borderline case, a parent who gives a teenager wide freedom after the teen has shown they handle it well, shows why the parenting grid needs context in these years. DO: have pairs list three everyday topics teens and parents argue about, then one way closeness shows up anyway.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Peer influence is the effect friends and other teens have on what an adolescent thinks and does; it can be positive, such as encouraging effort, or negative, such as encouraging risk-taking. Risk-taking is choosing actions whose outcomes are uncertain and possibly harmful, often for excitement or approval. Adolescents are especially sensitive to peers' presence. Use the illustrative first job at a grocery store: one coworker teaches the register and says, "You'll have this down by your next shift," and another dares the teen to leave a shift early. Callback to Week 13's brain model: reward regions mature earlier than the prefrontal regions for planning and impulse control, a model with limits and never an excuse. DO: sort the two coworkers aloud, then ask for one positive peer influence from students' own teen years.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the issuing body. The American Academy of Pediatrics' policy statement "Digital Ecosystems, Children, and Adolescents" (February 2026) replaced the AAP's prior guidance on communications and media and calls for a systems-wide approach and support for families; state it as that body's position. Then name the debate, each side at its strongest. One side points to studies that link heavy social media use with lower well-being in some teens, and to worries about sleep and comparison. The other side notes that many links are small and correlational, that the arrow could point the other way, and that online spaces can offer connection and support. Callback to Week 3: a correlation does not show a cause. The course keys no verdict. DO: split the room in two, give each half one side, and have each state its strongest case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15-year-old says they are trying robotics and art and haven't decided anything. Name the identity status, say who described the statuses and when, and say whether this teen has a problem. Then check the reply for three named errors: calling the statement identity diffusion because nothing is decided, when the trying out makes it moratorium; dating Marcia's statuses to Erikson's 1950 book, when they come from Marcia (1966); and treating moratorium as a problem or labelling the teen, when it is active exploration and the status describes the statement. The judgment rule for this activity: the tool drafts; you check every claim against Dataset I and the pinned attributions.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Identity vs. role confusion is Erikson's fifth stage, in adolescence. Marcia's two dimensions, exploration and commitment, give four statuses; Dataset I holds 8 statements, 2 of each. Foreclosure and achievement share commitment and differ only on exploration, and moratorium is active exploration, not a problem. R8 at 15 years fits the moratorium pattern, and the status describes the statement, not the teen. Ethnic and cultural identity are explored and chosen, and no culture is ranked. Conflict with parents often rises and falls while closeness continues, and peer influence pushes both ways. The AAP's February 2026 statement is that body's position, and the media debate stays open. Support comes from a trusted adult, a school counselor, or a health professional. DO: have each student write one plain sentence reading Statement 6, then preview next week, the contexts that shape every period.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Two questions, four statuses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Adolescence: Social-Emotional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IDENTITY, PARENTS, AND PEERS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will you do?</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KITCHEN TABLE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Eight statements, one record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I, R8, DATASET 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Identity vs. role confusion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Stage 5 of Erikson's 5 childhood stages</a:t>
            </a:r>
          </a:p>
          <a:p>
            <a:pPr algn="l" marL="342900" indent="-342900">
              <a:spcBef>
                <a:spcPts val="0"/>
              </a:spcBef>
              <a:spcAft>
                <a:spcPts val="800"/>
              </a:spcAft>
              <a:buChar char="•"/>
            </a:pPr>
            <a:r>
              <a:rPr sz="1800">
                <a:solidFill>
                  <a:srgbClr val="FFFFFF"/>
                </a:solidFill>
                <a:latin typeface="Calibri"/>
              </a:rPr>
              <a:t>Adolescence</a:t>
            </a:r>
          </a:p>
          <a:p>
            <a:pPr algn="l" marL="342900" indent="-342900">
              <a:spcBef>
                <a:spcPts val="0"/>
              </a:spcBef>
              <a:spcAft>
                <a:spcPts val="800"/>
              </a:spcAft>
              <a:buChar char="•"/>
            </a:pPr>
            <a:r>
              <a:rPr sz="1800">
                <a:solidFill>
                  <a:srgbClr val="FFFFFF"/>
                </a:solidFill>
                <a:latin typeface="Calibri"/>
              </a:rPr>
              <a:t>Identity: who, what values, where headed</a:t>
            </a:r>
          </a:p>
          <a:p>
            <a:pPr algn="l" marL="342900" indent="-342900">
              <a:spcBef>
                <a:spcPts val="0"/>
              </a:spcBef>
              <a:spcAft>
                <a:spcPts val="800"/>
              </a:spcAft>
              <a:buChar char="•"/>
            </a:pPr>
            <a:r>
              <a:rPr sz="1800">
                <a:solidFill>
                  <a:srgbClr val="FFFFFF"/>
                </a:solidFill>
                <a:latin typeface="Calibri"/>
              </a:rPr>
              <a:t>1950 edition: role diffusion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ERIKSON'S FIFTH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Exploration vs. commitment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Exploration: trying out options</a:t>
            </a:r>
          </a:p>
          <a:p>
            <a:pPr algn="l" marL="342900" indent="-342900">
              <a:spcBef>
                <a:spcPts val="0"/>
              </a:spcBef>
              <a:spcAft>
                <a:spcPts val="800"/>
              </a:spcAft>
              <a:buChar char="•"/>
            </a:pPr>
            <a:r>
              <a:rPr sz="1800">
                <a:solidFill>
                  <a:srgbClr val="FFFFFF"/>
                </a:solidFill>
                <a:latin typeface="Calibri"/>
              </a:rPr>
              <a:t>Present or absent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Commitment: a choice made</a:t>
            </a:r>
          </a:p>
          <a:p>
            <a:pPr algn="l" marL="342900" indent="-342900">
              <a:spcBef>
                <a:spcPts val="0"/>
              </a:spcBef>
              <a:spcAft>
                <a:spcPts val="800"/>
              </a:spcAft>
              <a:buChar char="•"/>
            </a:pPr>
            <a:r>
              <a:rPr sz="1800">
                <a:solidFill>
                  <a:srgbClr val="FFFFFF"/>
                </a:solidFill>
                <a:latin typeface="Calibri"/>
              </a:rPr>
              <a:t>Present or absent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TWO DIMENSIONS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statements, four cells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Statement 1: neither → diffusion</a:t>
            </a:r>
          </a:p>
          <a:p>
            <a:pPr algn="l" marL="342900" indent="-342900">
              <a:spcBef>
                <a:spcPts val="0"/>
              </a:spcBef>
              <a:spcAft>
                <a:spcPts val="800"/>
              </a:spcAft>
              <a:buChar char="•"/>
            </a:pPr>
            <a:r>
              <a:rPr sz="1800">
                <a:solidFill>
                  <a:srgbClr val="FFFFFF"/>
                </a:solidFill>
                <a:latin typeface="Calibri"/>
              </a:rPr>
              <a:t>Statement 3: commitment only → foreclosure</a:t>
            </a:r>
          </a:p>
          <a:p>
            <a:pPr algn="l" marL="342900" indent="-342900">
              <a:spcBef>
                <a:spcPts val="0"/>
              </a:spcBef>
              <a:spcAft>
                <a:spcPts val="800"/>
              </a:spcAft>
              <a:buChar char="•"/>
            </a:pPr>
            <a:r>
              <a:rPr sz="1800">
                <a:solidFill>
                  <a:srgbClr val="FFFFFF"/>
                </a:solidFill>
                <a:latin typeface="Calibri"/>
              </a:rPr>
              <a:t>Statement 5: exploration only → moratorium</a:t>
            </a:r>
          </a:p>
          <a:p>
            <a:pPr algn="l" marL="342900" indent="-342900">
              <a:spcBef>
                <a:spcPts val="0"/>
              </a:spcBef>
              <a:spcAft>
                <a:spcPts val="800"/>
              </a:spcAft>
              <a:buChar char="•"/>
            </a:pPr>
            <a:r>
              <a:rPr sz="1800">
                <a:solidFill>
                  <a:srgbClr val="FFFFFF"/>
                </a:solidFill>
                <a:latin typeface="Calibri"/>
              </a:rPr>
              <a:t>Statement 7: both → achievement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FOUR STATEMENTS SORTED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each, eight total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+ 2 + 2 + 2 = 8 statements</a:t>
            </a:r>
          </a:p>
          <a:p>
            <a:pPr algn="l" marL="342900" indent="-342900">
              <a:spcBef>
                <a:spcPts val="0"/>
              </a:spcBef>
              <a:spcAft>
                <a:spcPts val="800"/>
              </a:spcAft>
              <a:buChar char="•"/>
            </a:pPr>
            <a:r>
              <a:rPr sz="1800">
                <a:solidFill>
                  <a:srgbClr val="FFFFFF"/>
                </a:solidFill>
                <a:latin typeface="Calibri"/>
              </a:rPr>
              <a:t>Each status: 2 of 8, 25 percent</a:t>
            </a:r>
          </a:p>
          <a:p>
            <a:pPr algn="l" marL="342900" indent="-342900">
              <a:spcBef>
                <a:spcPts val="0"/>
              </a:spcBef>
              <a:spcAft>
                <a:spcPts val="800"/>
              </a:spcAft>
              <a:buChar char="•"/>
            </a:pPr>
            <a:r>
              <a:rPr sz="1800">
                <a:solidFill>
                  <a:srgbClr val="FFFFFF"/>
                </a:solidFill>
                <a:latin typeface="Calibri"/>
              </a:rPr>
              <a:t>With commitment: 4 of 8, 50 percent</a:t>
            </a:r>
          </a:p>
          <a:p>
            <a:pPr algn="l" marL="342900" indent="-342900">
              <a:spcBef>
                <a:spcPts val="0"/>
              </a:spcBef>
              <a:spcAft>
                <a:spcPts val="800"/>
              </a:spcAft>
              <a:buChar char="•"/>
            </a:pPr>
            <a:r>
              <a:rPr sz="1800">
                <a:solidFill>
                  <a:srgbClr val="FFFFFF"/>
                </a:solidFill>
                <a:latin typeface="Calibri"/>
              </a:rPr>
              <a:t>With exploration: 4 of 8, 50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COUNTING THE KEYS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Foreclosure vs. achievement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Foreclosure: commitment, no exploration</a:t>
            </a:r>
          </a:p>
          <a:p>
            <a:pPr algn="l" marL="342900" indent="-342900">
              <a:spcBef>
                <a:spcPts val="0"/>
              </a:spcBef>
              <a:spcAft>
                <a:spcPts val="800"/>
              </a:spcAft>
              <a:buChar char="•"/>
            </a:pPr>
            <a:r>
              <a:rPr sz="1800">
                <a:solidFill>
                  <a:srgbClr val="FFFFFF"/>
                </a:solidFill>
                <a:latin typeface="Calibri"/>
              </a:rPr>
              <a:t>"I've always known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Achievement: commitment after exploration</a:t>
            </a:r>
          </a:p>
          <a:p>
            <a:pPr algn="l" marL="342900" indent="-342900">
              <a:spcBef>
                <a:spcPts val="0"/>
              </a:spcBef>
              <a:spcAft>
                <a:spcPts val="800"/>
              </a:spcAft>
              <a:buChar char="•"/>
            </a:pPr>
            <a:r>
              <a:rPr sz="1800">
                <a:solidFill>
                  <a:srgbClr val="FFFFFF"/>
                </a:solidFill>
                <a:latin typeface="Calibri"/>
              </a:rPr>
              <a:t>"I tried teaching and nursing"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Moratorium is not a problem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Moratorium: active exploration</a:t>
            </a:r>
          </a:p>
          <a:p>
            <a:pPr algn="l" marL="342900" indent="-342900">
              <a:spcBef>
                <a:spcPts val="0"/>
              </a:spcBef>
              <a:spcAft>
                <a:spcPts val="800"/>
              </a:spcAft>
              <a:buChar char="•"/>
            </a:pPr>
            <a:r>
              <a:rPr sz="1800">
                <a:solidFill>
                  <a:srgbClr val="FFFFFF"/>
                </a:solidFill>
                <a:latin typeface="Calibri"/>
              </a:rPr>
              <a:t>Statuses change over time</a:t>
            </a:r>
          </a:p>
          <a:p>
            <a:pPr algn="l" marL="342900" indent="-342900">
              <a:spcBef>
                <a:spcPts val="0"/>
              </a:spcBef>
              <a:spcAft>
                <a:spcPts val="800"/>
              </a:spcAft>
              <a:buChar char="•"/>
            </a:pPr>
            <a:r>
              <a:rPr sz="1800">
                <a:solidFill>
                  <a:srgbClr val="FFFFFF"/>
                </a:solidFill>
                <a:latin typeface="Calibri"/>
              </a:rPr>
              <a:t>Statuses differ across life areas</a:t>
            </a:r>
          </a:p>
          <a:p>
            <a:pPr algn="l" marL="342900" indent="-342900">
              <a:spcBef>
                <a:spcPts val="0"/>
              </a:spcBef>
              <a:spcAft>
                <a:spcPts val="800"/>
              </a:spcAft>
              <a:buChar char="•"/>
            </a:pPr>
            <a:r>
              <a:rPr sz="1800">
                <a:solidFill>
                  <a:srgbClr val="FFFFFF"/>
                </a:solidFill>
                <a:latin typeface="Calibri"/>
              </a:rPr>
              <a:t>No status best for every teen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STATUSES CAN CHANGE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R8 at 15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Trying robotics and art: exploration</a:t>
            </a:r>
          </a:p>
          <a:p>
            <a:pPr algn="l" marL="342900" indent="-342900">
              <a:spcBef>
                <a:spcPts val="0"/>
              </a:spcBef>
              <a:spcAft>
                <a:spcPts val="800"/>
              </a:spcAft>
              <a:buChar char="•"/>
            </a:pPr>
            <a:r>
              <a:rPr sz="1800">
                <a:solidFill>
                  <a:srgbClr val="FFFFFF"/>
                </a:solidFill>
                <a:latin typeface="Calibri"/>
              </a:rPr>
              <a:t>"Haven't decided anything": no commitment</a:t>
            </a:r>
          </a:p>
          <a:p>
            <a:pPr algn="l" marL="342900" indent="-342900">
              <a:spcBef>
                <a:spcPts val="0"/>
              </a:spcBef>
              <a:spcAft>
                <a:spcPts val="800"/>
              </a:spcAft>
              <a:buChar char="•"/>
            </a:pPr>
            <a:r>
              <a:rPr sz="1800">
                <a:solidFill>
                  <a:srgbClr val="FFFFFF"/>
                </a:solidFill>
                <a:latin typeface="Calibri"/>
              </a:rPr>
              <a:t>Consistent with identity moratorium</a:t>
            </a:r>
          </a:p>
          <a:p>
            <a:pPr algn="l" marL="342900" indent="-342900">
              <a:spcBef>
                <a:spcPts val="0"/>
              </a:spcBef>
              <a:spcAft>
                <a:spcPts val="800"/>
              </a:spcAft>
              <a:buChar char="•"/>
            </a:pPr>
            <a:r>
              <a:rPr sz="1800">
                <a:solidFill>
                  <a:srgbClr val="FFFFFF"/>
                </a:solidFill>
                <a:latin typeface="Calibri"/>
              </a:rPr>
              <a:t>Describes the statement, not the teen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THE RUNNING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Background, explored and chosen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Ethnic identity: belonging and its meaning</a:t>
            </a:r>
          </a:p>
          <a:p>
            <a:pPr algn="l" marL="342900" indent="-342900">
              <a:spcBef>
                <a:spcPts val="0"/>
              </a:spcBef>
              <a:spcAft>
                <a:spcPts val="800"/>
              </a:spcAft>
              <a:buChar char="•"/>
            </a:pPr>
            <a:r>
              <a:rPr sz="1800">
                <a:solidFill>
                  <a:srgbClr val="FFFFFF"/>
                </a:solidFill>
                <a:latin typeface="Calibri"/>
              </a:rPr>
              <a:t>Cultural identity: ways, languages, values</a:t>
            </a:r>
          </a:p>
          <a:p>
            <a:pPr algn="l" marL="342900" indent="-342900">
              <a:spcBef>
                <a:spcPts val="0"/>
              </a:spcBef>
              <a:spcAft>
                <a:spcPts val="800"/>
              </a:spcAft>
              <a:buChar char="•"/>
            </a:pPr>
            <a:r>
              <a:rPr sz="1800">
                <a:solidFill>
                  <a:srgbClr val="FFFFFF"/>
                </a:solidFill>
                <a:latin typeface="Calibri"/>
              </a:rPr>
              <a:t>Often more than one at once</a:t>
            </a:r>
          </a:p>
          <a:p>
            <a:pPr algn="l" marL="342900" indent="-342900">
              <a:spcBef>
                <a:spcPts val="0"/>
              </a:spcBef>
              <a:spcAft>
                <a:spcPts val="800"/>
              </a:spcAft>
              <a:buChar char="•"/>
            </a:pPr>
            <a:r>
              <a:rPr sz="1800">
                <a:solidFill>
                  <a:srgbClr val="FFFFFF"/>
                </a:solidFill>
                <a:latin typeface="Calibri"/>
              </a:rPr>
              <a:t>No culture ranked above another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ETHNIC AND CULTURAL IDENTITY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Conflict vs. closeness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Conflict: rises, then declines</a:t>
            </a:r>
          </a:p>
          <a:p>
            <a:pPr algn="l" marL="342900" indent="-342900">
              <a:spcBef>
                <a:spcPts val="0"/>
              </a:spcBef>
              <a:spcAft>
                <a:spcPts val="800"/>
              </a:spcAft>
              <a:buChar char="•"/>
            </a:pPr>
            <a:r>
              <a:rPr sz="1800">
                <a:solidFill>
                  <a:srgbClr val="FFFFFF"/>
                </a:solidFill>
                <a:latin typeface="Calibri"/>
              </a:rPr>
              <a:t>Often about everyday matters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Closeness: usually continues</a:t>
            </a:r>
          </a:p>
          <a:p>
            <a:pPr algn="l" marL="342900" indent="-342900">
              <a:spcBef>
                <a:spcPts val="0"/>
              </a:spcBef>
              <a:spcAft>
                <a:spcPts val="800"/>
              </a:spcAft>
              <a:buChar char="•"/>
            </a:pPr>
            <a:r>
              <a:rPr sz="1800">
                <a:solidFill>
                  <a:srgbClr val="FFFFFF"/>
                </a:solidFill>
                <a:latin typeface="Calibri"/>
              </a:rPr>
              <a:t>Parents still matter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PARENTS AND TEENS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Peers push both ways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Peer influence: positive or negative</a:t>
            </a:r>
          </a:p>
          <a:p>
            <a:pPr algn="l" marL="342900" indent="-342900">
              <a:spcBef>
                <a:spcPts val="0"/>
              </a:spcBef>
              <a:spcAft>
                <a:spcPts val="800"/>
              </a:spcAft>
              <a:buChar char="•"/>
            </a:pPr>
            <a:r>
              <a:rPr sz="1800">
                <a:solidFill>
                  <a:srgbClr val="FFFFFF"/>
                </a:solidFill>
                <a:latin typeface="Calibri"/>
              </a:rPr>
              <a:t>Especially sensitive to peers' presence</a:t>
            </a:r>
          </a:p>
          <a:p>
            <a:pPr algn="l" marL="342900" indent="-342900">
              <a:spcBef>
                <a:spcPts val="0"/>
              </a:spcBef>
              <a:spcAft>
                <a:spcPts val="800"/>
              </a:spcAft>
              <a:buChar char="•"/>
            </a:pPr>
            <a:r>
              <a:rPr sz="1800">
                <a:solidFill>
                  <a:srgbClr val="FFFFFF"/>
                </a:solidFill>
                <a:latin typeface="Calibri"/>
              </a:rPr>
              <a:t>Risk-taking: uncertain, possibly harmful</a:t>
            </a:r>
          </a:p>
          <a:p>
            <a:pPr algn="l" marL="342900" indent="-342900">
              <a:spcBef>
                <a:spcPts val="0"/>
              </a:spcBef>
              <a:spcAft>
                <a:spcPts val="800"/>
              </a:spcAft>
              <a:buChar char="•"/>
            </a:pPr>
            <a:r>
              <a:rPr sz="1800">
                <a:solidFill>
                  <a:srgbClr val="FFFFFF"/>
                </a:solidFill>
                <a:latin typeface="Calibri"/>
              </a:rPr>
              <a:t>Brain model: limits, not excuse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PEERS AND RISK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 open research question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AAP February 2026: Digital Ecosystems statement</a:t>
            </a:r>
          </a:p>
          <a:p>
            <a:pPr algn="l" marL="342900" indent="-342900">
              <a:spcBef>
                <a:spcPts val="0"/>
              </a:spcBef>
              <a:spcAft>
                <a:spcPts val="800"/>
              </a:spcAft>
              <a:buChar char="•"/>
            </a:pPr>
            <a:r>
              <a:rPr sz="1800">
                <a:solidFill>
                  <a:srgbClr val="FFFFFF"/>
                </a:solidFill>
                <a:latin typeface="Calibri"/>
              </a:rPr>
              <a:t>Systems-wide approach, support for families</a:t>
            </a:r>
          </a:p>
          <a:p>
            <a:pPr algn="l" marL="342900" indent="-342900">
              <a:spcBef>
                <a:spcPts val="0"/>
              </a:spcBef>
              <a:spcAft>
                <a:spcPts val="800"/>
              </a:spcAft>
              <a:buChar char="•"/>
            </a:pPr>
            <a:r>
              <a:rPr sz="1800">
                <a:solidFill>
                  <a:srgbClr val="FFFFFF"/>
                </a:solidFill>
                <a:latin typeface="Calibri"/>
              </a:rPr>
              <a:t>Links often small, correlational</a:t>
            </a:r>
          </a:p>
          <a:p>
            <a:pPr algn="l" marL="342900" indent="-342900">
              <a:spcBef>
                <a:spcPts val="0"/>
              </a:spcBef>
              <a:spcAft>
                <a:spcPts val="800"/>
              </a:spcAft>
              <a:buChar char="•"/>
            </a:pPr>
            <a:r>
              <a:rPr sz="1800">
                <a:solidFill>
                  <a:srgbClr val="FFFFFF"/>
                </a:solidFill>
                <a:latin typeface="Calibri"/>
              </a:rPr>
              <a:t>No verdict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MEDIA AND WELL-BEING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R8 prompt</a:t>
            </a:r>
          </a:p>
          <a:p>
            <a:pPr algn="l" marL="342900" indent="-342900">
              <a:spcBef>
                <a:spcPts val="0"/>
              </a:spcBef>
              <a:spcAft>
                <a:spcPts val="800"/>
              </a:spcAft>
              <a:buChar char="•"/>
            </a:pPr>
            <a:r>
              <a:rPr sz="1800">
                <a:solidFill>
                  <a:srgbClr val="FFFFFF"/>
                </a:solidFill>
                <a:latin typeface="Calibri"/>
              </a:rPr>
              <a:t>Check: moratorium called diffusion?</a:t>
            </a:r>
          </a:p>
          <a:p>
            <a:pPr algn="l" marL="342900" indent="-342900">
              <a:spcBef>
                <a:spcPts val="0"/>
              </a:spcBef>
              <a:spcAft>
                <a:spcPts val="800"/>
              </a:spcAft>
              <a:buChar char="•"/>
            </a:pPr>
            <a:r>
              <a:rPr sz="1800">
                <a:solidFill>
                  <a:srgbClr val="FFFFFF"/>
                </a:solidFill>
                <a:latin typeface="Calibri"/>
              </a:rPr>
              <a:t>Check: statuses credited to Erikson?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statuses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status describes a statement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Identity vs. role confusion: stage 5</a:t>
            </a:r>
          </a:p>
          <a:p>
            <a:pPr algn="l" marL="342900" indent="-342900">
              <a:spcBef>
                <a:spcPts val="0"/>
              </a:spcBef>
              <a:spcAft>
                <a:spcPts val="800"/>
              </a:spcAft>
              <a:buChar char="•"/>
            </a:pPr>
            <a:r>
              <a:rPr sz="1800">
                <a:solidFill>
                  <a:srgbClr val="FFFFFF"/>
                </a:solidFill>
                <a:latin typeface="Calibri"/>
              </a:rPr>
              <a:t>Two dimensions, four statuses</a:t>
            </a:r>
          </a:p>
          <a:p>
            <a:pPr algn="l" marL="342900" indent="-342900">
              <a:spcBef>
                <a:spcPts val="0"/>
              </a:spcBef>
              <a:spcAft>
                <a:spcPts val="800"/>
              </a:spcAft>
              <a:buChar char="•"/>
            </a:pPr>
            <a:r>
              <a:rPr sz="1800">
                <a:solidFill>
                  <a:srgbClr val="FFFFFF"/>
                </a:solidFill>
                <a:latin typeface="Calibri"/>
              </a:rPr>
              <a:t>Moratorium is exploration, not a problem</a:t>
            </a:r>
          </a:p>
          <a:p>
            <a:pPr algn="l" marL="342900" indent="-342900">
              <a:spcBef>
                <a:spcPts val="0"/>
              </a:spcBef>
              <a:spcAft>
                <a:spcPts val="800"/>
              </a:spcAft>
              <a:buChar char="•"/>
            </a:pPr>
            <a:r>
              <a:rPr sz="1800">
                <a:solidFill>
                  <a:srgbClr val="FFFFFF"/>
                </a:solidFill>
                <a:latin typeface="Calibri"/>
              </a:rPr>
              <a:t>Next: the contexts of development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questions, four statuses</dc:title>
  <dc:subject>Two questions, four statuses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