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15, the last teaching week of the course. Point students to the current syllabus as the authoritative source for how the course runs, then keep this opening on the ideas. The week's orienting question: how do family, culture, poverty, childcare, and adversity shape development, and what does the running case show across every period? Preview the path. We describe families in many forms and culture without ranking, read poverty and adverse childhood experiences as associations rather than destinies, name what childcare quality looks like, and build resilience from protective factors. Then we read all eight records of the running case at once. The deck's title is the week's habit: read the whole child, in context, and never judge a child from one record or one figure.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scene in words. In the first household, a family has moved to a new city in the middle of the school year, and a 10-year-old is starting at a new school. In the second, a grandparent has become the full-time caregiver of a 6-year-old grandchild. In the third, a 9-year-old walks to an after-school program every afternoon while the parents finish work. None of these children is behind or ahead; each is growing inside a set of people, places, and rules. DO: ask the room to name one setting in each household's week, then one rule or value around it. Collect three answers on the board and keep them; they return as microsystems and the macrosystem later in the deck. Cure the wrong turn early: one family structure is not the only healthy one.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the shared data by name. Dataset A is the running case: an illustrative, unnamed child, constructed for this course and describing no real child, followed from birth to 15 years through eight records, R1 to R8. The 8 records come from 7 settings, because the childcare center appears twice, for R3 and R4. Week 1 read these records only by age, setting, and domain; this week we read them with every concept the course has taught since. Dataset H supplies this week's sourced figures, each with its issuing body and year: the Census Bureau's child poverty figure and the CDC's adverse childhood experience figures, said in words and never quizzed. Make the boundary plain now: the records pin no family income, family form, culture, or ACE, so the population figures say nothing about this child.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Teach the family in its many forms. A family form is the structure of a child's household: two parents, one parent, grandparents, foster or adoptive parents, a blended family with stepparents, two mothers or two fathers, or several generations under one roof. Children develop well in many family forms. Research points inside the family, to warmth, steady routines, support, and low conflict; family conflict and support are among the strongest influences, more than the form. Call back Week 1: in Bronfenbrenner's (1979) model the family is a microsystem, and the grandparent household from the hook is one microsystem among many. DO: read aloud two sentences about the grandparent household, one that says it is not a real family and one that describes the routines; ask which ranks a form and which describes, then keep the descriptive one.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Culture is the shared values, practices, languages, and expectations of a group, which shape what families expect of children around sleep, independence, and learning; in the ecological systems model it sits in the macrosystem. Give one example each. Sleep: families differ in bedtimes and naps. Independence: some families expect early chores or sibling care, others expect children to stay close to adults longer. Learning: some communities expect learning by watching and pitching in, others by asking adults questions. Each practice makes sense inside its own community, and the course ranks none. One rule holds across every culture's bedtimes: the American Academy of Pediatrics' 2022 safe sleep guidance places babies on their backs for every sleep until age 1, on a firm, flat surface. State it as that body's guidance, never as advice about one baby.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Give the issuing body's figure first. The Census Bureau reported that the Supplemental Poverty Measure child poverty rate was 13.7 percent in 2023, up 1.3 percentage points. The Supplemental Poverty Measure is the Census Bureau's measure that counts a household's resources after taxes, government benefits, and necessary expenses. Say the figure in words with its body and year; the quiz never asks for it. Then teach the poverty pathways: family stress, fewer resources such as food, stable housing, books, and health care, and neighborhood conditions. Call back Week 3's distinction: these are associations across many children, not causes for one child. DO: write the sentence 'Poverty decides how a child turns out' on the board; ask pairs to rewrite it with the word association. The rewrite to land on: poverty is associated with development across many children, many do well, and supports change the odds.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Childcare quality is what research means by good early care and education: warm, responsive caregivers, small group sizes, safe settings, and stimulating activities, read from what caregivers do rather than from what a program costs. Head Start began in 1965 as an eight-week summer demonstration project, recorded by the Administration for Children and Families. Then name one debate and settle nothing: what do long hours in childcare mean for young children over time? One side links many early hours with more behavior problems for some children; the other says the links are small, quality matters, and many children benefit. DO: describe two rooms, one where a caregiver sits with 4 toddlers and answers each babble, one with new furniture and a high fee; ask which shows quality. The first does; the second describes price and looks. Argue no policy question about funding.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Adverse childhood experiences are potentially stressful or harmful events in childhood, such as abuse, neglect, and serious household challenges, abbreviated ACEs. The ACE Study was the original CDC–Kaiser Permanente study, with data collected from 1995 to 1997 and reported by Felitti and colleagues. The CDC later reported that 63.9 percent of U.S. adults reported at least one ACE and 17.3 percent reported four or more, using 2011–2020 data. DO: work the nested shares live. Everyone with four or more also has at least one, so 63.9 − 17.3 = 46.6 percent reported one to three. Then call back Week 3: the research asked adults to look back and compared answers with health, which is correlational, so it shows links, not causes. Close on the rule: an ACE count is neither a diagnosis nor a destiny, and no one counts a real child's ACEs.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Resilience is positive adaptation despite adversity; it grows from protective factors in the child, the family, and the community rather than being a fixed trait that some children have and others lack. Protective factors are supports that make positive development more likely in the face of adversity. Werner and Smith's study of nearly 700 children born on Kauai in 1955, named in words, found that many children who grew up with serious adversity developed well, and it pointed to protective factors: a caring adult, problem-solving skills, and community supports. DO: return to the 9-year-old at the after-school program from the hook. Ask the room to name each protective factor in the scene: the staff member is a caring adult, the step-by-step math builds problem-solving skills, and the program itself is a community support. Cure the wrong turn that resilience is a trait.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Begin the synthesis in time order, and keep every reading as a range. R1, the newborn in a hospital birthing room: the Apgar total is 2 + 2 + 1 + 1 + 1 = 7 at 1 minute and 2 + 2 + 2 + 2 + 1 = 9 at 5 minutes, both inside the normal range from Week 4, and turning toward a touch on the cheek is the rooting reflex from Week 5. R2, 9 months at home: sitting inside the WHO window of 3.8 to 9.2 months, and the A-not-B error from Week 6. R3, 14 months at childcare drop-off: walking alone inside 8.2 to 17.6 months, a secure base, and first words. R4, 2½ years in the block area: parallel play from Week 8 and autonomy. DO: read each record's behavior aloud and have the room name the concept before you reveal it.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Continue the synthesis. R5, 4 years in a preschool classroom: saying the first puppet will look in the basket, where she left it, shows false belief understood, and the quiet talk while drawing is private speech, from Week 9. R6, 7 years at an after-school program: the poured water is the same because you could pour it back, conservation with reversibility from Week 11. R7, 11 years at an after-school club: a rule that is not fair if new kids never get a turn, and a best friend who has your back, from Week 12. R8, 15 years at a youth program: the imaginary audience from Week 13, a pattern consistent with identity moratorium from Week 14, and a 7:30 a.m. start, 60 minutes earlier than the AAP's 2014 position of no earlier than 8:30 a.m. DO: ask which record carries three domains at once; the reply to land on is R8, with R3 as the other.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Show the picture before naming the reason. The bar chart has three bars, one per domain: physical at 4 records, cognitive at 5, and social-emotional at 4, so 4 + 5 + 4 = 13 domain readings across 8 records. Call back Week 1: this is the same tally, and it still holds after every concept the course has added. Why 13 and not 8? Five records show one domain each, R1, R4, R5, R6, and R7; R2 shows 2; and R3 and R8 show 3 each, so 5 + 2 + 3 + 3 = 13. DO: before revealing the arithmetic, ask the room to predict whether the bars should add to 8; collect a show of hands, then walk the sum and land on the reason. The domains overlap because they work together at every age, which is why the course never studies one domain alone.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Place the whole case in Bronfenbrenner's systems, from the inside out. The 7 settings are microsystems: a hospital birthing room, a family home, a childcare center, a preschool classroom, an after-school program, an after-school club, and a youth program. R3's drop-off and pickup, where a parent hands the child to a caregiver, is a mesosystem link. R8's 7:30 a.m. start is set by a district decision, an exosystem the teen does not take part in. The culture's values and laws about who cares for young children are the macrosystem. The records run from birth to 15 years, a chronosystem of 15 − 0 = 15 years. DO: ask what the records cannot show. The reply to land on: no family income, family form, culture, or ACE is pinned, so no poverty or adversity reading is drawn. In R3, a caregiver's comfort is one protective factor the records do show.</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whole case through two theories and say what each adds. Bronfenbrenner's ecological systems: every record happens in a setting, and the settings link, shift, and sit inside wider systems, so the same child is read differently in each of the 7 settings; it names settings, not inner change. Erikson's psychosocial theory, from Childhood and Society (1950): R3's comfort and secure base bear on trust vs. mistrust, R4's Me do it on autonomy vs. shame and doubt, and R8's exploration on identity vs. role confusion, stages 1, 2, and 5 of Dataset E's 5. DO: have pairs write the synthesis in one plain sentence, then compare with this one: across 8 records and 15 years, the running case shows physical, cognitive, and social-emotional growth working together in 7 settings, so a child is read in context, by ranges and more than one theory.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such as Claude, Gemini, or ChatGPT to work on this week's material. DO: paste this exact prompt: An illustrative child was observed at birth, 9 months, 14 months, 2½ years, 4, 7, 11, and 15 years in seven settings. Using the Census Bureau's 2023 child poverty figure and the CDC's adverse childhood experience figures, tell me how likely this child is to be in poverty and how many ACEs they probably have. Compare the response with the week's reading. A likely error is applying a population figure to the child; the correction is that the records pin no income or ACE, so the figures say nothing about this child. A second likely error is an ACE count treated as a destiny; the correction is that ACE research found links, not causes. The judgment rule: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Children develop well in many family forms. Culture shapes sleep, independence, and learning, and none of it is ranked. The Census Bureau's 13.7 percent in 2023 is said in words, and poverty works through pathways, not destiny. Childcare quality shows in what caregivers do, and Head Start began in 1965. ACEs are links found across many adults, and resilience grows from protective factors. The running case shows 4 + 5 + 4 = 13 domain readings across 8 records in 7 settings over 15 years. DO: ask each student to write one sentence naming the record that taught them the most and the theory that read it best; collect three and read them aloud. Tease the end of the course: next comes the cumulative final, which asks for this same reading, record, concept, two theories, and one plain sentence, on every period.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Read the whole child</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15 · Contexts of Development and the Course Synthesis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15 · CONTEXTS AND THE SYNTHESIS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Three households, one street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THREE HOUSEHOLDS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Eight records, one child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 A AND DATASET 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Many family forms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Many forms: one parent, two, grandparents, blended</a:t>
            </a:r>
          </a:p>
          <a:p>
            <a:pPr algn="l" marL="342900" indent="-342900">
              <a:spcBef>
                <a:spcPts val="0"/>
              </a:spcBef>
              <a:spcAft>
                <a:spcPts val="800"/>
              </a:spcAft>
              <a:buChar char="•"/>
            </a:pPr>
            <a:r>
              <a:rPr sz="1800">
                <a:solidFill>
                  <a:srgbClr val="FFFFFF"/>
                </a:solidFill>
                <a:latin typeface="Calibri"/>
              </a:rPr>
              <a:t>Children develop well in many forms</a:t>
            </a:r>
          </a:p>
          <a:p>
            <a:pPr algn="l" marL="342900" indent="-342900">
              <a:spcBef>
                <a:spcPts val="0"/>
              </a:spcBef>
              <a:spcAft>
                <a:spcPts val="800"/>
              </a:spcAft>
              <a:buChar char="•"/>
            </a:pPr>
            <a:r>
              <a:rPr sz="1800">
                <a:solidFill>
                  <a:srgbClr val="FFFFFF"/>
                </a:solidFill>
                <a:latin typeface="Calibri"/>
              </a:rPr>
              <a:t>What matters: warmth, routines, low conflict</a:t>
            </a:r>
          </a:p>
          <a:p>
            <a:pPr algn="l" marL="342900" indent="-342900">
              <a:spcBef>
                <a:spcPts val="0"/>
              </a:spcBef>
              <a:spcAft>
                <a:spcPts val="800"/>
              </a:spcAft>
              <a:buChar char="•"/>
            </a:pPr>
            <a:r>
              <a:rPr sz="1800">
                <a:solidFill>
                  <a:srgbClr val="FFFFFF"/>
                </a:solidFill>
                <a:latin typeface="Calibri"/>
              </a:rPr>
              <a:t>Family is a microsystem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7 · FAMILY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 the whole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Culture shapes, never ranks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Sleep, independence, and learning differ</a:t>
            </a:r>
          </a:p>
          <a:p>
            <a:pPr algn="l" marL="342900" indent="-342900">
              <a:spcBef>
                <a:spcPts val="0"/>
              </a:spcBef>
              <a:spcAft>
                <a:spcPts val="800"/>
              </a:spcAft>
              <a:buChar char="•"/>
            </a:pPr>
            <a:r>
              <a:rPr sz="1800">
                <a:solidFill>
                  <a:srgbClr val="FFFFFF"/>
                </a:solidFill>
                <a:latin typeface="Calibri"/>
              </a:rPr>
              <a:t>Culture sits in the macrosystem</a:t>
            </a:r>
          </a:p>
          <a:p>
            <a:pPr algn="l" marL="342900" indent="-342900">
              <a:spcBef>
                <a:spcPts val="0"/>
              </a:spcBef>
              <a:spcAft>
                <a:spcPts val="800"/>
              </a:spcAft>
              <a:buChar char="•"/>
            </a:pPr>
            <a:r>
              <a:rPr sz="1800">
                <a:solidFill>
                  <a:srgbClr val="FFFFFF"/>
                </a:solidFill>
                <a:latin typeface="Calibri"/>
              </a:rPr>
              <a:t>Describe each practice; rank none</a:t>
            </a:r>
          </a:p>
          <a:p>
            <a:pPr algn="l" marL="342900" indent="-342900">
              <a:spcBef>
                <a:spcPts val="0"/>
              </a:spcBef>
              <a:spcAft>
                <a:spcPts val="800"/>
              </a:spcAft>
              <a:buChar char="•"/>
            </a:pPr>
            <a:r>
              <a:rPr sz="1800">
                <a:solidFill>
                  <a:srgbClr val="FFFFFF"/>
                </a:solidFill>
                <a:latin typeface="Calibri"/>
              </a:rPr>
              <a:t>AAP 2022: back, firm, flat, until 1</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7 · CULTURE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 the whole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Pathways, not destiny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Census Bureau: 13.7 percent in 2023</a:t>
            </a:r>
          </a:p>
          <a:p>
            <a:pPr algn="l" marL="342900" indent="-342900">
              <a:spcBef>
                <a:spcPts val="0"/>
              </a:spcBef>
              <a:spcAft>
                <a:spcPts val="800"/>
              </a:spcAft>
              <a:buChar char="•"/>
            </a:pPr>
            <a:r>
              <a:rPr sz="1800">
                <a:solidFill>
                  <a:srgbClr val="FFFFFF"/>
                </a:solidFill>
                <a:latin typeface="Calibri"/>
              </a:rPr>
              <a:t>Up 1.3 percentage points</a:t>
            </a:r>
          </a:p>
          <a:p>
            <a:pPr algn="l" marL="342900" indent="-342900">
              <a:spcBef>
                <a:spcPts val="0"/>
              </a:spcBef>
              <a:spcAft>
                <a:spcPts val="800"/>
              </a:spcAft>
              <a:buChar char="•"/>
            </a:pPr>
            <a:r>
              <a:rPr sz="1800">
                <a:solidFill>
                  <a:srgbClr val="FFFFFF"/>
                </a:solidFill>
                <a:latin typeface="Calibri"/>
              </a:rPr>
              <a:t>Pathways: stress, resources, neighborhoods</a:t>
            </a:r>
          </a:p>
          <a:p>
            <a:pPr algn="l" marL="342900" indent="-342900">
              <a:spcBef>
                <a:spcPts val="0"/>
              </a:spcBef>
              <a:spcAft>
                <a:spcPts val="800"/>
              </a:spcAft>
              <a:buChar char="•"/>
            </a:pPr>
            <a:r>
              <a:rPr sz="1800">
                <a:solidFill>
                  <a:srgbClr val="FFFFFF"/>
                </a:solidFill>
                <a:latin typeface="Calibri"/>
              </a:rPr>
              <a:t>Associations, never a destiny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7 · POVERTY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 the whole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Quality vs. price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Quality: warm, responsive caregivers</a:t>
            </a:r>
          </a:p>
          <a:p>
            <a:pPr algn="l" marL="342900" indent="-342900">
              <a:spcBef>
                <a:spcPts val="0"/>
              </a:spcBef>
              <a:spcAft>
                <a:spcPts val="800"/>
              </a:spcAft>
              <a:buChar char="•"/>
            </a:pPr>
            <a:r>
              <a:rPr sz="1800">
                <a:solidFill>
                  <a:srgbClr val="FFFFFF"/>
                </a:solidFill>
                <a:latin typeface="Calibri"/>
              </a:rPr>
              <a:t>Small groups, safe settings, activities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Not quality: price or new furniture</a:t>
            </a:r>
          </a:p>
          <a:p>
            <a:pPr algn="l" marL="342900" indent="-342900">
              <a:spcBef>
                <a:spcPts val="0"/>
              </a:spcBef>
              <a:spcAft>
                <a:spcPts val="800"/>
              </a:spcAft>
              <a:buChar char="•"/>
            </a:pPr>
            <a:r>
              <a:rPr sz="1800">
                <a:solidFill>
                  <a:srgbClr val="FFFFFF"/>
                </a:solidFill>
                <a:latin typeface="Calibri"/>
              </a:rPr>
              <a:t>Head Start began in 1965</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7 · CHILDCARE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 the whole child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ACEs: links, not destinies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CDC: 63.9 percent at least one</a:t>
            </a:r>
          </a:p>
          <a:p>
            <a:pPr algn="l" marL="342900" indent="-342900">
              <a:spcBef>
                <a:spcPts val="0"/>
              </a:spcBef>
              <a:spcAft>
                <a:spcPts val="800"/>
              </a:spcAft>
              <a:buChar char="•"/>
            </a:pPr>
            <a:r>
              <a:rPr sz="1800">
                <a:solidFill>
                  <a:srgbClr val="FFFFFF"/>
                </a:solidFill>
                <a:latin typeface="Calibri"/>
              </a:rPr>
              <a:t>17.3 percent four or more</a:t>
            </a:r>
          </a:p>
          <a:p>
            <a:pPr algn="l" marL="342900" indent="-342900">
              <a:spcBef>
                <a:spcPts val="0"/>
              </a:spcBef>
              <a:spcAft>
                <a:spcPts val="800"/>
              </a:spcAft>
              <a:buChar char="•"/>
            </a:pPr>
            <a:r>
              <a:rPr sz="1800">
                <a:solidFill>
                  <a:srgbClr val="FFFFFF"/>
                </a:solidFill>
                <a:latin typeface="Calibri"/>
              </a:rPr>
              <a:t>63.9 − 17.3 = 46.6 percent one to three</a:t>
            </a:r>
          </a:p>
          <a:p>
            <a:pPr algn="l" marL="342900" indent="-342900">
              <a:spcBef>
                <a:spcPts val="0"/>
              </a:spcBef>
              <a:spcAft>
                <a:spcPts val="800"/>
              </a:spcAft>
              <a:buChar char="•"/>
            </a:pPr>
            <a:r>
              <a:rPr sz="1800">
                <a:solidFill>
                  <a:srgbClr val="FFFFFF"/>
                </a:solidFill>
                <a:latin typeface="Calibri"/>
              </a:rPr>
              <a:t>Correlational: links, not causes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7 · ADVERSITY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 the whole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Resilience grows from supports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Kauai study: nearly 700 children, 1955</a:t>
            </a:r>
          </a:p>
          <a:p>
            <a:pPr algn="l" marL="342900" indent="-342900">
              <a:spcBef>
                <a:spcPts val="0"/>
              </a:spcBef>
              <a:spcAft>
                <a:spcPts val="800"/>
              </a:spcAft>
              <a:buChar char="•"/>
            </a:pPr>
            <a:r>
              <a:rPr sz="1800">
                <a:solidFill>
                  <a:srgbClr val="FFFFFF"/>
                </a:solidFill>
                <a:latin typeface="Calibri"/>
              </a:rPr>
              <a:t>A caring adult</a:t>
            </a:r>
          </a:p>
          <a:p>
            <a:pPr algn="l" marL="342900" indent="-342900">
              <a:spcBef>
                <a:spcPts val="0"/>
              </a:spcBef>
              <a:spcAft>
                <a:spcPts val="800"/>
              </a:spcAft>
              <a:buChar char="•"/>
            </a:pPr>
            <a:r>
              <a:rPr sz="1800">
                <a:solidFill>
                  <a:srgbClr val="FFFFFF"/>
                </a:solidFill>
                <a:latin typeface="Calibri"/>
              </a:rPr>
              <a:t>Problem-solving skills</a:t>
            </a:r>
          </a:p>
          <a:p>
            <a:pPr algn="l" marL="342900" indent="-342900">
              <a:spcBef>
                <a:spcPts val="0"/>
              </a:spcBef>
              <a:spcAft>
                <a:spcPts val="800"/>
              </a:spcAft>
              <a:buChar char="•"/>
            </a:pPr>
            <a:r>
              <a:rPr sz="1800">
                <a:solidFill>
                  <a:srgbClr val="FFFFFF"/>
                </a:solidFill>
                <a:latin typeface="Calibri"/>
              </a:rPr>
              <a:t>Community supports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7 · RESILIENCE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 the whole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records, four concepts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R1: Apgar 7 and 9; rooting reflex</a:t>
            </a:r>
          </a:p>
          <a:p>
            <a:pPr algn="l" marL="342900" indent="-342900">
              <a:spcBef>
                <a:spcPts val="0"/>
              </a:spcBef>
              <a:spcAft>
                <a:spcPts val="800"/>
              </a:spcAft>
              <a:buChar char="•"/>
            </a:pPr>
            <a:r>
              <a:rPr sz="1800">
                <a:solidFill>
                  <a:srgbClr val="FFFFFF"/>
                </a:solidFill>
                <a:latin typeface="Calibri"/>
              </a:rPr>
              <a:t>R2: sits, crawls; A-not-B error</a:t>
            </a:r>
          </a:p>
          <a:p>
            <a:pPr algn="l" marL="342900" indent="-342900">
              <a:spcBef>
                <a:spcPts val="0"/>
              </a:spcBef>
              <a:spcAft>
                <a:spcPts val="800"/>
              </a:spcAft>
              <a:buChar char="•"/>
            </a:pPr>
            <a:r>
              <a:rPr sz="1800">
                <a:solidFill>
                  <a:srgbClr val="FFFFFF"/>
                </a:solidFill>
                <a:latin typeface="Calibri"/>
              </a:rPr>
              <a:t>R3: walks alone; secure base; first words</a:t>
            </a:r>
          </a:p>
          <a:p>
            <a:pPr algn="l" marL="342900" indent="-342900">
              <a:spcBef>
                <a:spcPts val="0"/>
              </a:spcBef>
              <a:spcAft>
                <a:spcPts val="800"/>
              </a:spcAft>
              <a:buChar char="•"/>
            </a:pPr>
            <a:r>
              <a:rPr sz="1800">
                <a:solidFill>
                  <a:srgbClr val="FFFFFF"/>
                </a:solidFill>
                <a:latin typeface="Calibri"/>
              </a:rPr>
              <a:t>R4: parallel play; Me do it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RECORDS R1 TO R4</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 the whole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Four more, to age 15</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R5: false belief; private speech</a:t>
            </a:r>
          </a:p>
          <a:p>
            <a:pPr algn="l" marL="342900" indent="-342900">
              <a:spcBef>
                <a:spcPts val="0"/>
              </a:spcBef>
              <a:spcAft>
                <a:spcPts val="800"/>
              </a:spcAft>
              <a:buChar char="•"/>
            </a:pPr>
            <a:r>
              <a:rPr sz="1800">
                <a:solidFill>
                  <a:srgbClr val="FFFFFF"/>
                </a:solidFill>
                <a:latin typeface="Calibri"/>
              </a:rPr>
              <a:t>R6: conservation with reversibility</a:t>
            </a:r>
          </a:p>
          <a:p>
            <a:pPr algn="l" marL="342900" indent="-342900">
              <a:spcBef>
                <a:spcPts val="0"/>
              </a:spcBef>
              <a:spcAft>
                <a:spcPts val="800"/>
              </a:spcAft>
              <a:buChar char="•"/>
            </a:pPr>
            <a:r>
              <a:rPr sz="1800">
                <a:solidFill>
                  <a:srgbClr val="FFFFFF"/>
                </a:solidFill>
                <a:latin typeface="Calibri"/>
              </a:rPr>
              <a:t>R7: fairness; loyal friendship</a:t>
            </a:r>
          </a:p>
          <a:p>
            <a:pPr algn="l" marL="342900" indent="-342900">
              <a:spcBef>
                <a:spcPts val="0"/>
              </a:spcBef>
              <a:spcAft>
                <a:spcPts val="800"/>
              </a:spcAft>
              <a:buChar char="•"/>
            </a:pPr>
            <a:r>
              <a:rPr sz="1800">
                <a:solidFill>
                  <a:srgbClr val="FFFFFF"/>
                </a:solidFill>
                <a:latin typeface="Calibri"/>
              </a:rPr>
              <a:t>R8: imaginary audience; moratorium; 7:30 a.m.</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RECORDS R5 TO R8</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 the whole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Thirteen readings, eight records</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three bars for the running case's eight records read by domain: physical at 4, cognitive at 5, and social-emotional at 4, on a scale from 0 to 6. The cognitive bar is one higher than the other two, and the three bars together make 13 readings, more than the 8 records, because several records show more than one domain."/>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WORKED EXAMPLE · THE DOMAIN TALLY</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12</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Read the whole child</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Seven settings, five systems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Microsystems: the 7 settings</a:t>
            </a:r>
          </a:p>
          <a:p>
            <a:pPr algn="l" marL="342900" indent="-342900">
              <a:spcBef>
                <a:spcPts val="0"/>
              </a:spcBef>
              <a:spcAft>
                <a:spcPts val="800"/>
              </a:spcAft>
              <a:buChar char="•"/>
            </a:pPr>
            <a:r>
              <a:rPr sz="1800">
                <a:solidFill>
                  <a:srgbClr val="FFFFFF"/>
                </a:solidFill>
                <a:latin typeface="Calibri"/>
              </a:rPr>
              <a:t>Mesosystem: R3's drop-off; exosystem: R8's start</a:t>
            </a:r>
          </a:p>
          <a:p>
            <a:pPr algn="l" marL="342900" indent="-342900">
              <a:spcBef>
                <a:spcPts val="0"/>
              </a:spcBef>
              <a:spcAft>
                <a:spcPts val="800"/>
              </a:spcAft>
              <a:buChar char="•"/>
            </a:pPr>
            <a:r>
              <a:rPr sz="1800">
                <a:solidFill>
                  <a:srgbClr val="FFFFFF"/>
                </a:solidFill>
                <a:latin typeface="Calibri"/>
              </a:rPr>
              <a:t>Macrosystem: values about childcare</a:t>
            </a:r>
          </a:p>
          <a:p>
            <a:pPr algn="l" marL="342900" indent="-342900">
              <a:spcBef>
                <a:spcPts val="0"/>
              </a:spcBef>
              <a:spcAft>
                <a:spcPts val="800"/>
              </a:spcAft>
              <a:buChar char="•"/>
            </a:pPr>
            <a:r>
              <a:rPr sz="1800">
                <a:solidFill>
                  <a:srgbClr val="FFFFFF"/>
                </a:solidFill>
                <a:latin typeface="Calibri"/>
              </a:rPr>
              <a:t>Chronosystem: 15 − 0 = 15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SYSTEMS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 the whole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Settings vs. inner crises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Bronfenbrenner: settings and systems</a:t>
            </a:r>
          </a:p>
          <a:p>
            <a:pPr algn="l" marL="342900" indent="-342900">
              <a:spcBef>
                <a:spcPts val="0"/>
              </a:spcBef>
              <a:spcAft>
                <a:spcPts val="800"/>
              </a:spcAft>
              <a:buChar char="•"/>
            </a:pPr>
            <a:r>
              <a:rPr sz="1800">
                <a:solidFill>
                  <a:srgbClr val="FFFFFF"/>
                </a:solidFill>
                <a:latin typeface="Calibri"/>
              </a:rPr>
              <a:t>Same child, seven settings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Erikson: stages 1, 2, and 5</a:t>
            </a:r>
          </a:p>
          <a:p>
            <a:pPr algn="l" marL="342900" indent="-342900">
              <a:spcBef>
                <a:spcPts val="0"/>
              </a:spcBef>
              <a:spcAft>
                <a:spcPts val="800"/>
              </a:spcAft>
              <a:buChar char="•"/>
            </a:pPr>
            <a:r>
              <a:rPr sz="1800">
                <a:solidFill>
                  <a:srgbClr val="FFFFFF"/>
                </a:solidFill>
                <a:latin typeface="Calibri"/>
              </a:rPr>
              <a:t>A sequence of inner crises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TWO LENSES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 the whole child</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running-case prompt</a:t>
            </a:r>
          </a:p>
          <a:p>
            <a:pPr algn="l" marL="342900" indent="-342900">
              <a:spcBef>
                <a:spcPts val="0"/>
              </a:spcBef>
              <a:spcAft>
                <a:spcPts val="800"/>
              </a:spcAft>
              <a:buChar char="•"/>
            </a:pPr>
            <a:r>
              <a:rPr sz="1800">
                <a:solidFill>
                  <a:srgbClr val="FFFFFF"/>
                </a:solidFill>
                <a:latin typeface="Calibri"/>
              </a:rPr>
              <a:t>Check: population figure applied to one child?</a:t>
            </a:r>
          </a:p>
          <a:p>
            <a:pPr algn="l" marL="342900" indent="-342900">
              <a:spcBef>
                <a:spcPts val="0"/>
              </a:spcBef>
              <a:spcAft>
                <a:spcPts val="800"/>
              </a:spcAft>
              <a:buChar char="•"/>
            </a:pPr>
            <a:r>
              <a:rPr sz="1800">
                <a:solidFill>
                  <a:srgbClr val="FFFFFF"/>
                </a:solidFill>
                <a:latin typeface="Calibri"/>
              </a:rPr>
              <a:t>Check: ACEs treated as destiny?</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Read the whole child</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Read the whole child</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Many family forms; culture ranked by none</a:t>
            </a:r>
          </a:p>
          <a:p>
            <a:pPr algn="l" marL="342900" indent="-342900">
              <a:spcBef>
                <a:spcPts val="0"/>
              </a:spcBef>
              <a:spcAft>
                <a:spcPts val="800"/>
              </a:spcAft>
              <a:buChar char="•"/>
            </a:pPr>
            <a:r>
              <a:rPr sz="1800">
                <a:solidFill>
                  <a:srgbClr val="FFFFFF"/>
                </a:solidFill>
                <a:latin typeface="Calibri"/>
              </a:rPr>
              <a:t>Poverty and ACEs: associations, not destiny</a:t>
            </a:r>
          </a:p>
          <a:p>
            <a:pPr algn="l" marL="342900" indent="-342900">
              <a:spcBef>
                <a:spcPts val="0"/>
              </a:spcBef>
              <a:spcAft>
                <a:spcPts val="800"/>
              </a:spcAft>
              <a:buChar char="•"/>
            </a:pPr>
            <a:r>
              <a:rPr sz="1800">
                <a:solidFill>
                  <a:srgbClr val="FFFFFF"/>
                </a:solidFill>
                <a:latin typeface="Calibri"/>
              </a:rPr>
              <a:t>13 readings, 8 records, 7 settings</a:t>
            </a:r>
          </a:p>
          <a:p>
            <a:pPr algn="l" marL="342900" indent="-342900">
              <a:spcBef>
                <a:spcPts val="0"/>
              </a:spcBef>
              <a:spcAft>
                <a:spcPts val="800"/>
              </a:spcAft>
              <a:buChar char="•"/>
            </a:pPr>
            <a:r>
              <a:rPr sz="1800">
                <a:solidFill>
                  <a:srgbClr val="FFFFFF"/>
                </a:solidFill>
                <a:latin typeface="Calibri"/>
              </a:rPr>
              <a:t>Next: the cumulative final</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THE FINAL</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 the whole child</dc:title>
  <dc:subject>Read the whole child — Week 15</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