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College Algebra. I'm Prof. Calloway, and this is Week 1 — Real Numbers, Exponents, and Algebraic Expressions. State the ground rules: grading is coursework plus a midterm and final; you'll use one approved chatbot (Gemini, Claude, or ChatGPT) for the weekly tutorial, discussion, and assignment, but never on quizzes or exams. This week is the bedrock — the rules that let us rewrite any expression without changing its value. Promise them the payoff: by Friday they'll never again be tricked by whether negative four squared is sixteen or negative sixteen. DO: have them open Desmos once so it's ready.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whole exponent toolkit on one card. Multiplying powers with the same base ADDS the exponents — x to the fifth times x cubed is x to the eighth — because you're just counting factors. Dividing SUBTRACTS them. A power of a power MULTIPLIES them. A power of a product reaches every factor: the quantity two x cubed, all to the fourth, is two to the fourth times x to the twelfth, sixteen x to the twelfth. Anything nonzero to the zero power is one. A negative exponent means reciprocal — flip it. DO: photograph-this slide; every later simplification leans on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two rules look almost identical and get swapped constantly. Count factors to settle it: x squared times x cubed is x times x, times x times x times x — five x's — so you ADD the exponents to get x to the fifth. But x squared, raised to the third, means three copies of x squared multiplied together — that's six x's — so you MULTIPLY to get x to the sixth. Say the slogan twice: 'x squared times x cubed adds to x to the fifth; x squared, cubed, multiplies to x to the sixth.' Whenever a student writes x to the sixth for the product, send them back to counting factors.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negative exponent does not make a number negative; it means reciprocal. So x to the negative two is one over x squared. The subtle part is what the exponent touches. In three x to the negative two, the negative two is attached to the x only — so the three stays in the numerator and we get three over x squared. Contrast it with the quantity three x, in parentheses, to the negative two: now the exponent reaches both, giving one over nine x squared. The lesson: an exponent attaches only to what it touches; to spread it over a product you need parentheses.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week's skills in one problem. First distribute the negative two to both terms: negative two times three x is negative six x; negative two times negative four is positive eight. Now we have five x minus six x plus eight. Combine like terms — five x minus six x is negative x — and the eight has no partner, so it stays. Final answer: negative x plus eight. The number-one error is writing negative six x minus eight, forgetting that negative times negative is positive. DO: work it live, narrating every sign, then have them try four times the quantity two x minus three, minus the quantity x plus five.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Open desmos.com/calculator — free, no login. On line one, type the original expression: five x minus two times the quantity three x minus four. On line two, type your simplified version: negative x plus eight. If both produce the exact same line, your simplification is correct. If the lines differ, you made an error somewhere — Desmos won't say where, but it tells you THAT, which is enough to send you back through your steps. The same trick checks an exponent simplification: graph the original and your answer and compare. DO: demo it live on the projector.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habit of the whole course in one slide. Paste into an approved chatbot: simplify negative three squared plus negative two cubed, and explain each step. Then check it by hand. Negative three squared is negative nine — not nine — and negative two cubed is negative eight, so the total is negative seventeen. Chatbots frequently mishandle the negative-three-squared piece, treating it as positive nine. Your job all term is to catch that. The tool drafts; you judge. This is exactly how the weekly Lecture Tutorial works — you're not trusting the model, you're auditing it. DO: actually run it live if you have a screen.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work. Lecture Tutorial 1 — the AI tutor on real numbers, order of operations, properties, and exponents; submit the share link, completion-based, about an hour. Quiz 1 — ten auto-graded items, no AI, end of week. Discussion 1, 'Find the Flaw' — diagnose a botched simplification in a chatbot dialogue, post the summary and your chat link by Friday, then reply to two classmates by Sunday. Assignment 1, 'The Rules That Never Change' — four AI-coached problems with a self-scored report. Everything except the Friday discussion post is due Sunday, September sixth. DO: tell them to start the tutorial first; it makes the quiz easy.</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the arc. This week we learned to simplify an expression. Next week we take an expression, set it equal to something, and solve for the unknown — linear equations and inequalities in one variable, plus the absolute-value twist that quietly splits one equation into two. Everything we did today — distributing, combining like terms, respecting signs — is exactly the machinery we'll use to isolate a variable. Come back fluent with the order of operations and the negative-distribution move and Week 2 is almost easy. DO: leave the big question on the board; we'll answer 'what stays true' again as we solve.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Ask: who has split a restaurant bill, doubled a recipe, or figured a tip in the last week? Most hands go up. The point: every one of those is algebra — you took a rule and applied it to unknown numbers (the bill, the batch) without knowing the values in advance. Algebra isn't a new kind of math; it's the same arithmetic you already trust, with the rules made explicit so they keep working when the numbers are letters. That reframing lowers the temperature for anyone who thinks they're 'bad at math.' DO: keep this light and fast, about ninety seconds.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Today we lock down four things: how to name the kinds of numbers, how to evaluate in the correct order, the properties that let us rewrite, and the exponent rules. None of it is new in spirit — but the precision is new, and precision is where points live. Tell them the throughline: every equation we solve and every function we graph for the rest of the term rides on this week. If the foundation is shaky, everything above wobbles; if it's solid, the course is mostly bookkeeping.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Natural numbers are the counting numbers 1, 2, 3. Add zero and you get the whole numbers. Add the negatives and you get the integers. Allow any ratio of integers — fractions, terminating decimals like 0.25, repeating decimals like 0.333 — and you get the rationals. The irrationals are the leftovers: decimals that never end and never repeat, like root two and pi. Together, rationals and irrationals make the reals — the entire number line. Each club sits inside the next. DO: have them copy the chain into their notes; it returns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classic trap. A radical does not automatically mean irrational. Root sixteen simplifies to the whole number four — fully rational, and it sits in every smaller set. Root two, by contrast, is 1.41421… with no pattern that ever repeats, so it's irrational. The one-question test: does the number simplify to a fraction or a whole number? If yes, rational. If it's a non-ending, non-repeating decimal, irrational. DO: rapid-fire three or four — root twenty-five, root ten, seven-ninths, pi — thumbs for rational or irrational, and debrief the two that split the room.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PEMDAS, read correctly. Parentheses and grouping first; then exponents; then multiply and divide as equal partners, left to right; then add and subtract, also equal partners, left to right. The mistake is treating it as six ranked steps — students think multiply always beats divide, or that you do all multiplication before any division. They're ties. Work one live: six plus two times three squared. Exponent first gives nine, times two is eighteen, plus six is twenty-four. Adding six and two first to get seventy-two is the error to name out loud.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Spend real time here; this single idea costs more points than any other in Week 1. Negative four squared, written without parentheses, means the opposite of four squared: minus the quantity sixteen, which is negative sixteen. The exponent attaches to the four only, and the negative is applied afterward. Put the four in parentheses and everything changes: negative four times negative four is positive sixteen. The rule to chant: an exponent binds tighter than a negative sign — the negative is squared only when it's inside parentheses. DO: have three students each say it back in their own words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workhorses plus two helpers. Commutative changes the order: a plus b equals b plus a; the same holds for multiplication. Associative changes the grouping — which pair you add first. Distributive is the one we use constantly: a times the quantity b plus c equals a-b plus a-c; multiplication spreads over every term of a sum. The helpers are identity (adding zero or multiplying by one changes nothing) and inverse (a number plus its negative is zero). The warning: subtraction and division are NOT commutative — seven minus three is not three minus seven.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error that bleeds into every later week. A negative sign in front of parentheses is multiplication by negative one, and it must reach every term inside. Negative one times x is negative x; negative one times negative five is positive five. So the quantity flips both signs: negative x plus five, not negative x minus five. Tie it back to distribution: it's just the distributive property with a hidden negative one. DO: ask the class for negative of the quantity three a minus two b, and watch for anyone who only flips the first term. This is the number-one cause of lost points on simplification.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COLLEGE ALGEBRA · MATH 120 · WEEK 1</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800" b="1" i="0">
                <a:solidFill>
                  <a:srgbClr val="FFFFFF"/>
                </a:solidFill>
                <a:latin typeface="Calibri"/>
              </a:rPr>
              <a:t>Real Numbers</a:t>
            </a:r>
          </a:p>
          <a:p>
            <a:pPr algn="ctr"/>
            <a:r>
              <a:rPr sz="5800" b="1" i="0">
                <a:solidFill>
                  <a:srgbClr val="FFFFFF"/>
                </a:solidFill>
                <a:latin typeface="Calibri"/>
              </a:rPr>
              <a:t>&amp; Exponents</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What are the rules that never change?</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INTEGER EXPONENTS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Add · Subtract ·</a:t>
            </a:r>
          </a:p>
          <a:p>
            <a:pPr algn="ctr"/>
            <a:r>
              <a:rPr sz="4200" b="1" i="0">
                <a:solidFill>
                  <a:srgbClr val="FFFFFF"/>
                </a:solidFill>
                <a:latin typeface="Calibri"/>
              </a:rPr>
              <a:t>Multiply · Flip</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 same base adds · ÷ subtracts · power of a power multiplies · negative flips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EXPONENT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x²·x³ = x⁵</a:t>
            </a:r>
          </a:p>
          <a:p>
            <a:pPr algn="ctr"/>
            <a:r>
              <a:rPr sz="4800" b="1" i="0">
                <a:solidFill>
                  <a:srgbClr val="FFFFFF"/>
                </a:solidFill>
                <a:latin typeface="Calibri"/>
              </a:rPr>
              <a:t>(x²)³ = x⁶</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multiplying ADDS  ·  a power of a power MULTIPLIES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x²·x³ adds to x⁵ ·  (x²)³ multiplies to x⁶</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NEGATIVE EXPONENTS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600" b="1" i="0">
                <a:solidFill>
                  <a:srgbClr val="FFFFFF"/>
                </a:solidFill>
                <a:latin typeface="Calibri"/>
              </a:rPr>
              <a:t>3x⁻² = 3/x²</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−2 touches only the x — the 3 stays on top</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PUT IT TOGETHER</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5x − 2(3x − 4)</a:t>
            </a:r>
          </a:p>
          <a:p>
            <a:pPr algn="ctr"/>
            <a:r>
              <a:rPr sz="4600" b="1" i="0">
                <a:solidFill>
                  <a:srgbClr val="FFFFFF"/>
                </a:solidFill>
                <a:latin typeface="Calibri"/>
              </a:rPr>
              <a:t>= −x + 8</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distribute (watch the signs), then combine like terms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SEE IT · CHECK IT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Graph both in 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type the original and your simplified version — same graph = correct</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400" b="1" i="0">
                <a:solidFill>
                  <a:srgbClr val="FFFFFF"/>
                </a:solidFill>
                <a:latin typeface="Calibri"/>
              </a:rPr>
              <a:t>−3² + (−2)³ = ?</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answer is −17 — chatbots often get this wrong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tool drafts · you judge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Tutorial · Quiz</a:t>
            </a:r>
          </a:p>
          <a:p>
            <a:pPr algn="ctr"/>
            <a:r>
              <a:rPr sz="4000" b="1" i="0">
                <a:solidFill>
                  <a:srgbClr val="FFFFFF"/>
                </a:solidFill>
                <a:latin typeface="Calibri"/>
              </a:rPr>
              <a:t>Discussion · Assignment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all due Sun Sep 6 — start early</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NEXT WEEK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Set it equal.</a:t>
            </a:r>
          </a:p>
          <a:p>
            <a:pPr algn="ctr"/>
            <a:r>
              <a:rPr sz="5000" b="1" i="0">
                <a:solidFill>
                  <a:srgbClr val="FFFFFF"/>
                </a:solidFill>
                <a:latin typeface="Calibri"/>
              </a:rPr>
              <a:t>Solve.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Week 2 — linear equations, inequalities, and the absolute-value twist</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YOU ALREADY DO THIS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Split a bill.</a:t>
            </a:r>
          </a:p>
          <a:p>
            <a:pPr algn="ctr"/>
            <a:r>
              <a:rPr sz="4400" b="1" i="0">
                <a:solidFill>
                  <a:srgbClr val="FFFFFF"/>
                </a:solidFill>
                <a:latin typeface="Calibri"/>
              </a:rPr>
              <a:t>Double a recipe.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That's algebra — a rule applied to numbers you don't know yet</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WEEK'S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What stays true</a:t>
            </a:r>
          </a:p>
          <a:p>
            <a:pPr algn="ctr"/>
            <a:r>
              <a:rPr sz="4200" b="1" i="0">
                <a:solidFill>
                  <a:srgbClr val="FFFFFF"/>
                </a:solidFill>
                <a:latin typeface="Calibri"/>
              </a:rPr>
              <a:t>for every number?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Properties · order of operations · exponent rules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NUMBER FAMILIES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ℕ ⊂ 𝕎 ⊂ ℤ ⊂ ℚ ⊂ ℝ</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natural ⊂ whole ⊂ integer ⊂ rational ⊂ real (irrationals fill the gaps)</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RATIONAL OR NOT?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√16  =  4</a:t>
            </a:r>
          </a:p>
          <a:p>
            <a:pPr algn="ctr"/>
            <a:r>
              <a:rPr sz="5000" b="1" i="0">
                <a:solidFill>
                  <a:srgbClr val="FFFFFF"/>
                </a:solidFill>
                <a:latin typeface="Calibri"/>
              </a:rPr>
              <a:t>√2  =  forever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root is irrational only when it doesn't simplify</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TWO PAIRS, NOT SIX STEPS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600" b="1" i="0">
                <a:solidFill>
                  <a:srgbClr val="FFFFFF"/>
                </a:solidFill>
                <a:latin typeface="Calibri"/>
              </a:rPr>
              <a:t>P E (MD) (AS)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exponents before ×÷  ·  ×÷ before +−  ·  ties go left to right</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SIGNATURE TRAP OF WEEK 1</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6000" b="1" i="0">
                <a:solidFill>
                  <a:srgbClr val="FFFFFF"/>
                </a:solidFill>
                <a:latin typeface="Calibri"/>
              </a:rPr>
              <a:t>−4²  ≠  (−4)²</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−4² = −16     (−4)² = +16</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exponent binds tighter than the sign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RULES THAT LET US REWRITE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3800" b="1" i="0">
                <a:solidFill>
                  <a:srgbClr val="FFFFFF"/>
                </a:solidFill>
                <a:latin typeface="Calibri"/>
              </a:rPr>
              <a:t>Commutative ·</a:t>
            </a:r>
          </a:p>
          <a:p>
            <a:pPr algn="ctr"/>
            <a:r>
              <a:rPr sz="3800" b="1" i="0">
                <a:solidFill>
                  <a:srgbClr val="FFFFFF"/>
                </a:solidFill>
                <a:latin typeface="Calibri"/>
              </a:rPr>
              <a:t>Associative · Distributive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order · grouping · break the parentheses open</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DISTRIBUTE THE NEGATIVE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−(x − 5) = −x + 5</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minus sign in front is 'times −1' — it reaches every term</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