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Lst>
  <p:sldSz cx="12192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2. Labor Day was Monday — welcome back. Last week we locked down the rules that let us rewrite expressions without changing their value. This week we do something with those rules: we set an expression equal to something and find the number that makes it true. That one move — isolating a variable — is the engine behind every equation and inequality you will ever solve in this course. By the end of this week you can solve any linear equation, write inequality solutions in interval notation, and handle absolute value bars. We have four big ideas, two sessions, and a quiz on Sunday. Let's go.</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Let me show exactly where the flip happens. Start with negative 2x plus 1 less than 9. Subtract 1 from both sides — no flip, that is addition. Now you have negative 2x less than 8. Divide both sides by negative 2 — and here is where you flip — so less than becomes greater than, giving x greater than negative 4. Write the interval: open paren, negative 4, comma, infinity, close paren. The most common wrong answer is x less than negative 4, which comes from dividing by negative 2 without flipping. Always ask yourself before the division step: is this divisor negative?</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the signature trap for this week, isolated on its own slide so you see it clearly. A student divides both sides of negative 3x greater than 9 by negative 3 and writes x greater than negative 3. The student did the algebra correctly except for one thing: they forgot to flip. The correct answer is x less than negative 3. You can verify with a test value — try x equals negative 4. Negative 3 times negative 4 is 12, which is indeed greater than 9. So negative 4 should be in the solution set. It is in x less than negative 3 but not in x greater than negative 3. The flip saves you.</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Absolute value equals the distance from zero on the number line — it is always non-negative. That means if the right side of the equation is negative, stop immediately: no solution, no split rule, nothing. If the right side is zero or positive, split into two cases: the expression inside equals positive a, or it equals negative a. Solve each case separately and check both. The most dangerous misconception is applying the split rule first without checking whether a is negative. In the quiz I have an item where a equals negative 5 and the only correct answer is no solution.</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Seven is positive so we have two cases. Case 1: the inside expression equals 7. Two x minus 1 equals 7, so 2x equals 8, so x equals 4. Case 2: the inside expression equals negative 7. Two x minus 1 equals negative 7, so 2x equals negative 6, so x equals negative 3. Check both: absolute value of 2 times 4 minus 1 is absolute value of 7, which is 7. Check. Absolute value of 2 times negative 3 minus 1 is absolute value of negative 7, which is also 7. Check. Two solutions: x equals 4 and x equals negative 3.</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For absolute value inequalities, the picture comes first. Less than means x is close to zero — within a of zero — so the solution is one connected piece in the middle: negative a to a. Greater than means x is far from zero — at least a away — so the solution is two separate rays going outward. Less than gives AND, which means one bounded interval. Greater than gives OR, which means union of two intervals. The classic error is mixing these up and writing the middle for a greater-than problem. Draw the number line. If the shaded region is one connected piece, it is less-than. Two separate pieces means greater-than.</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how to use Desmos to check your absolute value work. Type y equals absolute value of 2x minus 1 on line 1 — Desmos draws a V shape. Type y equals 7 on line 2 — that is a horizontal line. The x-values where the V crosses or is below the line are the solutions to your absolute value equation or less-than inequality. For an equation, look for the two intersection points. For a less-than, shade between them. For a greater-than, the V is above the line outside the intersections. This does not replace algebra — it is the check that tells you whether your algebra is right.</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week's AI-critique moment is about the sign flip. Paste that exact prompt to any approved chatbot and check its answer before you read it back to me. Chatbots consistently forget to flip the inequality sign when dividing by a negative. The correct answer is x less than negative 3, i.e. the interval from negative infinity to negative 3 open paren. If the chatbot returns x greater than negative 3, it made the week's signature error. Correct it in your reply and explain why. This is your job all semester: the tool drafts, you judge.</a:t>
            </a:r>
          </a:p>
        </p:txBody>
      </p:sp>
      <p:sp>
        <p:nvSpPr>
          <p:cNvPr id="4" name="Slide Number Placeholder 3"/>
          <p:cNvSpPr>
            <a:spLocks noGrp="1"/>
          </p:cNvSpPr>
          <p:nvPr>
            <p:ph type="sldNum" idx="5" sz="quarter"/>
          </p:nvPr>
        </p:nvSpPr>
        <p:spPr/>
      </p:sp>
    </p:spTree>
  </p:cSld>
  <p:clrMapOvr>
    <a:masterClrMapping/>
  </p:clrMapOvr>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what is on your plate before next class. Lecture Tutorial 2: work through the week's ideas with an approved chatbot and submit the share link. Quiz 2: ten auto-graded items, no AI, covers everything we did this week including the sign flip, interval notation, and absolute value. Discussion 2: diagnose a worked inequality solution that forgot to flip the sign — post by Friday and reply to two classmates by Sunday. Assignment 2: four AI-coached problems that cover everything on the quiz, with a self-scored report. Everything closes Sunday at 11:59 p.m. Start early.</a:t>
            </a:r>
          </a:p>
        </p:txBody>
      </p:sp>
      <p:sp>
        <p:nvSpPr>
          <p:cNvPr id="4" name="Slide Number Placeholder 3"/>
          <p:cNvSpPr>
            <a:spLocks noGrp="1"/>
          </p:cNvSpPr>
          <p:nvPr>
            <p:ph type="sldNum" idx="5" sz="quarter"/>
          </p:nvPr>
        </p:nvSpPr>
        <p:spPr/>
      </p:sp>
    </p:spTree>
  </p:cSld>
  <p:clrMapOvr>
    <a:masterClrMapping/>
  </p:clrMapOvr>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Next week we zoom out. Instead of asking what single value satisfies an equation, we ask what happens to the output when we plug in any input. That relationship — a function — is the organizing idea of the second half of this course. Every graph you will ever see this semester is a picture of a function. We will learn function notation, evaluate functions, find domains and ranges, and start seeing the connection between a formula and its graph. This week gave you the tools to manipulate. Next week gives you the framework to organize. See you Tuesday.</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Put this equation on the board and wait three seconds. Most students can guess x equals 5, but guess is the wrong word — I want them to see the method behind it. You subtracted 5 from both sides, then divided both sides by 3. That is it. That is the whole idea. Whatever you do to one side, you do to the other. We are going to make this automatic this week, including when there are fractions inside, variables on both sides, or an absolute value wrapped around the whole thing. All of those are just this same idea in a slightly fancier costume.</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big question for the week has two halves. First: finding the unknown value — a number, or a range of numbers. Second: communicating what that answer means, especially when the answer is a range. Interval notation is the language mathematicians use for ranges. By Sunday you will be fluent in it. We will move through three levels: linear equations with one solution, inequalities with a range of solutions, and absolute value which can give two solutions or a range or sometimes nothing at all. Every level builds on the previous one.</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the method in four clean steps. First, distribute to clear parentheses — every term, every factor. Second, clear fractions by multiplying every single term by the LCD. Doing this one step turns a messy fraction equation into a clean integer equation. Third, collect all variable terms on one side and all constants on the other. Fourth, divide both sides by the coefficient of x. Then check by plugging back in. This is the order every time. Students who lose points usually did them out of order or skipped the distribution to every term. Slow down at step one.</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Walk this out loud. Distribute the 3 to both terms inside: 3x minus 6 equals 2x plus 5. Now subtract 2x from both sides: x minus 6 equals 5. Add 6: x equals 11. Check it — plug 11 back in. Left side: 3 times 9 is 27. Right side: 22 plus 5 is 27. Match. The check is not optional — it takes 15 seconds and it catches the most common errors before they cost you points. The distractor here is distributing the 3 only to the x and not to the negative 2. Say it every time: the factor outside reaches every term inside.</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Fractions intimidate students but the fix is clean: find the LCD of every denominator in the equation — here 2, 3, and 6, so LCD equals 6 — and multiply every single term by 6. Six times x over 2 is 3x. Six times one-third is 2. Six times five-sixths is 5. Now you have 3x plus 2 equals 5, which is an easy integer equation. Subtract 2, divide by 3, and x equals 1. Check it. This is the cleanest method for any equation with fractions. Do not try to combine fractions across the equals sign — that path has too many moving parts.</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Sometimes the variable disappears completely when you simplify both sides. If you get a true statement like 0 equals 0, the equation is an identity — true for every real number, so infinitely many solutions. If you get a false statement like 3 equals 7, it is a contradiction — never true, so no solution. The most common misconception here is seeing 0 equals 0 and writing x equals 0. That is wrong. Zero equals zero is not a solution, it is a statement that the equation is always true. On the quiz there is a True/False item about exactly this. The answer is False.</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rule that causes the most lost points on inequality problems all semester. When you multiply or divide both sides of an inequality by a negative number, the direction of the inequality reverses. Here is the intuition: 4 is greater than 2, but multiply both by negative one and you get negative 4 is less than negative 2 — the order flipped. Every time you see a negative coefficient to divide away, say the word flip out loud before you write the sign. That one habit prevents the week's most common error. I will say it again: negative divisor means flip.</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Interval notation is the mathematician's shorthand for a range of numbers. A parenthesis means the endpoint is NOT included — think of it as a peek through a hole, the point is outside. A bracket means the endpoint IS included — think of it as blocked, the point is in. Infinity always gets a parenthesis because you can never actually reach infinity. Strict inequalities — less than, greater than — give parentheses. Non-strict — less than or equal, greater than or equal — give brackets. The mixed interval negative one less than x less than or equal to two writes as open paren, negative one comma two, close bracket.</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MATH 120 · WEEK 2</a:t>
            </a:r>
          </a:p>
        </p:txBody>
      </p:sp>
      <p:sp>
        <p:nvSpPr>
          <p:cNvPr id="3" name="TextBox 2"/>
          <p:cNvSpPr txBox="1"/>
          <p:nvPr/>
        </p:nvSpPr>
        <p:spPr>
          <a:xfrm>
            <a:off x="457200" y="2331720"/>
            <a:ext cx="11274552" cy="1737360"/>
          </a:xfrm>
          <a:prstGeom prst="rect">
            <a:avLst/>
          </a:prstGeom>
          <a:noFill/>
        </p:spPr>
        <p:txBody>
          <a:bodyPr wrap="square" anchor="ctr" lIns="0" rIns="0" tIns="0" bIns="0">
            <a:spAutoFit/>
          </a:bodyPr>
          <a:lstStyle/>
          <a:p>
            <a:pPr algn="ctr"/>
            <a:r>
              <a:rPr sz="5200" b="1" i="0">
                <a:solidFill>
                  <a:srgbClr val="FFFFFF"/>
                </a:solidFill>
                <a:latin typeface="Calibri"/>
              </a:rPr>
              <a:t>Solving Is</a:t>
            </a:r>
          </a:p>
          <a:p>
            <a:pPr algn="ctr"/>
            <a:r>
              <a:rPr sz="5200" b="1" i="0">
                <a:solidFill>
                  <a:srgbClr val="FFFFFF"/>
                </a:solidFill>
                <a:latin typeface="Calibri"/>
              </a:rPr>
              <a:t>the Move</a:t>
            </a:r>
          </a:p>
        </p:txBody>
      </p:sp>
      <p:sp>
        <p:nvSpPr>
          <p:cNvPr id="4" name="TextBox 3"/>
          <p:cNvSpPr txBox="1"/>
          <p:nvPr/>
        </p:nvSpPr>
        <p:spPr>
          <a:xfrm>
            <a:off x="914400" y="4160520"/>
            <a:ext cx="10360152" cy="914400"/>
          </a:xfrm>
          <a:prstGeom prst="rect">
            <a:avLst/>
          </a:prstGeom>
          <a:noFill/>
        </p:spPr>
        <p:txBody>
          <a:bodyPr wrap="square" anchor="ctr" lIns="0" rIns="0" tIns="0" bIns="0">
            <a:spAutoFit/>
          </a:bodyPr>
          <a:lstStyle/>
          <a:p>
            <a:pPr algn="ctr"/>
            <a:r>
              <a:rPr sz="2200" b="0" i="0">
                <a:solidFill>
                  <a:srgbClr val="8FB8D9"/>
                </a:solidFill>
                <a:latin typeface="Calibri"/>
              </a:rPr>
              <a:t>Linear Equations, Inequalities &amp; Absolute Value</a:t>
            </a:r>
          </a:p>
        </p:txBody>
      </p:sp>
      <p:sp>
        <p:nvSpPr>
          <p:cNvPr id="5" name="TextBox 4"/>
          <p:cNvSpPr txBox="1"/>
          <p:nvPr/>
        </p:nvSpPr>
        <p:spPr>
          <a:xfrm>
            <a:off x="914400" y="5074920"/>
            <a:ext cx="10360152" cy="548640"/>
          </a:xfrm>
          <a:prstGeom prst="rect">
            <a:avLst/>
          </a:prstGeom>
          <a:noFill/>
        </p:spPr>
        <p:txBody>
          <a:bodyPr wrap="square" anchor="ctr" lIns="0" rIns="0" tIns="0" bIns="0">
            <a:spAutoFit/>
          </a:bodyPr>
          <a:lstStyle/>
          <a:p>
            <a:pPr algn="ctr"/>
            <a:r>
              <a:rPr sz="1700" b="0" i="0">
                <a:solidFill>
                  <a:srgbClr val="F2F6FA"/>
                </a:solidFill>
                <a:latin typeface="Calibri"/>
              </a:rPr>
              <a:t>Silver Oak University · Department of Mathematics</a:t>
            </a:r>
          </a:p>
        </p:txBody>
      </p:sp>
      <p:sp>
        <p:nvSpPr>
          <p:cNvPr id="6" name="TextBox 5"/>
          <p:cNvSpPr txBox="1"/>
          <p:nvPr/>
        </p:nvSpPr>
        <p:spPr>
          <a:xfrm>
            <a:off x="914400" y="5715000"/>
            <a:ext cx="10360152" cy="457200"/>
          </a:xfrm>
          <a:prstGeom prst="rect">
            <a:avLst/>
          </a:prstGeom>
          <a:noFill/>
        </p:spPr>
        <p:txBody>
          <a:bodyPr wrap="square" anchor="ctr" lIns="0" rIns="0" tIns="0" bIns="0">
            <a:spAutoFit/>
          </a:bodyPr>
          <a:lstStyle/>
          <a:p>
            <a:pPr algn="ctr"/>
            <a:r>
              <a:rPr sz="1400" b="0" i="0">
                <a:solidFill>
                  <a:srgbClr val="6E8CA6"/>
                </a:solidFill>
                <a:latin typeface="Calibri"/>
              </a:rPr>
              <a:t>~ Prof. Calloway's edition · Fall 2026 · built with thecoursemaker.com</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bg>
    <p:bgPr>
      <a:solidFill>
        <a:srgbClr val="103A5C"/>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WORKED EXAMPLE — SIGN FLIP</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400" b="1" i="0">
                <a:solidFill>
                  <a:srgbClr val="FFFFFF"/>
                </a:solidFill>
                <a:latin typeface="Calibri"/>
              </a:rPr>
              <a:t>−2x + 1 &lt; 9</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Subtract 1: −2x &lt; 8  →  Divide by −2: x &gt; −4  →  (−4, ∞)</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FLIP at the division step</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SIGNATURE TRAP — WEEK 2</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800" b="1" i="0">
                <a:solidFill>
                  <a:srgbClr val="FFFFFF"/>
                </a:solidFill>
                <a:latin typeface="Calibri"/>
              </a:rPr>
              <a:t>Forgot the Flip</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−3x &gt; 9  →  x &gt; −3  ← WRONG</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Correct: x &lt; −3, i.e. (−∞, −3)</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SEGMENT 5 — ABSOLUTE VALUE EQUATIONS</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5200" b="1" i="0">
                <a:solidFill>
                  <a:srgbClr val="FFFFFF"/>
                </a:solidFill>
                <a:latin typeface="Calibri"/>
              </a:rPr>
              <a:t>|X| = a</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a &lt; 0: no solution  ·  a ≥ 0: X = a  OR  X = −a</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Check the sign of a FIRST</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bg>
    <p:bgPr>
      <a:solidFill>
        <a:srgbClr val="103A5C"/>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WORKED EXAMPLE</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400" b="1" i="0">
                <a:solidFill>
                  <a:srgbClr val="FFFFFF"/>
                </a:solidFill>
                <a:latin typeface="Calibri"/>
              </a:rPr>
              <a:t>|2x − 1| = 7</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Case 1: 2x−1=7 → x=4  ·  Case 2: 2x−1=−7 → x=−3</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Both check: |7|=7 ✓ and |−7|=7 ✓</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SEGMENT 6 — ABSOLUTE VALUE INEQUALITIES</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600" b="1" i="0">
                <a:solidFill>
                  <a:srgbClr val="FFFFFF"/>
                </a:solidFill>
                <a:latin typeface="Calibri"/>
              </a:rPr>
              <a:t>Middle or Outside?</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|X| &lt; a → AND → (−a, a)  ·  |X| &gt; a → OR → two rays</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Picture the number line first</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TECHNOLOGY — DESMOS CHECK</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400" b="1" i="0">
                <a:solidFill>
                  <a:srgbClr val="FFFFFF"/>
                </a:solidFill>
                <a:latin typeface="Calibri"/>
              </a:rPr>
              <a:t>Graph Both Sides</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y = |2x−1| and y = 7 → x-values where V is below the line</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desmos.com/calculator</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15</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AI-CRITIQUE MOMENT</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400" b="1" i="0">
                <a:solidFill>
                  <a:srgbClr val="FFFFFF"/>
                </a:solidFill>
                <a:latin typeface="Calibri"/>
              </a:rPr>
              <a:t>Audit the AI</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Ask: 'Solve −3x &gt; 9 in interval notation.'</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Correct: x &lt; −3, i.e. (−∞, −3). Chatbots often return x &gt; −3.</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16</a:t>
            </a:r>
          </a:p>
        </p:txBody>
      </p:sp>
    </p:spTree>
  </p:cSld>
  <p:clrMapOvr>
    <a:masterClrMapping/>
  </p:clrMapOvr>
</p:sld>
</file>

<file path=ppt/slides/slide17.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HAND-OFF</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5000" b="1" i="0">
                <a:solidFill>
                  <a:srgbClr val="FFFFFF"/>
                </a:solidFill>
                <a:latin typeface="Calibri"/>
              </a:rPr>
              <a:t>Before</a:t>
            </a:r>
          </a:p>
          <a:p>
            <a:pPr algn="ctr"/>
            <a:r>
              <a:rPr sz="5000" b="1" i="0">
                <a:solidFill>
                  <a:srgbClr val="FFFFFF"/>
                </a:solidFill>
                <a:latin typeface="Calibri"/>
              </a:rPr>
              <a:t>Next Class</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Tutorial 2 · Quiz 2 · Discussion 2 · Assignment 2</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All due Sun Sep 13, 11:59 p.m.</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17</a:t>
            </a:r>
          </a:p>
        </p:txBody>
      </p:sp>
    </p:spTree>
  </p:cSld>
  <p:clrMapOvr>
    <a:masterClrMapping/>
  </p:clrMapOvr>
</p:sld>
</file>

<file path=ppt/slides/slide18.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NEXT WEEK</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800" b="1" i="0">
                <a:solidFill>
                  <a:srgbClr val="FFFFFF"/>
                </a:solidFill>
                <a:latin typeface="Calibri"/>
              </a:rPr>
              <a:t>Week 3 Preview:</a:t>
            </a:r>
          </a:p>
          <a:p>
            <a:pPr algn="ctr"/>
            <a:r>
              <a:rPr sz="4800" b="1" i="0">
                <a:solidFill>
                  <a:srgbClr val="FFFFFF"/>
                </a:solidFill>
                <a:latin typeface="Calibri"/>
              </a:rPr>
              <a:t>Functions</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From one equation to infinitely many: input → rule → output</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The whole course pivots here</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18</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HOOK</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5800" b="1" i="0">
                <a:solidFill>
                  <a:srgbClr val="FFFFFF"/>
                </a:solidFill>
                <a:latin typeface="Calibri"/>
              </a:rPr>
              <a:t>What is x?</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3x + 5 = 20  ·  What single value makes this true?</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Solving = finding the unknown</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THE BIG QUESTION</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800" b="1" i="0">
                <a:solidFill>
                  <a:srgbClr val="FFFFFF"/>
                </a:solidFill>
                <a:latin typeface="Calibri"/>
              </a:rPr>
              <a:t>How do we find</a:t>
            </a:r>
          </a:p>
          <a:p>
            <a:pPr algn="ctr"/>
            <a:r>
              <a:rPr sz="4800" b="1" i="0">
                <a:solidFill>
                  <a:srgbClr val="FFFFFF"/>
                </a:solidFill>
                <a:latin typeface="Calibri"/>
              </a:rPr>
              <a:t>the unknown?</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And how do we say what the answer means?</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Equation → inequality → absolute value</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SEGMENT 2 — LINEAR EQUATIONS</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600" b="1" i="0">
                <a:solidFill>
                  <a:srgbClr val="FFFFFF"/>
                </a:solidFill>
                <a:latin typeface="Calibri"/>
              </a:rPr>
              <a:t>One Principle,</a:t>
            </a:r>
          </a:p>
          <a:p>
            <a:pPr algn="ctr"/>
            <a:r>
              <a:rPr sz="4600" b="1" i="0">
                <a:solidFill>
                  <a:srgbClr val="FFFFFF"/>
                </a:solidFill>
                <a:latin typeface="Calibri"/>
              </a:rPr>
              <a:t>Four Tactics</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Whatever you do to one side, do to the other</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Distribute · Clear fractions · Collect · Divide</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bg>
    <p:bgPr>
      <a:solidFill>
        <a:srgbClr val="103A5C"/>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WORKED EXAMPLE</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400" b="1" i="0">
                <a:solidFill>
                  <a:srgbClr val="FFFFFF"/>
                </a:solidFill>
                <a:latin typeface="Calibri"/>
              </a:rPr>
              <a:t>3(x − 2) = 2x + 5</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Distribute → collect → solve: x = 11</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Check: 3(9) = 27 = 2(11) + 5 ✓</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FRACTION CLEARING</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400" b="1" i="0">
                <a:solidFill>
                  <a:srgbClr val="FFFFFF"/>
                </a:solidFill>
                <a:latin typeface="Calibri"/>
              </a:rPr>
              <a:t>x/2 + 1/3 = 5/6</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LCD = 6 → multiply every term → 3x + 2 = 5 → x = 1</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Check: 1/2 + 1/3 = 5/6 ✓</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bg>
    <p:bgPr>
      <a:solidFill>
        <a:srgbClr val="103A5C"/>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SPECIAL CASES</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600" b="1" i="0">
                <a:solidFill>
                  <a:srgbClr val="FFFFFF"/>
                </a:solidFill>
                <a:latin typeface="Calibri"/>
              </a:rPr>
              <a:t>Identity or</a:t>
            </a:r>
          </a:p>
          <a:p>
            <a:pPr algn="ctr"/>
            <a:r>
              <a:rPr sz="4600" b="1" i="0">
                <a:solidFill>
                  <a:srgbClr val="FFFFFF"/>
                </a:solidFill>
                <a:latin typeface="Calibri"/>
              </a:rPr>
              <a:t>Contradiction?</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0 = 0 → infinitely many  ·  3 = 7 → no solution</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"One solution" is NOT what 0 = 0 means</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SEGMENT 3 — INEQUALITIES</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800" b="1" i="0">
                <a:solidFill>
                  <a:srgbClr val="FFFFFF"/>
                </a:solidFill>
                <a:latin typeface="Calibri"/>
              </a:rPr>
              <a:t>The Sign Flip</a:t>
            </a:r>
          </a:p>
          <a:p>
            <a:pPr algn="ctr"/>
            <a:r>
              <a:rPr sz="4800" b="1" i="0">
                <a:solidFill>
                  <a:srgbClr val="FFFFFF"/>
                </a:solidFill>
                <a:latin typeface="Calibri"/>
              </a:rPr>
              <a:t>Rule</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Multiply or divide by NEGATIVE → FLIP the inequality</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Write it at the top of your scratch paper</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INTERVAL NOTATION</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5000" b="1" i="0">
                <a:solidFill>
                  <a:srgbClr val="FFFFFF"/>
                </a:solidFill>
                <a:latin typeface="Calibri"/>
              </a:rPr>
              <a:t>( ) vs [ ]</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Parenthesis = excluded  ·  Bracket = included  ·  ∞ always ( )</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x &gt; −4  →  (−4, ∞)</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