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2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3. Two weeks in you can simplify any expression and solve linear equations and inequalities. Now we ask the deeper question: what does algebra actually do? The answer is a function — a rule that takes one input and returns exactly one output. Every remaining topic in this course lives inside a function: linear graphs, quadratics, exponentials, logarithms. This week you build the vocabulary and the tools to work with any function: evaluate it, find its domain, combine two of them, and chain them together. By Sunday that machinery will be second nature.</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Two functions, four operations. Add: combine their formulas by adding. Subtract: subtract the formulas. Multiply: multiply the formulas and expand. Divide: the formulas become a fraction — and here is the extra step. The domain of f over g must exclude every x-value where g of x equals zero, even if the fraction simplifies cleanly at that x. Example: f of x equals x squared minus nine, g of x equals x minus three. The quotient is x plus three after cancellation — but x equals three must still be excluded, because g of three equals zero in the original expression.</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Composition chains two functions: the output of g becomes the input of f. The notation f circle g of x equals f of g of x. The function closest to the input — g — runs first. Think of it as two machines in sequence: you feed x into machine g, take what comes out, and feed that into machine f. The order is not interchangeable. f of g of two and g of f of two can give completely different answers. The worked example: f of x equals x squared, g of x equals x plus one. f circle g of two — do g first: two plus one equals three. Then do f: three squared equals nine. Now g circle f of two — f first: two squared equals four. Then g: four plus one equals five. Nine versus five. Order matters every time.</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most common composition error. A student reads f circle g of x and computes g of f of x instead. They see the f written first and run f first. Wrong. The circle means f AFTER g — g runs first, because it is on the inside of f. Mnemonic: think of the circle as a clock. Go clockwise from g to f. Or read it as f of open-parenthesis g of x close-parenthesis — g is inside f's parentheses, so g runs inside out. The numerical check is your best friend: compute both orders at a specific x and confirm they are different.</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desmos.com. Type f of x equals x squared on line one and g of x equals x plus one on line two. Then type f of g of x on line three and x plus one quantity squared on line four — the two graphs should be identical. Now type g of f of x on line five. Toggle line three and line five — you will see two different curves, making the non-commutativity of composition visible. Same technique for domain: graph f of x equals square root of x minus five and the graph begins exactly at x equals five, confirming the domain we computed.</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For the AI-critique moment, paste this to an approved chatbot: let f of x equal two x plus one and g of x equal x minus three; compute f circle g of x and g circle f of x. Then check the work. f circle g: do g first — x minus three — then plug into f: two times x minus three plus one equals two x minus five. g circle f: do f first — two x plus one — then plug into g: two x plus one minus three equals two x minus two. Chatbots sometimes reverse the order or multiply f and g instead of composing them. If the bot gives a different answer, show the step-by-step derivation and spot the mistake. That habit — the tool drafts, you judge — is the whole semester in miniature.</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Before Sunday, complete Lecture Tutorial 3 with one approved chatbot — you will evaluate functions, find domains, and compose, then catch any errors the chatbot makes. Quiz 3 is no-AI and covers everything from this week. Discussion 3 asks you to describe a real input-to-output relationship from your life or major and decide whether it is a function. Assignment 3 has four coached problems with a self-scored report. Next week we focus on linear functions — graphs that are straight lines, slopes as rates of change, and the point-slope and slope-intercept forms you will use all term.</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Think about a vending machine. You press B3 and one snack comes out — not two, not sometimes one, always exactly one. Or a GPS: you give it your starting address and it returns one best route. That is a function. Now think about weather: give it today's date and you might get sun or rain. Multiple outputs from the same input. That is NOT a function. The distinction is everything. This week we make it precise, symbolic, and graphical.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week's central question in plain English. Given a rule — say f of x equals three x minus one — what values of x can I actually use? That is the domain. And what values of y can possibly come out? That is the range. The domain question has a clean procedure for every function type we will study this term. The range often requires a graph. We focus on domain this week and return to range when we graph functions in Weeks 4 and 9.</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relation is any pairing of inputs and outputs. A function is a relation where every input has exactly one output. On a mapping diagram: each arrow on the left side is the only arrow leaving that point. On a graph: draw a vertical line anywhere — it should hit the curve at most once. If a vertical line hits twice, one x-value gives two y-values, and that violates the definition. A straight line passes the test. A circle fails it. Key nuance: two different inputs can share the same output — that is allowed. What is forbidden is one input giving two different outputs.</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single most common error of the week. When students see f of x they read it as f multiplied by x. That is wrong. f is the name of the rule — the machine. x is what you put into the machine. f of x is what comes out. When I write f of x equals three x minus one, I mean: give the machine any value of x, multiply by three, subtract one, and that is your output. The parentheses denote substitution, never multiplication. Say it out loud: f of x. Not f times x.</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Evaluating at a number is straightforward: plug in the number. Evaluating at an algebraic expression is where students slip. For f of x equals three x minus one, find f of a plus two. Step one: write three times the quantity a plus two in parentheses, minus one. Step two: distribute the three to BOTH terms — three a plus six. Step three: subtract one — three a plus five. The trap is writing three a plus two minus one, which gives three a plus one. The three must reach the two. Keep the parentheses intact until you distribute.</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classic Week-3 error spelled out. A student sees f of a plus two and writes three a plus two minus one. They substituted but forgot to distribute the coefficient. Three times the quantity a plus two is three a plus six — the three reaches BOTH the a and the 2. Then subtract one to get three a plus five. This exact error shows up in Quiz 3, on the midterm, and in every composition problem all term. Cure: write the entire input in parentheses everywhere x lives before you do any arithmetic.</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Three function types, three rules. Polynomial — any expression built only from sums and products of x — has no restrictions. Any real number works. Rational function — a fraction — blows up wherever the denominator is zero. Find those x-values and exclude them. Even-root function — square root, fourth root — is only defined when the expression inside is zero or positive. Set the radicand greater than or equal to zero and solve. These three cases cover every domain question in this course through Week 12.</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Let me work all three types. Polynomial: f of x equals x squared minus four x plus one. No denominator, no root — domain is all real numbers. Rational: f of x equals x plus one over x minus three. Set denominator equal to zero: x minus three equals zero, so x equals three. Exclude x equals three. Domain: x not equal to three. Radical: f of x equals square root of x minus five. Set x minus five greater than or equal to zero. Solve: x is greater than or equal to five. Domain: bracket five, infinity — x equals five is included because the square root of zero is zero, which is perfectly defined.</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WEEK 3 · FUNCTIONS</a:t>
            </a:r>
          </a:p>
        </p:txBody>
      </p:sp>
      <p:sp>
        <p:nvSpPr>
          <p:cNvPr id="3" name="TextBox 2"/>
          <p:cNvSpPr txBox="1"/>
          <p:nvPr/>
        </p:nvSpPr>
        <p:spPr>
          <a:xfrm>
            <a:off x="457200" y="2331720"/>
            <a:ext cx="11274552" cy="1737360"/>
          </a:xfrm>
          <a:prstGeom prst="rect">
            <a:avLst/>
          </a:prstGeom>
          <a:noFill/>
        </p:spPr>
        <p:txBody>
          <a:bodyPr wrap="square" anchor="ctr" lIns="0" rIns="0" tIns="0" bIns="0">
            <a:spAutoFit/>
          </a:bodyPr>
          <a:lstStyle/>
          <a:p>
            <a:pPr algn="ctr"/>
            <a:r>
              <a:rPr sz="4400" b="1" i="0">
                <a:solidFill>
                  <a:srgbClr val="FFFFFF"/>
                </a:solidFill>
                <a:latin typeface="Calibri"/>
              </a:rPr>
              <a:t>FUNCTIONS:</a:t>
            </a:r>
          </a:p>
          <a:p>
            <a:pPr algn="ctr"/>
            <a:r>
              <a:rPr sz="4400" b="1" i="0">
                <a:solidFill>
                  <a:srgbClr val="FFFFFF"/>
                </a:solidFill>
                <a:latin typeface="Calibri"/>
              </a:rPr>
              <a:t>NOTATION,</a:t>
            </a:r>
          </a:p>
          <a:p>
            <a:pPr algn="ctr"/>
            <a:r>
              <a:rPr sz="4400" b="1" i="0">
                <a:solidFill>
                  <a:srgbClr val="FFFFFF"/>
                </a:solidFill>
                <a:latin typeface="Calibri"/>
              </a:rPr>
              <a:t>DOMAIN &amp; RANGE</a:t>
            </a:r>
          </a:p>
        </p:txBody>
      </p:sp>
      <p:sp>
        <p:nvSpPr>
          <p:cNvPr id="4" name="TextBox 3"/>
          <p:cNvSpPr txBox="1"/>
          <p:nvPr/>
        </p:nvSpPr>
        <p:spPr>
          <a:xfrm>
            <a:off x="914400" y="4160520"/>
            <a:ext cx="10360152" cy="914400"/>
          </a:xfrm>
          <a:prstGeom prst="rect">
            <a:avLst/>
          </a:prstGeom>
          <a:noFill/>
        </p:spPr>
        <p:txBody>
          <a:bodyPr wrap="square" anchor="ctr" lIns="0" rIns="0" tIns="0" bIns="0">
            <a:spAutoFit/>
          </a:bodyPr>
          <a:lstStyle/>
          <a:p>
            <a:pPr algn="ctr"/>
            <a:r>
              <a:rPr sz="2200" b="0" i="0">
                <a:solidFill>
                  <a:srgbClr val="8FB8D9"/>
                </a:solidFill>
                <a:latin typeface="Calibri"/>
              </a:rPr>
              <a:t>College Algebra · MATH 120 · Silver Oak University</a:t>
            </a:r>
          </a:p>
        </p:txBody>
      </p:sp>
      <p:sp>
        <p:nvSpPr>
          <p:cNvPr id="5" name="TextBox 4"/>
          <p:cNvSpPr txBox="1"/>
          <p:nvPr/>
        </p:nvSpPr>
        <p:spPr>
          <a:xfrm>
            <a:off x="914400" y="5074920"/>
            <a:ext cx="10360152" cy="548640"/>
          </a:xfrm>
          <a:prstGeom prst="rect">
            <a:avLst/>
          </a:prstGeom>
          <a:noFill/>
        </p:spPr>
        <p:txBody>
          <a:bodyPr wrap="square" anchor="ctr" lIns="0" rIns="0" tIns="0" bIns="0">
            <a:spAutoFit/>
          </a:bodyPr>
          <a:lstStyle/>
          <a:p>
            <a:pPr algn="ctr"/>
            <a:r>
              <a:rPr sz="1700" b="0" i="0">
                <a:solidFill>
                  <a:srgbClr val="F2F6FA"/>
                </a:solidFill>
                <a:latin typeface="Calibri"/>
              </a:rPr>
              <a:t>Silver Oak University · Department of Mathematics</a:t>
            </a:r>
          </a:p>
        </p:txBody>
      </p:sp>
      <p:sp>
        <p:nvSpPr>
          <p:cNvPr id="6" name="TextBox 5"/>
          <p:cNvSpPr txBox="1"/>
          <p:nvPr/>
        </p:nvSpPr>
        <p:spPr>
          <a:xfrm>
            <a:off x="914400" y="5715000"/>
            <a:ext cx="10360152" cy="457200"/>
          </a:xfrm>
          <a:prstGeom prst="rect">
            <a:avLst/>
          </a:prstGeom>
          <a:noFill/>
        </p:spPr>
        <p:txBody>
          <a:bodyPr wrap="square" anchor="ctr" lIns="0" rIns="0" tIns="0" bIns="0">
            <a:spAutoFit/>
          </a:bodyPr>
          <a:lstStyle/>
          <a:p>
            <a:pPr algn="ctr"/>
            <a:r>
              <a:rPr sz="1400" b="0" i="0">
                <a:solidFill>
                  <a:srgbClr val="6E8CA6"/>
                </a:solidFill>
                <a:latin typeface="Calibri"/>
              </a:rPr>
              <a:t>~ Prof. Calloway's edition · Fall 2026 · built with thecoursemaker.com</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SEGMENT 5 · OPERATIONS</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800" b="1" i="0">
                <a:solidFill>
                  <a:srgbClr val="FFFFFF"/>
                </a:solidFill>
                <a:latin typeface="Calibri"/>
              </a:rPr>
              <a:t>COMBINING</a:t>
            </a:r>
          </a:p>
          <a:p>
            <a:pPr algn="ctr"/>
            <a:r>
              <a:rPr sz="4800" b="1" i="0">
                <a:solidFill>
                  <a:srgbClr val="FFFFFF"/>
                </a:solidFill>
                <a:latin typeface="Calibri"/>
              </a:rPr>
              <a:t>FUNCTIONS</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(f+g)(x)  ·  (f−g)(x)  ·  (fg)(x)  ·  (f/g)(x)</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f/g: domain must exclude wherever g(x) = 0</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SEGMENT 6 · COMPOSITION</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800" b="1" i="0">
                <a:solidFill>
                  <a:srgbClr val="FFFFFF"/>
                </a:solidFill>
                <a:latin typeface="Calibri"/>
              </a:rPr>
              <a:t>(f ∘ g)(x):</a:t>
            </a:r>
          </a:p>
          <a:p>
            <a:pPr algn="ctr"/>
            <a:r>
              <a:rPr sz="4800" b="1" i="0">
                <a:solidFill>
                  <a:srgbClr val="FFFFFF"/>
                </a:solidFill>
                <a:latin typeface="Calibri"/>
              </a:rPr>
              <a:t>G FIRST,</a:t>
            </a:r>
          </a:p>
          <a:p>
            <a:pPr algn="ctr"/>
            <a:r>
              <a:rPr sz="4800" b="1" i="0">
                <a:solidFill>
                  <a:srgbClr val="FFFFFF"/>
                </a:solidFill>
                <a:latin typeface="Calibri"/>
              </a:rPr>
              <a:t>THEN f</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(f ∘ g)(x) = f(g(x))  ·  read inside-out</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f ∘ g ≠ g ∘ f — order matters</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bg>
    <p:bgPr>
      <a:solidFill>
        <a:srgbClr val="103A5C"/>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CLASSIC TRAP</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800" b="1" i="0">
                <a:solidFill>
                  <a:srgbClr val="FFFFFF"/>
                </a:solidFill>
                <a:latin typeface="Calibri"/>
              </a:rPr>
              <a:t>(f ∘ g)(x) ≠</a:t>
            </a:r>
          </a:p>
          <a:p>
            <a:pPr algn="ctr"/>
            <a:r>
              <a:rPr sz="4800" b="1" i="0">
                <a:solidFill>
                  <a:srgbClr val="FFFFFF"/>
                </a:solidFill>
                <a:latin typeface="Calibri"/>
              </a:rPr>
              <a:t>g(f(x))</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f ∘ g: do g FIRST, then f — always inside-out</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(f∘g)(2)=9 but (g∘f)(2)=5 — two different answers</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SEGMENT 7 · TECHNOLOGY</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5200" b="1" i="0">
                <a:solidFill>
                  <a:srgbClr val="FFFFFF"/>
                </a:solidFill>
                <a:latin typeface="Calibri"/>
              </a:rPr>
              <a:t>CHECK IT</a:t>
            </a:r>
          </a:p>
          <a:p>
            <a:pPr algn="ctr"/>
            <a:r>
              <a:rPr sz="5200" b="1" i="0">
                <a:solidFill>
                  <a:srgbClr val="FFFFFF"/>
                </a:solidFill>
                <a:latin typeface="Calibri"/>
              </a:rPr>
              <a:t>IN DESMOS</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Define f and g → graph f(g(x)) and g(f(x)) → compare the curves</a:t>
            </a:r>
          </a:p>
        </p:txBody>
      </p:sp>
      <p:sp>
        <p:nvSpPr>
          <p:cNvPr id="5" name="TextBox 4"/>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AUDIT THE AI</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400" b="1" i="0">
                <a:solidFill>
                  <a:srgbClr val="FFFFFF"/>
                </a:solidFill>
                <a:latin typeface="Calibri"/>
              </a:rPr>
              <a:t>THE TOOL</a:t>
            </a:r>
          </a:p>
          <a:p>
            <a:pPr algn="ctr"/>
            <a:r>
              <a:rPr sz="4400" b="1" i="0">
                <a:solidFill>
                  <a:srgbClr val="FFFFFF"/>
                </a:solidFill>
                <a:latin typeface="Calibri"/>
              </a:rPr>
              <a:t>DRAFTS.</a:t>
            </a:r>
          </a:p>
          <a:p>
            <a:pPr algn="ctr"/>
            <a:r>
              <a:rPr sz="4400" b="1" i="0">
                <a:solidFill>
                  <a:srgbClr val="FFFFFF"/>
                </a:solidFill>
                <a:latin typeface="Calibri"/>
              </a:rPr>
              <a:t>YOU JUDGE.</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Ask the chatbot to find (f∘g)(x) — then verify it ran g first</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Chatbots sometimes reverse f ∘ g or multiply instead of composing</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BEFORE NEXT CLASS</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400" b="1" i="0">
                <a:solidFill>
                  <a:srgbClr val="FFFFFF"/>
                </a:solidFill>
                <a:latin typeface="Calibri"/>
              </a:rPr>
              <a:t>THIS WEEK:</a:t>
            </a:r>
          </a:p>
          <a:p>
            <a:pPr algn="ctr"/>
            <a:r>
              <a:rPr sz="4400" b="1" i="0">
                <a:solidFill>
                  <a:srgbClr val="FFFFFF"/>
                </a:solidFill>
                <a:latin typeface="Calibri"/>
              </a:rPr>
              <a:t>LOCK IN</a:t>
            </a:r>
          </a:p>
          <a:p>
            <a:pPr algn="ctr"/>
            <a:r>
              <a:rPr sz="4400" b="1" i="0">
                <a:solidFill>
                  <a:srgbClr val="FFFFFF"/>
                </a:solidFill>
                <a:latin typeface="Calibri"/>
              </a:rPr>
              <a:t>FUNCTIONS</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Tutorial 3 · Quiz 3 · Discussion 3 · Assignment 3 — all due Sun Sep 20</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Next week: Linear Functions — slope, lines, and the rate-of-change story</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THE HOOK</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5200" b="1" i="0">
                <a:solidFill>
                  <a:srgbClr val="FFFFFF"/>
                </a:solidFill>
                <a:latin typeface="Calibri"/>
              </a:rPr>
              <a:t>ONE INPUT,</a:t>
            </a:r>
          </a:p>
          <a:p>
            <a:pPr algn="ctr"/>
            <a:r>
              <a:rPr sz="5200" b="1" i="0">
                <a:solidFill>
                  <a:srgbClr val="FFFFFF"/>
                </a:solidFill>
                <a:latin typeface="Calibri"/>
              </a:rPr>
              <a:t>ONE OUTPUT</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A vending machine, a GPS, a tax calculator — all functions</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One input → exactly one output = the definition</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THE BIG QUESTION</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400" b="1" i="0">
                <a:solidFill>
                  <a:srgbClr val="FFFFFF"/>
                </a:solidFill>
                <a:latin typeface="Calibri"/>
              </a:rPr>
              <a:t>WHAT CAN I</a:t>
            </a:r>
          </a:p>
          <a:p>
            <a:pPr algn="ctr"/>
            <a:r>
              <a:rPr sz="4400" b="1" i="0">
                <a:solidFill>
                  <a:srgbClr val="FFFFFF"/>
                </a:solidFill>
                <a:latin typeface="Calibri"/>
              </a:rPr>
              <a:t>PLUG IN?</a:t>
            </a:r>
          </a:p>
          <a:p>
            <a:pPr algn="ctr"/>
            <a:r>
              <a:rPr sz="4400" b="1" i="0">
                <a:solidFill>
                  <a:srgbClr val="FFFFFF"/>
                </a:solidFill>
                <a:latin typeface="Calibri"/>
              </a:rPr>
              <a:t>WHAT COMES OUT?</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Domain = allowed inputs · Range = possible outputs</a:t>
            </a:r>
          </a:p>
        </p:txBody>
      </p:sp>
      <p:sp>
        <p:nvSpPr>
          <p:cNvPr id="5" name="TextBox 4"/>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SEGMENT 2 · DEFINITION</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5200" b="1" i="0">
                <a:solidFill>
                  <a:srgbClr val="FFFFFF"/>
                </a:solidFill>
                <a:latin typeface="Calibri"/>
              </a:rPr>
              <a:t>IS IT A</a:t>
            </a:r>
          </a:p>
          <a:p>
            <a:pPr algn="ctr"/>
            <a:r>
              <a:rPr sz="5200" b="1" i="0">
                <a:solidFill>
                  <a:srgbClr val="FFFFFF"/>
                </a:solidFill>
                <a:latin typeface="Calibri"/>
              </a:rPr>
              <a:t>FUNCTION?</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Each input → exactly ONE output · Vertical line test on graphs</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VLT: every vertical line hits at most once → function</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bg>
    <p:bgPr>
      <a:solidFill>
        <a:srgbClr val="103A5C"/>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SEGMENT 3 · NOTATION</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800" b="1" i="0">
                <a:solidFill>
                  <a:srgbClr val="FFFFFF"/>
                </a:solidFill>
                <a:latin typeface="Calibri"/>
              </a:rPr>
              <a:t>f(x) IS NOT</a:t>
            </a:r>
          </a:p>
          <a:p>
            <a:pPr algn="ctr"/>
            <a:r>
              <a:rPr sz="4800" b="1" i="0">
                <a:solidFill>
                  <a:srgbClr val="FFFFFF"/>
                </a:solidFill>
                <a:latin typeface="Calibri"/>
              </a:rPr>
              <a:t>f TIMES x</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f is the function name · (x) is the input · f(x) is the output</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f(x) = "f of x" — substitution, not multiplication</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SEGMENT 3 · EVALUATION</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800" b="1" i="0">
                <a:solidFill>
                  <a:srgbClr val="FFFFFF"/>
                </a:solidFill>
                <a:latin typeface="Calibri"/>
              </a:rPr>
              <a:t>EVALUATING</a:t>
            </a:r>
          </a:p>
          <a:p>
            <a:pPr algn="ctr"/>
            <a:r>
              <a:rPr sz="4800" b="1" i="0">
                <a:solidFill>
                  <a:srgbClr val="FFFFFF"/>
                </a:solidFill>
                <a:latin typeface="Calibri"/>
              </a:rPr>
              <a:t>f(a + 2)</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Replace EVERY x with (a + 2) — keep the parentheses</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f(x) = 3x−1: f(a+2) = 3(a+2)−1 = 3a+5</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bg>
    <p:bgPr>
      <a:solidFill>
        <a:srgbClr val="103A5C"/>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SIGNATURE TRAP</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800" b="1" i="0">
                <a:solidFill>
                  <a:srgbClr val="FFFFFF"/>
                </a:solidFill>
                <a:latin typeface="Calibri"/>
              </a:rPr>
              <a:t>f(a+2) = 3a+1?</a:t>
            </a:r>
          </a:p>
          <a:p>
            <a:pPr algn="ctr"/>
            <a:r>
              <a:rPr sz="4800" b="1" i="0">
                <a:solidFill>
                  <a:srgbClr val="FFFFFF"/>
                </a:solidFill>
                <a:latin typeface="Calibri"/>
              </a:rPr>
              <a:t>NO. 3a+5.</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3(a+2)−1 = 3a+6−1 = 3a+5  ← distribute first</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The 3 multiplies the WHOLE quantity (a+2)</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SEGMENT 4 · DOMAIN</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400" b="1" i="0">
                <a:solidFill>
                  <a:srgbClr val="FFFFFF"/>
                </a:solidFill>
                <a:latin typeface="Calibri"/>
              </a:rPr>
              <a:t>THREE DOMAIN</a:t>
            </a:r>
          </a:p>
          <a:p>
            <a:pPr algn="ctr"/>
            <a:r>
              <a:rPr sz="4400" b="1" i="0">
                <a:solidFill>
                  <a:srgbClr val="FFFFFF"/>
                </a:solidFill>
                <a:latin typeface="Calibri"/>
              </a:rPr>
              <a:t>RULES</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Polynomial → all reals · Rational → no zero denom · Even root → radicand ≥ 0</a:t>
            </a:r>
          </a:p>
        </p:txBody>
      </p:sp>
      <p:sp>
        <p:nvSpPr>
          <p:cNvPr id="5" name="TextBox 4"/>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SEGMENT 4 · DOMAIN EXAMPLES</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400" b="1" i="0">
                <a:solidFill>
                  <a:srgbClr val="FFFFFF"/>
                </a:solidFill>
                <a:latin typeface="Calibri"/>
              </a:rPr>
              <a:t>DOMAIN:</a:t>
            </a:r>
          </a:p>
          <a:p>
            <a:pPr algn="ctr"/>
            <a:r>
              <a:rPr sz="4400" b="1" i="0">
                <a:solidFill>
                  <a:srgbClr val="FFFFFF"/>
                </a:solidFill>
                <a:latin typeface="Calibri"/>
              </a:rPr>
              <a:t>WORKED</a:t>
            </a:r>
          </a:p>
          <a:p>
            <a:pPr algn="ctr"/>
            <a:r>
              <a:rPr sz="4400" b="1" i="0">
                <a:solidFill>
                  <a:srgbClr val="FFFFFF"/>
                </a:solidFill>
                <a:latin typeface="Calibri"/>
              </a:rPr>
              <a:t>EXAMPLES</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√(x−5): set x−5 ≥ 0 → x ≥ 5, so [5,∞)  ·  (x+1)/(x−3): x ≠ 3</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x ≥ 5, NOT x &gt; 5 — the endpoint is included</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