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We spend two sessions this week turning everything we know about linear equations into pictures. Slope tells you how steep the line is; slope-intercept form tells you how to draw it from two numbers; point-slope form tells you how to build it from any one point. By Thursday, you'll be able to write the equation of any straight line and immediately recognize whether two lines will ever meet or cross at a right angle. Let's start with a real-world hook that makes slope feel obvious.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Parallel lines never meet — they have exactly the same slope, just different y-intercepts. Perpendicular lines cross at a right angle — their slopes multiply to negative one, which means each slope is the negative reciprocal of the other. The perpendicular slope to 2/3 has two steps: first flip the fraction to get 3/2, then change the sign to get negative 3/2. Always verify by multiplying: 2/3 times negative 3/2 equals negative 1. If the product isn't negative 1, something went wrong. The most common error — doing only one step — gives either negative 2/3 or positive 3/2, both of which are wrong.</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most tested trap, and I want you to remember it cold. The perpendicular slope to 2/3 is negative 3/2 — not negative 2/3. If a chatbot or a classmate gives you negative 2/3, they only changed the sign. If they give you positive 3/2, they only flipped the fraction. You need BOTH steps: flip first, then change the sign. Here is the check that never fails: multiply the two slopes together. Two-thirds times negative three-halves equals negative 6/6 equals negative 1. Only the right perpendicular slope passes that test. If you don't get negative 1, go back and redo one or both steps.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Desmos is your visual check for the whole week. Type any equation — for example, y equals 3x minus 5 — and the line appears instantly. To check whether two lines are parallel, type both equations: if they never intersect, they're parallel (same slope, different intercepts). To check perpendicular, type both equations and look for the right-angle crossing — make sure the aspect ratio is equal (use the settings icon). You can also click where the line crosses an axis and Desmos labels the coordinates. Make this your habit: every equation you write, graph it in Desmos and ask 'does this look right?'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this week's AI-critique moment. Open an approved chatbot — Gemini, Claude, or ChatGPT — and ask it for the slope perpendicular to y = two-thirds x plus 1. What does it say? If it says negative two-thirds, it only changed the sign. If it says positive three-halves, it only flipped. The correct answer is negative three-halves — both steps. The chatbot drafts; you catch its error. That's the posture for the whole semester. Every week there's a moment like this. The tool is fast and often right, but it makes systematic errors — especially on sign and slope rules. Your job is to be the quality check.</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idea to take home from this week: slope is a rate of change. Every time you see the word 'per' in a real-world context — cost per mile, calories per serving, degrees per hour — you are looking at a slope. Understanding slope means understanding how fast things change. Next week we take two linear functions and ask when they're equal: that's a system of linear equations, and the answer is the point where two lines intersect. You already know how to build each line. The new skill will be finding where they meet. Don't forget: Quiz 4 is due Sunday, along with Discussion 4 and Assignment 4.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Rideshare pricing: flat base fee plus a steady per-mile rate. If I drove 10 miles, that's $2 + $5 = $7. Twenty miles: $12. The cost changes at a constant rate — $0.50 per mile — and that constant rate of change is exactly what the slope of a line measures. This week we'll name that rate, calculate it from two data points, and write the equation that models it. Every linear function in science, business, and engineering works on this same idea: one quantity changes at a steady rate as another increases.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our organizing question for the week: what does the steepness of a line tell you about the situation it models? A steep slope means a fast rate of change — cost piles up quickly, temperature drops fast, distance grows rapidly. A gentle slope means slow change. Zero slope means no change at all — a flat line. And negative slope means the quantity is decreasing. By Friday, looking at a slope and immediately understanding what it says about the real-world context will feel natural. Let's nail the definition first.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Slope is a ratio: how much the y-value rises (or falls) divided by how much the x-value runs to the right. The y's always go on top — think of rise as the vertical change and run as the horizontal change. Let's work the example: slope through (1, 2) and (4, 11). Rise = 11 minus 2 = 9. Run = 4 minus 1 = 3. Slope = 9 divided by 3 = 3. Positive slope, line goes uphill. Write out those subtractions in order — don't flip the fraction. The most common error is putting x's on top, which gives you the reciprocal of the real slope.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lines that every student needs to know cold. Horizontal lines like y = 5 have slope zero — the y-value never changes, so the rise is always 0, and 0 divided by any run is 0. Vertical lines like x = 5 are the opposite: the x-value never changes, so the run is always 0, and dividing by 0 is undefined — not zero. These two are complete opposites. Slope 0 is horizontal, flat, perfectly level. Undefined slope is vertical, standing straight up. If I see you write 'slope = 0' for a vertical line on the quiz, that's an automatic wrong answer — and it's exactly the mistake the quiz tests.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Slope-intercept form is the most readable form of a line. The slope m is the number multiplied by x — it tells you the steepness and direction. The y-intercept b is the constant term — it tells you where the line crosses the y-axis. From y = minus 2x plus 5, you read slope = minus 2 (falls 2 units for every 1 unit right) and y-intercept = 5 (crosses the y-axis at the point (0, 5)). To graph: plot (0, 5), then move right 1 and down 2 to get the next point, draw the line. Classic trap: students swap m and b. The slope is always the coefficient of x. Point to the x — whatever is multiplying it is your slope.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Point-slope form is your Swiss Army knife for building lines. You don't need the y-intercept first — just plug in one known point and the slope and simplify. Let's watch: slope 3 through the point (2, 1). Write y minus 1 equals 3 times (x minus 2). Distribute: y minus 1 equals 3x minus 6. Add 1 to both sides: y equals 3x minus 5. Now check it: plug x = 2 back in — 3 times 2 is 6, minus 5 is 1. The point (2, 1) satisfies the equation, so we're right. The trap: students write y plus y₁ instead of y minus y₁, or get the sign on x₁ wrong. The form always has minus signs on both sides.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you're given two points and no slope, it's a two-step problem. First compute the slope: rise over run, y's on top. Points (−1, 4) and (3, −4): rise = minus 4 minus 4 = minus 8; run = 3 minus (minus 1) = 4; slope = minus 8 over 4 = minus 2. Second, plug into point-slope with either point. Using (−1, 4): y minus 4 = minus 2 times (x minus (minus 1)), which is minus 2 times (x plus 1). Distribute: y minus 4 = minus 2x minus 2. Add 4: y = minus 2x plus 2. Now check both original points: minus 2 times (minus 1) plus 2 = 4, check; minus 2 times 3 plus 2 = minus 4, check. Two checks, one clean answer.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Intercepts are where a line crosses an axis. The y-intercept is where it crosses the vertical axis — that's the point where x equals 0. The x-intercept is where it crosses the horizontal axis — that's the point where y equals 0. For 2x plus 3y equals 12: find the y-intercept by setting x to 0 — 3y equals 12, so y equals 4, giving the point (0, 4). Find the x-intercept by setting y to 0 — 2x equals 12, so x equals 6, giving the point (6, 0). Plot those two points and draw the line. Two intercepts are usually the fastest way to graph a line in standard form.</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4 OF 16</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200" b="1" i="0">
                <a:solidFill>
                  <a:srgbClr val="FFFFFF"/>
                </a:solidFill>
                <a:latin typeface="Calibri"/>
              </a:rPr>
              <a:t>Linear Functions</a:t>
            </a:r>
          </a:p>
          <a:p>
            <a:pPr algn="ctr"/>
            <a:r>
              <a:rPr sz="5200" b="1" i="0">
                <a:solidFill>
                  <a:srgbClr val="FFFFFF"/>
                </a:solidFill>
                <a:latin typeface="Calibri"/>
              </a:rPr>
              <a:t>&amp; Their Graphs</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Slope · Equations · Intercepts · Parallel &amp; Perpendicular</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6</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Parallel &amp;</a:t>
            </a:r>
          </a:p>
          <a:p>
            <a:pPr algn="ctr"/>
            <a:r>
              <a:rPr sz="4400" b="1" i="0">
                <a:solidFill>
                  <a:srgbClr val="FFFFFF"/>
                </a:solidFill>
                <a:latin typeface="Calibri"/>
              </a:rPr>
              <a:t>Perpendicular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Parallel: same slope  ·  Perpendicular: negative reciprocal slopes (m₁·m₂ = −1)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Perpendicular to 2/3 → flip → 3/2 → change sign → −3/2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Perpendicular ≠</a:t>
            </a:r>
          </a:p>
          <a:p>
            <a:pPr algn="ctr"/>
            <a:r>
              <a:rPr sz="4600" b="1" i="0">
                <a:solidFill>
                  <a:srgbClr val="FFFFFF"/>
                </a:solidFill>
                <a:latin typeface="Calibri"/>
              </a:rPr>
              <a:t>negative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Slope of ⅔  →  perpendicular is NOT −⅔  (only changed sign — missing the flip)</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TWO steps: flip the fraction, THEN change the sign → −3/2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7 — 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Check Every Line</a:t>
            </a:r>
          </a:p>
          <a:p>
            <a:pPr algn="ctr"/>
            <a:r>
              <a:rPr sz="4400" b="1" i="0">
                <a:solidFill>
                  <a:srgbClr val="FFFFFF"/>
                </a:solidFill>
                <a:latin typeface="Calibri"/>
              </a:rPr>
              <a:t>in 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desmos.com/calculator  ·  type the equation, watch the line appear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Graph both lines to confirm parallel or perpendicular visually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Catch the Chatbot's</a:t>
            </a:r>
          </a:p>
          <a:p>
            <a:pPr algn="ctr"/>
            <a:r>
              <a:rPr sz="4400" b="1" i="0">
                <a:solidFill>
                  <a:srgbClr val="FFFFFF"/>
                </a:solidFill>
                <a:latin typeface="Calibri"/>
              </a:rPr>
              <a:t>Slope Mistake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Ask it: 'slope perpendicular to y = (2/3)x + 1?' — it often says −2/3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tool drafts. You judge.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Slope is</a:t>
            </a:r>
          </a:p>
          <a:p>
            <a:pPr algn="ctr"/>
            <a:r>
              <a:rPr sz="4800" b="1" i="0">
                <a:solidFill>
                  <a:srgbClr val="FFFFFF"/>
                </a:solidFill>
                <a:latin typeface="Calibri"/>
              </a:rPr>
              <a:t>a rate of change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Every 'per' in the real world — cost per mile, pounds per week — is a slope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Week 5: two lines meet → systems of linear equations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A ride costs</a:t>
            </a:r>
          </a:p>
          <a:p>
            <a:pPr algn="ctr"/>
            <a:r>
              <a:rPr sz="4800" b="1" i="0">
                <a:solidFill>
                  <a:srgbClr val="FFFFFF"/>
                </a:solidFill>
                <a:latin typeface="Calibri"/>
              </a:rPr>
              <a:t>$2 + $0.50/mile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That relationship is a linear function — and its graph is a straight line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What does</a:t>
            </a:r>
          </a:p>
          <a:p>
            <a:pPr algn="ctr"/>
            <a:r>
              <a:rPr sz="5000" b="1" i="0">
                <a:solidFill>
                  <a:srgbClr val="FFFFFF"/>
                </a:solidFill>
                <a:latin typeface="Calibri"/>
              </a:rPr>
              <a:t>steepness tell you?</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And how do you build a line from one point and a slope?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Slope = rise ÷ run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Slope:</a:t>
            </a:r>
          </a:p>
          <a:p>
            <a:pPr algn="ctr"/>
            <a:r>
              <a:rPr sz="4400" b="1" i="0">
                <a:solidFill>
                  <a:srgbClr val="FFFFFF"/>
                </a:solidFill>
                <a:latin typeface="Calibri"/>
              </a:rPr>
              <a:t>Rise over Run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 = (y₂ − y₁) / (x₂ − x₁)   ·   y's on top, x's on the bottom</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Positive → up · Negative → down · 0 → flat · Undefined → vertical</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TWO SPECIAL CASES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Horizontal: m = 0</a:t>
            </a:r>
          </a:p>
          <a:p>
            <a:pPr algn="ctr"/>
            <a:r>
              <a:rPr sz="4600" b="1" i="0">
                <a:solidFill>
                  <a:srgbClr val="FFFFFF"/>
                </a:solidFill>
                <a:latin typeface="Calibri"/>
              </a:rPr>
              <a:t>Vertical: undefined</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 = 5 is flat · x = 5 is vertical — slope has no value (division by zero)</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Slope 0 ≠ undefined slope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600" b="1" i="0">
                <a:solidFill>
                  <a:srgbClr val="FFFFFF"/>
                </a:solidFill>
                <a:latin typeface="Calibri"/>
              </a:rPr>
              <a:t>y = mx + b</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 = slope (coefficient of x)  ·  b = y-intercept (the constant)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y = −2x + 5  →  m = −2, b = 5</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Point-Slope Form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 − y₁ = m(x − x₁)   one point + slope → any line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m=3, point (2,1): y−1=3(x−2) → y=3x−5</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TWO POINTS → ONE LINE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Step 1: find slope</a:t>
            </a:r>
          </a:p>
          <a:p>
            <a:pPr algn="ctr"/>
            <a:r>
              <a:rPr sz="4600" b="1" i="0">
                <a:solidFill>
                  <a:srgbClr val="FFFFFF"/>
                </a:solidFill>
                <a:latin typeface="Calibri"/>
              </a:rPr>
              <a:t>Step 2: point-slope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Through (−1, 4) and (3, −4):  m = −2, then y = −2x + 2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Always check both points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x- and y-Intercepts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Set y = 0 to find x-intercept  ·  Set x = 0 to find y-intercept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2x + 3y = 12  →  (6, 0) and (0, 4)</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