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5. Last week we mastered the single line — slope, intercept, graph. This week the question changes entirely: what happens when two lines share the same xy-plane? They might cross at one clean point, run forever without ever meeting, or turn out to be the same line described twice. Each case has a name, a geometric picture, and an algebraic signal. By Thursday you'll be able to sort any 2×2 system in under two minutes, using whichever of two methods is faster — substitution or elimination. And on Sunday you'll sketch the region where not one equation, but two inequalities, hold at the same time. Let's find where two equations agree.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Paste this to your chatbot: solve by elimination — 3x plus 2y equals 10 and 3x minus 2y equals 2, show every step. The correct answer: the y-terms are plus 2y and minus 2y, which are already opposites. Add the equations: 6x equals 12, so x equals 2. Back-substitute: 3(2) plus 2y equals 10, so 2y equals 4, y equals 2. Solution: (2, 2). Chatbots frequently add when they should subtract, or get the back-substitution wrong, or forget to check. Your job is to run the algebra yourself first, compare step by step, and find the error if one exists. The tool drafts; you judge. That habit carries you all semester — and past it.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your roadmap to Sunday. Start with the Week 5 readings — the OpenStax Section 7.1 and Paul's Online Notes cover both methods and all three classification cases. Then work the Lecture Tutorial with Gemini, Claude, or ChatGPT — the tutor will walk you through substitution, elimination with and without a multiply, classification, and systems of inequalities. The practice exercises are six quick reps to solidify the skills. Then Quiz 5 with no AI — ten questions on everything from today. Discussion 5 is an AI dialogue about when to choose substitution versus elimination — start it by Friday to leave time for replies. Assignment 5 is four AI-coached problems; the coach grades each one and lets you retry for a higher score. See you Thursday.</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Next week we leave linear algebra behind and enter the world of polynomials. Instead of lines, we'll have curves — parabolas and higher-degree graphs. Factoring is the key that unlocks them: GCF factoring, trinomial factoring, difference of squares, factoring by grouping. If you've seen factoring before and found it mechanical, Week 6 is where it becomes purposeful — every factoring technique you learn has a direct payoff in the quadratic equations we solve in Week 7. This week's systems skill set will show up again in the final, so keep your notes. The algebra gets richer from here.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Raise your hand if you've ever split a shared expense with a roommate or friend. Maybe you knew the total and how much more one person used than the other. You had two pieces of information about two unknowns — you were solving a system of linear equations, whether you called it that or not. This week we build the precise algebra for exactly that situation. Every budget split, every break-even analysis, every scheduling optimization at work reduces to this: find the values that satisfy two rules at once. That's a system. And we're going to solve it two ways.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core idea in one sentence: a system of two linear equations is two lines on the same coordinate plane. Their solution — the ordered pair (x, y) that satisfies BOTH equations — is geometrically the point where those two lines cross. If you've already graphed both lines and can see the intersection, you've found the solution visually. But graphing is approximate. Substitution and elimination are the algebraic tools that find the intersection exactly — even when the coordinates are fractions or the lines run close together. This is the week where symbolic algebra and geometry finally speak the same language clearly.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Substitution has three moves: isolate, substitute, and back-substitute. Step one — find an equation where one variable is easy to isolate. In the system y equals 2x and x plus y equals 9, y is already isolated in the first equation. Step two — substitute: replace y in the second equation with 2x, giving x plus 2x equals 9, so 3x equals 9, so x equals 3. Step three — back-substitute: y equals 2 times 3, which is 6. Solution: the ordered pair (3, 6). Always check in BOTH original equations — 6 equals 2 times 3, yes; 3 plus 6 equals 9, yes. Two checks, two confirmations. Substitution is fastest when the system hands you an isolated variable from the start.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Elimination works by making one variable's coefficients exact opposites, then adding the equations — the targeted variable disappears. For x plus y equals 10 and x minus y equals 4, the y-terms are already plus 1 and minus 1. Add the equations: 2x equals 14, so x equals 7. Back-substitute: 7 plus y equals 10, so y equals 3. Solution: (7, 3). Check both. When you need a multiply first — like 2x plus 3y equals 12 and x minus y equals 1 — multiply the second equation by 3 to get 3x minus 3y equals 3. Now the y-terms are plus 3 and minus 3. Add: 5x equals 15, x equals 3; back-sub gives y equals 2. Solution: (3, 2). The multiply step is where sign errors live — write it out every time.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you run substitution or elimination, three things can happen. Most of the time you get a specific number for x — one solution, one intersection point — and the system is called consistent and independent. Sometimes the variable cancels and you're left with a false statement like zero equals four. That's the impossible case: the lines are parallel and never meet — no solution, called inconsistent. And sometimes you're left with zero equals zero — a true statement that means both equations describe the exact same line. Every point on that line is a solution — infinitely many, called consistent dependent. Three pictures: intersecting lines, parallel lines, same line. Three algebraic signals. One habit: always finish the algebra and read what it says.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week's most common error, and it appears on every quiz and every exam. When you eliminate a variable and the result is zero equals zero, students sometimes read that as zero solutions. Stop. Zero equals zero is a TRUE statement — it holds for every value of x and y — so every point on the shared line is a solution. Infinitely many, not zero. The no-solution signal is zero equals a nonzero number, like zero equals four. That's false — no value of x makes zero equal four — so there is no solution. The geometry makes it unforgettable: zero equals zero means both equations are the same line; zero equals k means the lines are parallel. Different pictures, completely opposite conclusions.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Systems of inequalities swap the single solution point for a whole region of the plane. For y greater than x and y less than 4: draw the boundary line y equals x — dashed, because the inequality is strict. Test the point (0, 1): is 1 greater than 0? Yes — shade above y equals x. Now draw the horizontal line y equals 4 — dashed. Test (0, 0): is 0 less than 4? Yes — shade below y equals 4. The solution region is where both shadings overlap: above y equals x and below y equals 4. Pick a test point inside the overlap — say (1, 3): is 3 greater than 1? Yes. Is 3 less than 4? Yes. Confirmed. Two boundary lines, two half-planes, one overlapping region. Test a point to be sure.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Desmos makes system verification instant. Open desmos.com/calculator and type the first equation on line 1 — say y equals 2x — and the second on line 2 — x plus y equals 9. Two lines appear. Click their intersection and Desmos labels it (3, 6). That confirms your algebra. For inequalities: type y greater than x on line 1 and y less than 4 on line 2. Desmos shades each half-plane and the overlap region appears immediately — you can click any point inside to check whether it satisfies both inequalities. This is not a replacement for doing the algebra; it's the check that proves you did it right. When the graph and the algebra agree, you've verified the solution. When they disagree, the algebra has an error to find.</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WEEK 5 · SYSTEMS</a:t>
            </a:r>
          </a:p>
        </p:txBody>
      </p:sp>
      <p:sp>
        <p:nvSpPr>
          <p:cNvPr id="3" name="TextBox 2"/>
          <p:cNvSpPr txBox="1"/>
          <p:nvPr/>
        </p:nvSpPr>
        <p:spPr>
          <a:xfrm>
            <a:off x="457200" y="2331720"/>
            <a:ext cx="11274552" cy="1737360"/>
          </a:xfrm>
          <a:prstGeom prst="rect">
            <a:avLst/>
          </a:prstGeom>
          <a:noFill/>
        </p:spPr>
        <p:txBody>
          <a:bodyPr wrap="square" anchor="ctr" lIns="0" rIns="0" tIns="0" bIns="0">
            <a:spAutoFit/>
          </a:bodyPr>
          <a:lstStyle/>
          <a:p>
            <a:pPr algn="ctr"/>
            <a:r>
              <a:rPr sz="5200" b="1" i="0">
                <a:solidFill>
                  <a:srgbClr val="FFFFFF"/>
                </a:solidFill>
                <a:latin typeface="Calibri"/>
              </a:rPr>
              <a:t>Two Lines,</a:t>
            </a:r>
          </a:p>
          <a:p>
            <a:pPr algn="ctr"/>
            <a:r>
              <a:rPr sz="5200" b="1" i="0">
                <a:solidFill>
                  <a:srgbClr val="FFFFFF"/>
                </a:solidFill>
                <a:latin typeface="Calibri"/>
              </a:rPr>
              <a:t>One World</a:t>
            </a:r>
          </a:p>
        </p:txBody>
      </p:sp>
      <p:sp>
        <p:nvSpPr>
          <p:cNvPr id="4" name="TextBox 3"/>
          <p:cNvSpPr txBox="1"/>
          <p:nvPr/>
        </p:nvSpPr>
        <p:spPr>
          <a:xfrm>
            <a:off x="914400" y="4160520"/>
            <a:ext cx="10360152" cy="914400"/>
          </a:xfrm>
          <a:prstGeom prst="rect">
            <a:avLst/>
          </a:prstGeom>
          <a:noFill/>
        </p:spPr>
        <p:txBody>
          <a:bodyPr wrap="square" anchor="ctr" lIns="0" rIns="0" tIns="0" bIns="0">
            <a:spAutoFit/>
          </a:bodyPr>
          <a:lstStyle/>
          <a:p>
            <a:pPr algn="ctr"/>
            <a:r>
              <a:rPr sz="2200" b="0" i="0">
                <a:solidFill>
                  <a:srgbClr val="8FB8D9"/>
                </a:solidFill>
                <a:latin typeface="Calibri"/>
              </a:rPr>
              <a:t>Systems of Linear Equations &amp; Inequalities</a:t>
            </a:r>
          </a:p>
        </p:txBody>
      </p:sp>
      <p:sp>
        <p:nvSpPr>
          <p:cNvPr id="5" name="TextBox 4"/>
          <p:cNvSpPr txBox="1"/>
          <p:nvPr/>
        </p:nvSpPr>
        <p:spPr>
          <a:xfrm>
            <a:off x="914400" y="5074920"/>
            <a:ext cx="10360152" cy="54864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a:t>
            </a:r>
          </a:p>
        </p:txBody>
      </p:sp>
      <p:sp>
        <p:nvSpPr>
          <p:cNvPr id="6" name="TextBox 5"/>
          <p:cNvSpPr txBox="1"/>
          <p:nvPr/>
        </p:nvSpPr>
        <p:spPr>
          <a:xfrm>
            <a:off x="914400" y="5715000"/>
            <a:ext cx="10360152" cy="457200"/>
          </a:xfrm>
          <a:prstGeom prst="rect">
            <a:avLst/>
          </a:prstGeom>
          <a:noFill/>
        </p:spPr>
        <p:txBody>
          <a:bodyPr wrap="square" anchor="ctr" lIns="0" rIns="0" tIns="0" bIns="0">
            <a:spAutoFit/>
          </a:bodyPr>
          <a:lstStyle/>
          <a:p>
            <a:pPr algn="ctr"/>
            <a:r>
              <a:rPr sz="1400" b="0" i="0">
                <a:solidFill>
                  <a:srgbClr val="6E8CA6"/>
                </a:solidFill>
                <a:latin typeface="Calibri"/>
              </a:rPr>
              <a:t>~ Prof. Calloway's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AUDIT THE AI</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Trust the</a:t>
            </a:r>
          </a:p>
          <a:p>
            <a:pPr algn="ctr"/>
            <a:r>
              <a:rPr sz="4400" b="1" i="0">
                <a:solidFill>
                  <a:srgbClr val="FFFFFF"/>
                </a:solidFill>
                <a:latin typeface="Calibri"/>
              </a:rPr>
              <a:t>Algebra, Not the Bot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Chatbots make sign errors in elimination — you catch them</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3x+2y=10 and 3x−2y=2 → add → 6x=12 → x=2, y=2</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BEFORE NEXT CLASS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Solve, Check,</a:t>
            </a:r>
          </a:p>
          <a:p>
            <a:pPr algn="ctr"/>
            <a:r>
              <a:rPr sz="4600" b="1" i="0">
                <a:solidFill>
                  <a:srgbClr val="FFFFFF"/>
                </a:solidFill>
                <a:latin typeface="Calibri"/>
              </a:rPr>
              <a:t>Classify</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Tutorial 5 → Quiz 5 → Discussion 5 → Assignment 5</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No AI on quizzes — all other work: use an approved chatbot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COMING NEXT WEEK</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000" b="1" i="0">
                <a:solidFill>
                  <a:srgbClr val="FFFFFF"/>
                </a:solidFill>
                <a:latin typeface="Calibri"/>
              </a:rPr>
              <a:t>Week 6:</a:t>
            </a:r>
          </a:p>
          <a:p>
            <a:pPr algn="ctr"/>
            <a:r>
              <a:rPr sz="5000" b="1" i="0">
                <a:solidFill>
                  <a:srgbClr val="FFFFFF"/>
                </a:solidFill>
                <a:latin typeface="Calibri"/>
              </a:rPr>
              <a:t>Polynomials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From linear terms to x² — factoring opens the quadratic world</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tools you build next week power everything through Week 9</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HOOK</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Split the Bill,</a:t>
            </a:r>
          </a:p>
          <a:p>
            <a:pPr algn="ctr"/>
            <a:r>
              <a:rPr sz="4800" b="1" i="0">
                <a:solidFill>
                  <a:srgbClr val="FFFFFF"/>
                </a:solidFill>
                <a:latin typeface="Calibri"/>
              </a:rPr>
              <a:t>Solve the System</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Two unknowns, two rules — that's a system</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BIG QUESTION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Where Do</a:t>
            </a:r>
          </a:p>
          <a:p>
            <a:pPr algn="ctr"/>
            <a:r>
              <a:rPr sz="4600" b="1" i="0">
                <a:solidFill>
                  <a:srgbClr val="FFFFFF"/>
                </a:solidFill>
                <a:latin typeface="Calibri"/>
              </a:rPr>
              <a:t>Both Lines Agree?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The solution (x, y) makes BOTH equations true simultaneously</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Geometry: the intersection point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METHOD 1</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Substitution:</a:t>
            </a:r>
          </a:p>
          <a:p>
            <a:pPr algn="ctr"/>
            <a:r>
              <a:rPr sz="4600" b="1" i="0">
                <a:solidFill>
                  <a:srgbClr val="FFFFFF"/>
                </a:solidFill>
                <a:latin typeface="Calibri"/>
              </a:rPr>
              <a:t>Replace &amp; Solve</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Isolate one variable → substitute → solve → back-sub → check</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Best when one variable is already isolated</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METHOD 2</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Elimination:</a:t>
            </a:r>
          </a:p>
          <a:p>
            <a:pPr algn="ctr"/>
            <a:r>
              <a:rPr sz="4600" b="1" i="0">
                <a:solidFill>
                  <a:srgbClr val="FFFFFF"/>
                </a:solidFill>
                <a:latin typeface="Calibri"/>
              </a:rPr>
              <a:t>Cancel &amp; Conquer</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Make coefficients opposite → add → variable cancels → solve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Best when coefficients line up for cancellation</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THREE OUTCOMES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One · None ·</a:t>
            </a:r>
          </a:p>
          <a:p>
            <a:pPr algn="ctr"/>
            <a:r>
              <a:rPr sz="4400" b="1" i="0">
                <a:solidFill>
                  <a:srgbClr val="FFFFFF"/>
                </a:solidFill>
                <a:latin typeface="Calibri"/>
              </a:rPr>
              <a:t>Infinitely Many</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What the algebra tells you after you eliminate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x = k → one · 0 = k (false) → none · 0 = 0 → infinitely many</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SIGNATURE TRAP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0 = 0 Is NOT</a:t>
            </a:r>
          </a:p>
          <a:p>
            <a:pPr algn="ctr"/>
            <a:r>
              <a:rPr sz="4400" b="1" i="0">
                <a:solidFill>
                  <a:srgbClr val="FFFFFF"/>
                </a:solidFill>
                <a:latin typeface="Calibri"/>
              </a:rPr>
              <a:t>Zero Solutions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True equation → same line → infinitely many · False equation → parallel → none</a:t>
            </a:r>
          </a:p>
        </p:txBody>
      </p:sp>
      <p:sp>
        <p:nvSpPr>
          <p:cNvPr id="5" name="TextBox 4"/>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SYSTEMS OF INEQUALITIES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Shade, Overlap,</a:t>
            </a:r>
          </a:p>
          <a:p>
            <a:pPr algn="ctr"/>
            <a:r>
              <a:rPr sz="4400" b="1" i="0">
                <a:solidFill>
                  <a:srgbClr val="FFFFFF"/>
                </a:solidFill>
                <a:latin typeface="Calibri"/>
              </a:rPr>
              <a:t>Test a Point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The solution region is where BOTH half-planes intersect</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Dashed = strict (&lt;, &gt;) · Solid = non-strict (≤, ≥)</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TECHNOLOGY</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800" b="1" i="0">
                <a:solidFill>
                  <a:srgbClr val="FFFFFF"/>
                </a:solidFill>
                <a:latin typeface="Calibri"/>
              </a:rPr>
              <a:t>Check with</a:t>
            </a:r>
          </a:p>
          <a:p>
            <a:pPr algn="ctr"/>
            <a:r>
              <a:rPr sz="4800" b="1" i="0">
                <a:solidFill>
                  <a:srgbClr val="FFFFFF"/>
                </a:solidFill>
                <a:latin typeface="Calibri"/>
              </a:rPr>
              <a:t>Desmos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Graph both equations — the intersection IS the solution</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Graph inequalities too: the shaded overlap appears instantly</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