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Lst>
  <p:sldSz cx="12192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Week 7 — the course's first big pivot from straight lines to curves. Last week we factored polynomials; this week we use factoring to SOLVE equations, and we add three more methods on top. By Sunday you'll have four tools for quadratics in your kit. The big question for the week: when four methods all work, how do you choose — and how does one number, the discriminant, tell you in advance how many solutions to expect? Let's go.</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trap that accounts for most of the lost formula points every semester. The quadratic formula starts with NEGATIVE b. If the coefficient b in your equation is negative 4, then negative b is positive 4 — you negate the negative. Students who write the formula and then substitute negative 4 where they should have substituted positive 4 get an answer that's completely wrong but looks plausible. The fix: after you identify a, b, and c, write a separate line that says negative b equals blank and fill it in before you ever touch the formula. Slow down on that one step.</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Here's the decision tree you'll build into instinct. Step one: is everything on one side with zero on the other? If not, rearrange. Step two: is there no x-term — just x squared and a constant? Use the square root property. Step three: does it factor with integer-friendly numbers? Factor and apply zero-product. Otherwise, reach for the formula, or complete the square if asked. And always: run the discriminant in five seconds before committing to the formula. If the discriminant is negative, you've just saved yourself a minute of calculation. This judgment is the professional algebraist's reflex — this week is where you build it.</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Open desmos.com/calculator. Type y equals x squared minus 5x plus 6. The parabola crosses the x-axis at x equals 2 and x equals 3 — exactly the solutions we found by factoring. This is the geometric meaning of the discriminant: a positive discriminant means the parabola crosses twice; zero means it touches once; negative means it floats above the axis. Click each intercept in Desmos to confirm the coordinates. Then try y equals x squared plus 2x plus 5 — it never touches the x-axis, confirming no real solutions. Graph plus algebra is two checks for the price of one.</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Paste this to your approved chatbot: 'Solve x squared minus 4x plus 1 equals 0 using the quadratic formula and show every step.' Then check it by hand. The three things chatbots routinely get wrong on this problem: first, they write negative b equals negative 4 instead of positive 4. Second, they leave root 12 unsimplified instead of writing 2 root 3. Third, they divide only one term in the numerator by 2 instead of all of 4 plus or minus 2 root 3. The correct answer is 2 plus or minus root 3. Any deviation is a chatbot error, not your misunderstanding. The tutorial this week asks you to catch exactly this kind of slip.</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Callback: last week's factoring skills are the engine for Method 1 this week. The discriminant connects to the vertex and parabola shape you'll see in Week 9. This whole arc — from polynomials to quadratic equations to quadratic functions and graphs — is the course's spine from Weeks 6 through 9. And Week 8 is the Midterm. The quadratic formula, the discriminant, and all four solving methods are fair game. Your three graded items this week — Tutorial 7, Quiz 7, Discussion 7, and Assignment 7 — are due Sunday Oct 18. See you Thursday.</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Week 8 is review and midterm. We'll move through Objectives 1 through 6 systematically, pulling the thread from real numbers and exponent rules all the way through linear equations, functions, graphing, systems, polynomials, and now quadratics. The midterm includes items from every week including this one. The quadratic formula, the discriminant, and all four solving methods will appear. Come to the review session with your questions — the more specific, the better. See you next week.</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You're planning a garden bed. You want it to be 5 feet longer than it is wide, and you need 40 square feet. Call the width x. Length is x+5. Area is x times x+5, which equals 40. Expand that and you get x squared plus 5x equals 40 — there's a squared term. Your old linear-equation move — isolate the variable in one step — won't work here. This week we build the tools that will. Keep that garden bed in mind; it comes back in the assignment.</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Here's the roadmap for the week. Every quadratic equation can be solved four different ways. None of them is universally best — each has a sweet spot. Factoring is fastest when the numbers cooperate. The square root property is the move when there's no x-term. Completing the square always works and teaches you the vertex later. The formula is the guaranteed fallback. We're going to learn all four and build the judgment to know which one to reach for. That judgment starts with one number: the discriminant.</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engine is simple: the only way a product of two numbers is zero is if at least one of them IS zero. So if you can write your quadratic as two factors times zero, set each factor to zero and solve. The critical setup step is getting zero on the right side BEFORE you factor. Watch: x squared minus 5x plus 6 equals zero. Find two numbers multiplying to positive 6 and adding to negative 5: negative 2 and negative 3. Factor: x minus 2, times x minus 3, equals zero. Set each to zero: x equals 2 or x equals 3. Both check out.</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Here's the most dangerous move in this whole week. If you see x squared equals 5x and you divide both sides by x, you get x equals 5 — one solution. But the REAL answer is x equals 0 OR x equals 5. The solution x equals zero was deleted when you divided. The fix is always the same: subtract to get zero on one side, then factor out x. x squared minus 5x equals zero, x times x minus 5 equals zero, so x equals 0 or x equals 5. Both. This will appear on the quiz.</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When there's no x-term, you don't need to factor at all. Isolate the squared expression, take the square root of both sides — and you MUST write plus-or-minus. Both signs are valid solutions. Example: x squared equals 49. Take ±√49, which is ±7. Two solutions: x equals 7 or x equals negative 7. For a shifted form: x minus 3, squared, equals 16. Take ±4. Case one: x minus 3 equals 4, so x equals 7. Case two: x minus 3 equals negative 4, so x equals negative 1. Check both: 4 squared is 16, and negative 4 squared is also 16. Both work.</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Completing the square is the universal method — it works on any quadratic. Move the constant right, add the magic number — b over 2, squared — to BOTH sides. The left becomes a perfect square; then use the square root property. Watch with x squared plus 6x plus 5 equals zero. Move 5 right: x squared plus 6x equals negative 5. Half of 6 is 3; three squared is 9. Add 9 to both sides: left side is x plus 3 squared, right side is 4. Square root property: x plus 3 equals plus or minus 2. So x equals negative 1 or x equals negative 5. This method also builds the vertex formula we'll use in Week 9.</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quadratic formula is completing the square done once in general — then bottled for reuse. For ax squared plus bx plus c equals zero, the solutions are negative b plus or minus the square root of b squared minus 4ac, all over 2a. Before plugging in: identify a, b, and c. Compute the discriminant — b squared minus 4ac — first. If it's negative, stop: no real solutions. If zero, one root. If positive, two roots. Then finish the formula. Example: x squared minus 4x plus 1 equals zero. Discriminant is 16 minus 4 equals 12, positive. x equals 4 plus or minus root 12 over 2, which simplifies to 2 plus or minus root 3.</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discriminant deserves its own slide because it's the fastest tool you have. Before you pick a method, compute b squared minus 4ac. Positive: the parabola crosses the x-axis twice — two real solutions exist. Zero: the parabola just touches the x-axis — one repeated real solution. Negative: the parabola never reaches the x-axis — no real solutions at all, and this is a correct mathematical conclusion, not an error. For x squared plus 2x plus 5: discriminant is 4 minus 20 equals negative 16. Stop. No real solutions. The discriminant saves time by telling you this before you invest in the full formula.</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WEEK 7 · OBJECTIVE 6</a:t>
            </a:r>
          </a:p>
        </p:txBody>
      </p:sp>
      <p:sp>
        <p:nvSpPr>
          <p:cNvPr id="3" name="TextBox 2"/>
          <p:cNvSpPr txBox="1"/>
          <p:nvPr/>
        </p:nvSpPr>
        <p:spPr>
          <a:xfrm>
            <a:off x="457200" y="2331720"/>
            <a:ext cx="11274552" cy="1737360"/>
          </a:xfrm>
          <a:prstGeom prst="rect">
            <a:avLst/>
          </a:prstGeom>
          <a:noFill/>
        </p:spPr>
        <p:txBody>
          <a:bodyPr wrap="square" anchor="ctr" lIns="0" rIns="0" tIns="0" bIns="0">
            <a:spAutoFit/>
          </a:bodyPr>
          <a:lstStyle/>
          <a:p>
            <a:pPr algn="ctr"/>
            <a:r>
              <a:rPr sz="5200" b="1" i="0">
                <a:solidFill>
                  <a:srgbClr val="FFFFFF"/>
                </a:solidFill>
                <a:latin typeface="Calibri"/>
              </a:rPr>
              <a:t>Quadratic</a:t>
            </a:r>
          </a:p>
          <a:p>
            <a:pPr algn="ctr"/>
            <a:r>
              <a:rPr sz="5200" b="1" i="0">
                <a:solidFill>
                  <a:srgbClr val="FFFFFF"/>
                </a:solidFill>
                <a:latin typeface="Calibri"/>
              </a:rPr>
              <a:t>Equations</a:t>
            </a:r>
          </a:p>
        </p:txBody>
      </p:sp>
      <p:sp>
        <p:nvSpPr>
          <p:cNvPr id="4" name="TextBox 3"/>
          <p:cNvSpPr txBox="1"/>
          <p:nvPr/>
        </p:nvSpPr>
        <p:spPr>
          <a:xfrm>
            <a:off x="914400" y="4160520"/>
            <a:ext cx="10360152" cy="914400"/>
          </a:xfrm>
          <a:prstGeom prst="rect">
            <a:avLst/>
          </a:prstGeom>
          <a:noFill/>
        </p:spPr>
        <p:txBody>
          <a:bodyPr wrap="square" anchor="ctr" lIns="0" rIns="0" tIns="0" bIns="0">
            <a:spAutoFit/>
          </a:bodyPr>
          <a:lstStyle/>
          <a:p>
            <a:pPr algn="ctr"/>
            <a:r>
              <a:rPr sz="2200" b="0" i="0">
                <a:solidFill>
                  <a:srgbClr val="8FB8D9"/>
                </a:solidFill>
                <a:latin typeface="Calibri"/>
              </a:rPr>
              <a:t>Four methods. One discriminant. No excuses.</a:t>
            </a:r>
          </a:p>
        </p:txBody>
      </p:sp>
      <p:sp>
        <p:nvSpPr>
          <p:cNvPr id="5" name="TextBox 4"/>
          <p:cNvSpPr txBox="1"/>
          <p:nvPr/>
        </p:nvSpPr>
        <p:spPr>
          <a:xfrm>
            <a:off x="914400" y="5074920"/>
            <a:ext cx="10360152" cy="548640"/>
          </a:xfrm>
          <a:prstGeom prst="rect">
            <a:avLst/>
          </a:prstGeom>
          <a:noFill/>
        </p:spPr>
        <p:txBody>
          <a:bodyPr wrap="square" anchor="ctr" lIns="0" rIns="0" tIns="0" bIns="0">
            <a:spAutoFit/>
          </a:bodyPr>
          <a:lstStyle/>
          <a:p>
            <a:pPr algn="ctr"/>
            <a:r>
              <a:rPr sz="1700" b="0" i="0">
                <a:solidFill>
                  <a:srgbClr val="F2F6FA"/>
                </a:solidFill>
                <a:latin typeface="Calibri"/>
              </a:rPr>
              <a:t>Silver Oak University · Department of Mathematics</a:t>
            </a:r>
          </a:p>
        </p:txBody>
      </p:sp>
      <p:sp>
        <p:nvSpPr>
          <p:cNvPr id="6" name="TextBox 5"/>
          <p:cNvSpPr txBox="1"/>
          <p:nvPr/>
        </p:nvSpPr>
        <p:spPr>
          <a:xfrm>
            <a:off x="914400" y="5715000"/>
            <a:ext cx="10360152" cy="457200"/>
          </a:xfrm>
          <a:prstGeom prst="rect">
            <a:avLst/>
          </a:prstGeom>
          <a:noFill/>
        </p:spPr>
        <p:txBody>
          <a:bodyPr wrap="square" anchor="ctr" lIns="0" rIns="0" tIns="0" bIns="0">
            <a:spAutoFit/>
          </a:bodyPr>
          <a:lstStyle/>
          <a:p>
            <a:pPr algn="ctr"/>
            <a:r>
              <a:rPr sz="1400" b="0" i="0">
                <a:solidFill>
                  <a:srgbClr val="6E8CA6"/>
                </a:solidFill>
                <a:latin typeface="Calibri"/>
              </a:rPr>
              <a:t>~ Prof. Calloway's edition · Fall 2026 · built with thecoursemaker.com</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WEEK 7 CLASSIC TRAP</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400" b="1" i="0">
                <a:solidFill>
                  <a:srgbClr val="FFFFFF"/>
                </a:solidFill>
                <a:latin typeface="Calibri"/>
              </a:rPr>
              <a:t>Sign of b</a:t>
            </a:r>
          </a:p>
          <a:p>
            <a:pPr algn="ctr"/>
            <a:r>
              <a:rPr sz="4400" b="1" i="0">
                <a:solidFill>
                  <a:srgbClr val="FFFFFF"/>
                </a:solidFill>
                <a:latin typeface="Calibri"/>
              </a:rPr>
              <a:t>in the Formula</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If b = −4, then −b = +4 (not −4)</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Write out −b = ___ before substituting</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METHOD CHOICE</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400" b="1" i="0">
                <a:solidFill>
                  <a:srgbClr val="FFFFFF"/>
                </a:solidFill>
                <a:latin typeface="Calibri"/>
              </a:rPr>
              <a:t>Which Method</a:t>
            </a:r>
          </a:p>
          <a:p>
            <a:pPr algn="ctr"/>
            <a:r>
              <a:rPr sz="4400" b="1" i="0">
                <a:solidFill>
                  <a:srgbClr val="FFFFFF"/>
                </a:solidFill>
                <a:latin typeface="Calibri"/>
              </a:rPr>
              <a:t>First?</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No x-term → square root · Factors cleanly → factor · Otherwise → formula</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Discriminant check takes 5 seconds</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TECHNOLOGY</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400" b="1" i="0">
                <a:solidFill>
                  <a:srgbClr val="FFFFFF"/>
                </a:solidFill>
                <a:latin typeface="Calibri"/>
              </a:rPr>
              <a:t>Check in</a:t>
            </a:r>
          </a:p>
          <a:p>
            <a:pPr algn="ctr"/>
            <a:r>
              <a:rPr sz="4400" b="1" i="0">
                <a:solidFill>
                  <a:srgbClr val="FFFFFF"/>
                </a:solidFill>
                <a:latin typeface="Calibri"/>
              </a:rPr>
              <a:t>Desmos</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Graph y = x² − 5x + 6 — where does it cross the x-axis?</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x-intercepts = solutions · one touch = repeated root · no cross = negative disc</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AUDIT THE AI</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400" b="1" i="0">
                <a:solidFill>
                  <a:srgbClr val="FFFFFF"/>
                </a:solidFill>
                <a:latin typeface="Calibri"/>
              </a:rPr>
              <a:t>Catch the</a:t>
            </a:r>
          </a:p>
          <a:p>
            <a:pPr algn="ctr"/>
            <a:r>
              <a:rPr sz="4400" b="1" i="0">
                <a:solidFill>
                  <a:srgbClr val="FFFFFF"/>
                </a:solidFill>
                <a:latin typeface="Calibri"/>
              </a:rPr>
              <a:t>Sign Error</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Ask the chatbot to solve x² − 4x + 1 = 0 — then verify</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The tool drafts · you judge</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BEFORE NEXT CLASS / HAND-OFF</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600" b="1" i="0">
                <a:solidFill>
                  <a:srgbClr val="FFFFFF"/>
                </a:solidFill>
                <a:latin typeface="Calibri"/>
              </a:rPr>
              <a:t>Callback +</a:t>
            </a:r>
          </a:p>
          <a:p>
            <a:pPr algn="ctr"/>
            <a:r>
              <a:rPr sz="4600" b="1" i="0">
                <a:solidFill>
                  <a:srgbClr val="FFFFFF"/>
                </a:solidFill>
                <a:latin typeface="Calibri"/>
              </a:rPr>
              <a:t>What's Next</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W6 factoring ➜ W7 equations ➜ W8 Midterm ➜ W9 Quadratic Functions</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Quadratic formula is on the Midterm</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WEEK 8 PREVIEW</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800" b="1" i="0">
                <a:solidFill>
                  <a:srgbClr val="FFFFFF"/>
                </a:solidFill>
                <a:latin typeface="Calibri"/>
              </a:rPr>
              <a:t>Midterm</a:t>
            </a:r>
          </a:p>
          <a:p>
            <a:pPr algn="ctr"/>
            <a:r>
              <a:rPr sz="4800" b="1" i="0">
                <a:solidFill>
                  <a:srgbClr val="FFFFFF"/>
                </a:solidFill>
                <a:latin typeface="Calibri"/>
              </a:rPr>
              <a:t>Review</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Objectives 1–6 · Weeks 1–7 · Quadratic equations included</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Everything connects — bring your toolkit</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15</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HOOK</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800" b="1" i="0">
                <a:solidFill>
                  <a:srgbClr val="FFFFFF"/>
                </a:solidFill>
                <a:latin typeface="Calibri"/>
              </a:rPr>
              <a:t>Area Problem</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x(x + 5) = 40 — you can't solve this with a linear equation</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Welcome to the quadratic world</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bg>
    <p:bgPr>
      <a:solidFill>
        <a:srgbClr val="103A5C"/>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THE BIG QUESTION</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400" b="1" i="0">
                <a:solidFill>
                  <a:srgbClr val="FFFFFF"/>
                </a:solidFill>
                <a:latin typeface="Calibri"/>
              </a:rPr>
              <a:t>Four Methods —</a:t>
            </a:r>
          </a:p>
          <a:p>
            <a:pPr algn="ctr"/>
            <a:r>
              <a:rPr sz="4400" b="1" i="0">
                <a:solidFill>
                  <a:srgbClr val="FFFFFF"/>
                </a:solidFill>
                <a:latin typeface="Calibri"/>
              </a:rPr>
              <a:t>One Equation Type</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Factoring · Square root · Complete the square · Quadratic formula</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The discriminant tells you before you start</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METHOD 1</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800" b="1" i="0">
                <a:solidFill>
                  <a:srgbClr val="FFFFFF"/>
                </a:solidFill>
                <a:latin typeface="Calibri"/>
              </a:rPr>
              <a:t>Factor &amp;</a:t>
            </a:r>
          </a:p>
          <a:p>
            <a:pPr algn="ctr"/>
            <a:r>
              <a:rPr sz="4800" b="1" i="0">
                <a:solidFill>
                  <a:srgbClr val="FFFFFF"/>
                </a:solidFill>
                <a:latin typeface="Calibri"/>
              </a:rPr>
              <a:t>Zero-Product</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If A · B = 0, then A = 0 or B = 0</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Must have zero on ONE side first</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FACTORING TRAP</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400" b="1" i="0">
                <a:solidFill>
                  <a:srgbClr val="FFFFFF"/>
                </a:solidFill>
                <a:latin typeface="Calibri"/>
              </a:rPr>
              <a:t>Never Divide</a:t>
            </a:r>
          </a:p>
          <a:p>
            <a:pPr algn="ctr"/>
            <a:r>
              <a:rPr sz="4400" b="1" i="0">
                <a:solidFill>
                  <a:srgbClr val="FFFFFF"/>
                </a:solidFill>
                <a:latin typeface="Calibri"/>
              </a:rPr>
              <a:t>by x</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x² = 5x → move it: x² − 5x = 0 → x(x−5) = 0</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Dividing by x loses x = 0 every time</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METHOD 2</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800" b="1" i="0">
                <a:solidFill>
                  <a:srgbClr val="FFFFFF"/>
                </a:solidFill>
                <a:latin typeface="Calibri"/>
              </a:rPr>
              <a:t>Square Root</a:t>
            </a:r>
          </a:p>
          <a:p>
            <a:pPr algn="ctr"/>
            <a:r>
              <a:rPr sz="4800" b="1" i="0">
                <a:solidFill>
                  <a:srgbClr val="FFFFFF"/>
                </a:solidFill>
                <a:latin typeface="Calibri"/>
              </a:rPr>
              <a:t>Property</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If u² = k, then u = ±√k</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The ± is not optional</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METHOD 3</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800" b="1" i="0">
                <a:solidFill>
                  <a:srgbClr val="FFFFFF"/>
                </a:solidFill>
                <a:latin typeface="Calibri"/>
              </a:rPr>
              <a:t>Complete</a:t>
            </a:r>
          </a:p>
          <a:p>
            <a:pPr algn="ctr"/>
            <a:r>
              <a:rPr sz="4800" b="1" i="0">
                <a:solidFill>
                  <a:srgbClr val="FFFFFF"/>
                </a:solidFill>
                <a:latin typeface="Calibri"/>
              </a:rPr>
              <a:t>the Square</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Add (b/2)² to BOTH sides — always works</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Creates the perfect-square form</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METHOD 4</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600" b="1" i="0">
                <a:solidFill>
                  <a:srgbClr val="FFFFFF"/>
                </a:solidFill>
                <a:latin typeface="Calibri"/>
              </a:rPr>
              <a:t>Quadratic</a:t>
            </a:r>
          </a:p>
          <a:p>
            <a:pPr algn="ctr"/>
            <a:r>
              <a:rPr sz="4600" b="1" i="0">
                <a:solidFill>
                  <a:srgbClr val="FFFFFF"/>
                </a:solidFill>
                <a:latin typeface="Calibri"/>
              </a:rPr>
              <a:t>Formula</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x = (−b ± √(b²−4ac)) / (2a)</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Always works — discriminant goes first</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bg>
    <p:bgPr>
      <a:solidFill>
        <a:srgbClr val="103A5C"/>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THE DISCRIMINANT</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5200" b="1" i="0">
                <a:solidFill>
                  <a:srgbClr val="FFFFFF"/>
                </a:solidFill>
                <a:latin typeface="Calibri"/>
              </a:rPr>
              <a:t>b² − 4ac</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Your preview screen before you solve</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Positive → 2 roots · Zero → 1 root · Negative → none</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