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2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 and welcome to Week 9. You just cleared the midterm, which means everything from real numbers through quadratic equations is behind you. This week we keep the quadratic function alive and study its shape. The big question for the next 150 minutes: given a quadratic function, what can you read off its graph without plotting a single point? By Thursday you'll answer that question confidently — vertex, axis, direction, intercepts, maximum or minimum — straight from the formula.</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slide resolves the most common conceptual mix-up of the week. The direction — and therefore whether the vertex is a minimum or maximum — depends entirely on the sign of a, the coefficient of x squared. Positive a: opens up, vertex is the lowest point, minimum. Negative a: opens down, vertex is the highest point, maximum. The absolute size of a — whether it's 1 or 100 — controls how narrow or wide the parabola is, not which way it opens. Check the sign first. State the direction. Then state min or max. Never reverse the two.</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functions, four quick decisions. Ask students to hold up M for minimum or X for maximum, based solely on the sign of a — no vertex calculation needed. Function 1: a = 3, positive → minimum. Function 2: a = negative 1 (from the leading minus) → maximum. Function 3: a = 1 → minimum. Function 4: a = negative 2 → maximum. Debrief quickly: the sign of a is the only input. This exercise takes 90 seconds and eliminates the most common conceptual error before it hits the quiz.</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intercept ideas, two minutes each. The y-intercept: substitute x equals 0 into ax squared plus bx plus c; everything with x vanishes and you're left with c. The point is always (0, c). The x-intercepts require solving, but the discriminant tells you how many solutions exist before you solve: if b squared minus 4ac is positive, two real intercepts; if it equals zero, one; if it's negative, none. For y = x squared plus 1, the discriminant is 0 minus 4 = negative 4, so no x-intercepts — you can confirm by noting the vertex is (0, 1) and the parabola opens up, sitting entirely above the x-axis.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desmos.com/calculator on your phone or laptop right now. Type f(x) = x squared minus 6x plus 5. Desmos labels the vertex — click it and confirm (3, negative 4). Click the x-axis crossings: 1 and 5. Click the y-intercept: 5. Now type g(x) = (x minus 3) squared minus 4 on the next line. Same graph — the two forms are equivalent. That graphical match is your confirmation that your algebra is right. On the quiz, show the algebra; use Desmos only to verify. If the vertex label doesn't match what you computed, your algebra has an error — go find it.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every max-min application, the answer lives at the vertex. Here a ball launches from an 80-foot platform: h(t) = negative 16t squared plus 64t plus 80. Step one: a = negative 16, so opens down, maximum height at vertex. Step two: t at vertex = negative 64 over 2 times negative 16 = negative 64 over negative 32 = 2 seconds. Step three: h(2) = negative 64 plus 128 plus 80 = 144 feet. Step four — the step students skip: write the sentence. The ball reaches its maximum height of 144 feet at t equals 2 seconds after launch. The interpretation is half the problem. Write it every time.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Paste this to your approved chatbot: 'Find the vertex of f(x) = (x plus 3) squared minus 5 and state whether it is a minimum or maximum.' Then check its work by hand before you trust it. The most common errors: reporting the vertex as positive 3 comma negative 5 instead of negative 3 comma negative 5 — wrong sign on h; or correctly finding the vertex but then calling it a maximum even though a = 1 is positive. Correct answer: vertex at negative 3 comma negative 5, minimum. If the bot is wrong on either point, that's a teaching moment — not a reason to panic, but a reason to always check.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Your graded work this week: Lecture Tutorial 9 — work through the vertex, intercepts, and min-max with one approved chatbot and submit the share link; Quiz 9 — end of week, no AI, covers everything from Tuesday and Thursday; Discussion 9 — real-world parabolas in your field, adaptive dialogue with the chatbot; Assignment 9 — four problems with the AI coach, self-scored report. Everything due Sunday Nov 1 at 11:59 p.m. Next week we generalize: polynomials of degree 3 and higher, end behavior, zeros, and the shapes that go beyond the parabola. The analysis ideas from this week carry forward directly.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Ask students: who's watched a basketball shot arc through the air today? Every one of those paths is a parabola — the graph of a quadratic function. And the highest point of each arc? That's the vertex. This week you learn to read that vertex — and everything else about the parabola — straight from the equation. The algebra you've been building all semester was leading here. Park that image of the arc in your mind; it'll anchor every idea this week.</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promise for the week: by the end of Thursday you will look at a quadratic function and immediately read off five things — where the vertex is, what line is the axis, whether the parabola opens up or down, whether the vertex is a minimum or maximum, and where it crosses the axes. You will do all of that from the formula, without plotting a table of values. Desmos will confirm your work; the algebra does the finding. Write that list down — it's the checklist for the quiz.</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Vertex form is the clean form — everything is visible. The vertex is the point (h, k): h is the horizontal shift, k is the vertical shift. The axis of symmetry is the vertical line x = h. The sign of a tells direction: positive a opens upward like a cup, negative a opens downward like a hill. And whichever direction it opens, the vertex is the turning point — the minimum if a is positive, the maximum if a is negative. Commit this layout to memory; it's the most direct path to all five features.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read every feature from f(x) = (x minus 2) squared plus 3. Vertex: h = 2, k = 3, so vertex (2, 3). Axis: x = 2. Direction: a = 1, positive, opens up — so the vertex is the minimum. Minimum value: 3. y-intercept: f(0) = 4 plus 3 = 7, point (0, 7). x-intercepts: set (x minus 2) squared plus 3 equal to zero; the squared term would have to equal negative 3, which is impossible — no real x-intercepts. Sketch it: cup shape, vertex at (2,3), passes through (0,7) and by symmetry (4,7). Everything from the formula in under two minutes.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classic error, and it shows up on every quiz and every final. The formula is f(x) = a(x minus h) squared plus k — the subtraction is already inside. So when you see (x minus 2), you're subtracting h = positive 2. The vertex is (2, 3), not (negative 2, 3). Now flip it: if the formula shows (x plus 3), that is (x minus negative 3), so h = negative 3. Say the rule out loud: 'I look at what's being subtracted from x — that's h.' Write that on a sticky note if you need to.</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Standard form hides the vertex, but one formula unlocks it: x equals negative b divided by 2a. This comes from completing the square — you don't need to re-derive it, just apply it. After you find the vertex x, plug it back into f(x) to get the vertex y. The y-intercept is even simpler: f(0) always equals c, the constant term — just read it off. Three quick steps: find the vertex x, find the vertex y, read the y-intercept. Then check the sign of a for direction.</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Work through f(x) = x squared minus 6x plus 5, step by step. Identify: a = 1, b = negative 6, c = 5. Vertex x: negative b over 2a = negative of negative 6 over 2 times 1 = 6 over 2 = 3. Vertex y: f(3) = 9 minus 18 plus 5 = negative 4. Vertex (3, negative 4). Axis x = 3. Direction: a = 1 positive, opens up, so minimum. Minimum value = negative 4. y-intercept: f(0) = 5, point (0, 5). x-intercepts: factor x squared minus 6x plus 5 = (x minus 1)(x minus 5) = 0, so x = 1 and x = 5. Full picture from the formula.</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second major trap, and it's purely about the minus sign. For f(x) = x squared minus 6x plus 5, b equals negative 6. The formula says negative b over 2a — so you negate the negative: negative of negative 6 is positive 6, divided by 2 is 3. Correct vertex x is 3. If you forget the negation and compute b over 2a directly, you get negative 6 over 2 equals negative 3. Wrong vertex, wrong everything downstream. Write negative b first, every time, before you divide. One extra step prevents this permanently.</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WEEK 9 · QUADRATIC FUNCTIONS &amp; THEIR GRAPHS</a:t>
            </a:r>
          </a:p>
        </p:txBody>
      </p:sp>
      <p:sp>
        <p:nvSpPr>
          <p:cNvPr id="3" name="TextBox 2"/>
          <p:cNvSpPr txBox="1"/>
          <p:nvPr/>
        </p:nvSpPr>
        <p:spPr>
          <a:xfrm>
            <a:off x="457200" y="2331720"/>
            <a:ext cx="11274552" cy="1737360"/>
          </a:xfrm>
          <a:prstGeom prst="rect">
            <a:avLst/>
          </a:prstGeom>
          <a:noFill/>
        </p:spPr>
        <p:txBody>
          <a:bodyPr wrap="square" anchor="ctr" lIns="0" rIns="0" tIns="0" bIns="0">
            <a:spAutoFit/>
          </a:bodyPr>
          <a:lstStyle/>
          <a:p>
            <a:pPr algn="ctr"/>
            <a:r>
              <a:rPr sz="5800" b="1" i="0">
                <a:solidFill>
                  <a:srgbClr val="FFFFFF"/>
                </a:solidFill>
                <a:latin typeface="Calibri"/>
              </a:rPr>
              <a:t>Reading</a:t>
            </a:r>
          </a:p>
          <a:p>
            <a:pPr algn="ctr"/>
            <a:r>
              <a:rPr sz="5800" b="1" i="0">
                <a:solidFill>
                  <a:srgbClr val="FFFFFF"/>
                </a:solidFill>
                <a:latin typeface="Calibri"/>
              </a:rPr>
              <a:t>the Parabola</a:t>
            </a:r>
          </a:p>
        </p:txBody>
      </p:sp>
      <p:sp>
        <p:nvSpPr>
          <p:cNvPr id="4" name="TextBox 3"/>
          <p:cNvSpPr txBox="1"/>
          <p:nvPr/>
        </p:nvSpPr>
        <p:spPr>
          <a:xfrm>
            <a:off x="914400" y="4160520"/>
            <a:ext cx="10360152" cy="914400"/>
          </a:xfrm>
          <a:prstGeom prst="rect">
            <a:avLst/>
          </a:prstGeom>
          <a:noFill/>
        </p:spPr>
        <p:txBody>
          <a:bodyPr wrap="square" anchor="ctr" lIns="0" rIns="0" tIns="0" bIns="0">
            <a:spAutoFit/>
          </a:bodyPr>
          <a:lstStyle/>
          <a:p>
            <a:pPr algn="ctr"/>
            <a:r>
              <a:rPr sz="2200" b="0" i="0">
                <a:solidFill>
                  <a:srgbClr val="8FB8D9"/>
                </a:solidFill>
                <a:latin typeface="Calibri"/>
              </a:rPr>
              <a:t>Vertex · Axis · Intercepts · Min &amp; Max</a:t>
            </a:r>
          </a:p>
        </p:txBody>
      </p:sp>
      <p:sp>
        <p:nvSpPr>
          <p:cNvPr id="5" name="TextBox 4"/>
          <p:cNvSpPr txBox="1"/>
          <p:nvPr/>
        </p:nvSpPr>
        <p:spPr>
          <a:xfrm>
            <a:off x="914400" y="5074920"/>
            <a:ext cx="10360152" cy="548640"/>
          </a:xfrm>
          <a:prstGeom prst="rect">
            <a:avLst/>
          </a:prstGeom>
          <a:noFill/>
        </p:spPr>
        <p:txBody>
          <a:bodyPr wrap="square" anchor="ctr" lIns="0" rIns="0" tIns="0" bIns="0">
            <a:spAutoFit/>
          </a:bodyPr>
          <a:lstStyle/>
          <a:p>
            <a:pPr algn="ctr"/>
            <a:r>
              <a:rPr sz="1700" b="0" i="0">
                <a:solidFill>
                  <a:srgbClr val="F2F6FA"/>
                </a:solidFill>
                <a:latin typeface="Calibri"/>
              </a:rPr>
              <a:t>Silver Oak University · Department of Mathematics</a:t>
            </a:r>
          </a:p>
        </p:txBody>
      </p:sp>
      <p:sp>
        <p:nvSpPr>
          <p:cNvPr id="6" name="TextBox 5"/>
          <p:cNvSpPr txBox="1"/>
          <p:nvPr/>
        </p:nvSpPr>
        <p:spPr>
          <a:xfrm>
            <a:off x="914400" y="5715000"/>
            <a:ext cx="10360152" cy="457200"/>
          </a:xfrm>
          <a:prstGeom prst="rect">
            <a:avLst/>
          </a:prstGeom>
          <a:noFill/>
        </p:spPr>
        <p:txBody>
          <a:bodyPr wrap="square" anchor="ctr" lIns="0" rIns="0" tIns="0" bIns="0">
            <a:spAutoFit/>
          </a:bodyPr>
          <a:lstStyle/>
          <a:p>
            <a:pPr algn="ctr"/>
            <a:r>
              <a:rPr sz="1400" b="0" i="0">
                <a:solidFill>
                  <a:srgbClr val="6E8CA6"/>
                </a:solidFill>
                <a:latin typeface="Calibri"/>
              </a:rPr>
              <a:t>~ Prof. Calloway's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DIRECTION &amp; MIN/MAX</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Sign of a decides.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a &gt; 0 → opens up → minimum at vertex    a &lt; 0 → opens down → maximum at vertex</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The VALUE of a controls width. The SIGN controls direction.</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QUICK VOTE</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Min or Max?</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f = 3x²−2x+1 · f = −(x−4)²+7 · f = x²+6x−3 · f = −2x²+8x</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Hold up M for minimum, X for maximum.</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INTERCEPTS &amp; DISCRIMINANT</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b²−4ac tells you</a:t>
            </a:r>
          </a:p>
          <a:p>
            <a:pPr algn="ctr"/>
            <a:r>
              <a:rPr sz="4400" b="1" i="0">
                <a:solidFill>
                  <a:srgbClr val="FFFFFF"/>
                </a:solidFill>
                <a:latin typeface="Calibri"/>
              </a:rPr>
              <a:t>how many.</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&gt; 0 → two x-intercepts    = 0 → one    &lt; 0 → none</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y-intercept is always (0, c). Just read it off.</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TECHNOLOGY — DESMOS VERIFY</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Graph it.</a:t>
            </a:r>
          </a:p>
          <a:p>
            <a:pPr algn="ctr"/>
            <a:r>
              <a:rPr sz="4600" b="1" i="0">
                <a:solidFill>
                  <a:srgbClr val="FFFFFF"/>
                </a:solidFill>
                <a:latin typeface="Calibri"/>
              </a:rPr>
              <a:t>Check every label.</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Type the function · Click the vertex · Check the intercepts · Graph both forms — same curve.</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Desmos confirms. Your algebra finds.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APPLICATIONS — THE VERTEX IS THE ANSWER</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3800" b="1" i="0">
                <a:solidFill>
                  <a:srgbClr val="FFFFFF"/>
                </a:solidFill>
                <a:latin typeface="Calibri"/>
              </a:rPr>
              <a:t>Projectile:</a:t>
            </a:r>
          </a:p>
          <a:p>
            <a:pPr algn="ctr"/>
            <a:r>
              <a:rPr sz="3800" b="1" i="0">
                <a:solidFill>
                  <a:srgbClr val="FFFFFF"/>
                </a:solidFill>
                <a:latin typeface="Calibri"/>
              </a:rPr>
              <a:t>h(t) = −16t²+64t+80</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 at max = −64/(−32) = 2 sec · Max height = h(2) = 144 ft</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Interpret: the ball reaches 144 ft at t = 2 seconds.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AUDIT THE AI</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200" b="1" i="0">
                <a:solidFill>
                  <a:srgbClr val="FFFFFF"/>
                </a:solidFill>
                <a:latin typeface="Calibri"/>
              </a:rPr>
              <a:t>Check the Bot's</a:t>
            </a:r>
          </a:p>
          <a:p>
            <a:pPr algn="ctr"/>
            <a:r>
              <a:rPr sz="4200" b="1" i="0">
                <a:solidFill>
                  <a:srgbClr val="FFFFFF"/>
                </a:solidFill>
                <a:latin typeface="Calibri"/>
              </a:rPr>
              <a:t>Vertex</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f(x) = (x+3)²−5 · Correct vertex: (−3, −5) · Correct: minimum (a=1&gt;0)</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Bots misread h or call it a maximum. You catch it.</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BEFORE NEXT CLASS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Hand-off &amp;</a:t>
            </a:r>
          </a:p>
          <a:p>
            <a:pPr algn="ctr"/>
            <a:r>
              <a:rPr sz="4400" b="1" i="0">
                <a:solidFill>
                  <a:srgbClr val="FFFFFF"/>
                </a:solidFill>
                <a:latin typeface="Calibri"/>
              </a:rPr>
              <a:t>Next Week</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Tutorial 9 · Quiz 9 · Discussion 9 · Assignment 9 — all due Sun Nov 1</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Week 10: polynomials of higher degree — end behavior, zeros, the shape beyond parabolas.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HOOK</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Every Arc</a:t>
            </a:r>
          </a:p>
          <a:p>
            <a:pPr algn="ctr"/>
            <a:r>
              <a:rPr sz="4800" b="1" i="0">
                <a:solidFill>
                  <a:srgbClr val="FFFFFF"/>
                </a:solidFill>
                <a:latin typeface="Calibri"/>
              </a:rPr>
              <a:t>is a Parabola</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A basketball shot. A fountain spray. A suspension-bridge cable.</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The highest point of each arc = the vertex.</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WEEK'S BIG QUESTION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What Can I Read</a:t>
            </a:r>
          </a:p>
          <a:p>
            <a:pPr algn="ctr"/>
            <a:r>
              <a:rPr sz="4400" b="1" i="0">
                <a:solidFill>
                  <a:srgbClr val="FFFFFF"/>
                </a:solidFill>
                <a:latin typeface="Calibri"/>
              </a:rPr>
              <a:t>from the Formula?</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Vertex · Axis of symmetry · Direction · Min/Max · Intercepts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No plotting required.</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VERTEX FORM</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f(x) = a(x−h)²+k</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Vertex = (h, k) · Axis = x = h · Direction = sign of a</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h and k read directly from the formula.</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WORKED EXAMPLE — VERTEX FORM</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f(x) = (x−2)²+3</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Vertex (2,3) · Axis x=2 · Opens up · Min = 3 · No x-intercepts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The subtraction is already built in: h = +2, not −2.</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SIGNATURE TRAP — VERTEX FORM</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200" b="1" i="0">
                <a:solidFill>
                  <a:srgbClr val="FFFFFF"/>
                </a:solidFill>
                <a:latin typeface="Calibri"/>
              </a:rPr>
              <a:t>( x − 2 )² + 3</a:t>
            </a:r>
          </a:p>
          <a:p>
            <a:pPr algn="ctr"/>
            <a:r>
              <a:rPr sz="4200" b="1" i="0">
                <a:solidFill>
                  <a:srgbClr val="FFFFFF"/>
                </a:solidFill>
                <a:latin typeface="Calibri"/>
              </a:rPr>
              <a:t>h = 2, not −2</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The formula already subtracts h. Read h as the number being subtracted FROM x.</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See (x + 3)²? That's (x − (−3))², so h = −3.</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STANDARD FORM</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200" b="1" i="0">
                <a:solidFill>
                  <a:srgbClr val="FFFFFF"/>
                </a:solidFill>
                <a:latin typeface="Calibri"/>
              </a:rPr>
              <a:t>x = −b / (2a)</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f(x) = ax² + bx + c → vertex x-coordinate = −b/(2a); y = f(that x)</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The minus sign in −b/(2a) is non-negotiable.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WORKED EXAMPLE — STANDARD FORM</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000" b="1" i="0">
                <a:solidFill>
                  <a:srgbClr val="FFFFFF"/>
                </a:solidFill>
                <a:latin typeface="Calibri"/>
              </a:rPr>
              <a:t>f(x) = x²−6x+5</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a=1, b=−6, c=5 · Vertex x = −(−6)/2 = 3 · Vertex y = −4</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Intercepts: (0,5) and x = 1, x = 5.</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DON'T DROP THE MINUS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−b / (2a)</a:t>
            </a:r>
          </a:p>
          <a:p>
            <a:pPr algn="ctr"/>
            <a:r>
              <a:rPr sz="4800" b="1" i="0">
                <a:solidFill>
                  <a:srgbClr val="FFFFFF"/>
                </a:solidFill>
                <a:latin typeface="Calibri"/>
              </a:rPr>
              <a:t>not b / (2a)</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For x²−6x+5: b = −6, so −b = +6. Vertex x = 6/2 = 3.</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Without the minus: (−6)/2 = −3. Wrong vertex.</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