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Everything this week flows from one rule: factor before you cancel anything. Students often rush straight to cancellation, crossing out matching symbols without asking whether they're factors or terms. Today we slow that reflex down and replace it with a reliable two-step method. By Friday you'll simplify, combine, and solve rational expressions, and you'll catch the extraneous solutions these equations love to hide. Veterans Day falls mid-week — no class Wednesday — so our two sessions are today and Thursday. Let's get started.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five-step protocol. Step 1: identify excluded values from the original equation — any x that makes a denominator zero. Write them down before you do any algebra. Step 2: find the LCD of all denominators. Step 3: multiply every term (both sides) by the LCD. The fractions disappear. Step 4: solve the resulting linear or quadratic equation. Step 5: check every solution against the list from Step 1 — if it appears there, it's extraneous and the answer is discarded. In the example: LCD = 6. Multiply through: 2x + 3 = 5, so x = 1. No excluded values. Check: 1/3 + 1/2 = 5/6. Solution confirmed.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slide in Week 11. We clear the denominator (x−2) by multiplying both sides: x = 2. Step 5 requires us to check x = 2 against the excluded values. We found x = 2 excluded in Step 1 because it makes the denominator zero. So x = 2 satisfies the cleared equation but makes the original undefined. It is extraneous. The answer is: no solution. The mechanism: multiplying both sides by (x−2) is only valid when x ≠ 2. If x = 2, we multiplied by zero, which is not a reversible step. Extraneous solutions are not a mistake — they are a consequence of the clearing method, and only checking catches them.</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desmos.com/calculator. On line 1, type the original rational expression — for example (x^2-9)/(x+3). On line 2, type the simplified form, x-3. The graphs are identical except for a hole at x = −3, where the original is undefined. If the graphs differ, your simplification is wrong — Desmos shows the fact, not the location of the error. Same trick works for verifying an addition: graph the original sum and the combined expression; same curve means you combined correctly. This is the fastest way to catch an algebraic slip before you turn in a quiz.</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AI-critique moment. Paste the simplification problem to Gemini, Claude, or ChatGPT. The correct method: factor the numerator — x² + 5x + 6 = (x+2)(x+3) — cancel (x+2), result is (x+3). Some chatbots will use polynomial long division instead of factoring and get x + 3 + 0/(x+2), which simplifies correctly but shows the model used the wrong method. Others may attempt to cancel terms before factoring and arrive at a wrong answer. Either way, your job is to check the work step by step, apply the factor-first rule yourself, and verify the result. That skill — tools draft, you judge — is the entire point of the weekly tutorial.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reminders before you leave. First: no class Wednesday November 11 — Veterans Day. Sessions this week are Tuesday today and Thursday. Second: all graded work closes Sunday night at 11:59 p.m. Start with Lecture Tutorial 11 while the ideas are fresh — the AI tutor will walk you through every topic and includes a critique moment. Third: Quiz 11 is no-AI. If you can do the six practice exercises cleanly without help, the quiz is straightforward.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Week 12 moves from rational to radical expressions. The algebra changes — instead of multiplying by the LCD to clear fractions, we'll square both sides to clear square roots. But the danger is identical: that squaring operation can introduce extraneous solutions, and checking every candidate against the original equation is required. The discipline you built this week checking rational equations is exactly the mindset you need for radical equations. Everything transfers. See you in Week 12.</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this on the board and ask for a show of hands — who would cancel the x to get 3? The impulse is completely natural. You see the same letter on top and bottom and pattern-matching fires. But the x in the numerator is something that is *added*, not multiplied. Canceling requires a factor — something that multiplies every part of the numerator and sits as a factor in the denominator. The x here does not do that. This isn't a trick question; it's the most common rational-expression mistake in the course. We name it now and we cure it today.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answer is that fractions work by multiplication, and cancellation undoes multiplication. When the same expression appears as a multiplied factor in both numerator and denominator, canceling it is dividing by itself — which equals 1, leaving the expression unchanged. But when a symbol is added to other terms in the numerator, it is not a factor of the whole numerator, so canceling it changes the value of the expression. The one move that never fails: factor completely first, then identify matching factors to cancel. No factoring? No canceling.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1: factor the numerator. Difference of squares: x² − 9 = (x+3)(x−3). Step 2: the denominator is already (x+3). Step 3: cancel the common factor (x+3). Result: x − 3. But we must also record the excluded value: x = −3 made the original denominator zero, so even though the simplified form (x−3) is defined at −3, we carry the restriction forward. This is the complete answer — simplified expression plus exclusion. Every simplification problem this week has this two-part answer.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Numerator: difference of squares gives (x−2)(x+2). Denominator: perfect-square trinomial gives (x+2)². We have two copies of (x+2) in the denominator and one in the numerator. Cancel one: result is (x−2)/(x+2). Notice — we could not cancel a second (x+2) because there is no second one in the numerator. Over-canceling is as wrong as not canceling at all. State the exclusion: x = −2 makes the original denominator zero.</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you'll remember at the final. On the left: (x+3)/x — the x in the numerator is a term of a sum, not a factor. No factoring produces x as a factor of (x+3), so there is nothing to cancel. The value changes if you cross it out. On the right: 3(x+3)/(x+3) — here (x+3) IS a factor of the entire numerator, because 3 is multiplied by (x+3). Canceling gives 3. Same-looking situation, completely different outcome. The difference is whether the thing being canceled multiplies the WHOLE numerator or is merely added inside it. Factor first — always — and the distinction becomes visible.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multiplication: factor everything in both fractions before multiplying. Cancellation can happen across the product — a factor in the first numerator can cancel a matching factor in the second denominator. In our example, (x+3)(x−3)/(x+2) times (x+2)/(x−3): (x−3) cancels across the product and (x+2) cancels across the product, leaving just (x+3). Division is one extra step: rewrite A÷B as A times the reciprocal of B, then proceed exactly as multiplication. Factor, cancel, simplify.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Factor each denominator: x is already factored; (x+1) is already factored. No common factors, so LCD = x(x+1). Build the first fraction: multiply 1/x by (x+1)/(x+1) to get (x+1)/[x(x+1)]. Build the second: multiply 1/(x+1) by x/x to get x/[x(x+1)]. Now both fractions have the same denominator. Add numerators: (x+1) + x = 2x+1. Result: (2x+1)/[x(x+1)]. Note that this is already fully simplified — there is no common factor between 2x+1 and x(x+1) to cancel. Always check.</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 error in fraction subtraction is one of the most common sources of lost points in College Algebra. When you subtract a rational expression, the negative applies to the entire numerator of the subtracted fraction — not just the first term. So A − B where B = b₁ + b₂ gives A − b₁ − b₂, not A − b₁ + b₂. Write the parentheses explicitly: write A − (b₁ + b₂) before distributing. The extra ten seconds of writing the parentheses costs nothing and catches the sign error every time.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11 — RATIONAL EXPRESSIONS &amp; EQUATIONS</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200" b="1" i="0">
                <a:solidFill>
                  <a:srgbClr val="FFFFFF"/>
                </a:solidFill>
                <a:latin typeface="Calibri"/>
              </a:rPr>
              <a:t>Fractions</a:t>
            </a:r>
          </a:p>
          <a:p>
            <a:pPr algn="ctr"/>
            <a:r>
              <a:rPr sz="5200" b="1" i="0">
                <a:solidFill>
                  <a:srgbClr val="FFFFFF"/>
                </a:solidFill>
                <a:latin typeface="Calibri"/>
              </a:rPr>
              <a:t>All the Way Down</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Simplify · Combine · Solve · Check</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5 — SOLVING RATIONAL EQUATIONS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Clear · Solve</a:t>
            </a:r>
          </a:p>
          <a:p>
            <a:pPr algn="ctr"/>
            <a:r>
              <a:rPr sz="4800" b="1" i="0">
                <a:solidFill>
                  <a:srgbClr val="FFFFFF"/>
                </a:solidFill>
                <a:latin typeface="Calibri"/>
              </a:rPr>
              <a:t>· Check</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Step 1: excluded values. Step 3: multiply by LCD. Step 5: verify.</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x/3 + 1/2 = 5/6 → x = 1 ✓</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EXTRANEOUS SOLUTIONS — THE WEEK'S SIGNATURE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x/(x−2) = 2/(x−2)</a:t>
            </a:r>
          </a:p>
          <a:p>
            <a:pPr algn="ctr"/>
            <a:r>
              <a:rPr sz="4200" b="1" i="0">
                <a:solidFill>
                  <a:srgbClr val="FFFFFF"/>
                </a:solidFill>
                <a:latin typeface="Calibri"/>
              </a:rPr>
              <a:t>x = 2 is EXCLUDED</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The algebra gives x = 2. The domain forbids it. No solution.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Always check. Always.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7 — TECHNOLOGY CHECK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Verify in Desmos:</a:t>
            </a:r>
          </a:p>
          <a:p>
            <a:pPr algn="ctr"/>
            <a:r>
              <a:rPr sz="4600" b="1" i="0">
                <a:solidFill>
                  <a:srgbClr val="FFFFFF"/>
                </a:solidFill>
                <a:latin typeface="Calibri"/>
              </a:rPr>
              <a:t>graph both forms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Original &amp; simplified → same curve (with a possible hole)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Mismatch = error. Match = correct simplification.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 — CARDINAL SIN IN THE WILD</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Paste to chatbot:</a:t>
            </a:r>
          </a:p>
          <a:p>
            <a:pPr algn="ctr"/>
            <a:r>
              <a:rPr sz="4200" b="1" i="0">
                <a:solidFill>
                  <a:srgbClr val="FFFFFF"/>
                </a:solidFill>
                <a:latin typeface="Calibri"/>
              </a:rPr>
              <a:t>(x²+5x+6)/(x+2)</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Correct answer: (x + 3),  x ≠ −2</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If the bot writes 'x + 5 + 6/(x+2)' — it's wrong. You know why.</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NEXT CLASS — HAND-OFF</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Factor. Cancel</a:t>
            </a:r>
          </a:p>
          <a:p>
            <a:pPr algn="ctr"/>
            <a:r>
              <a:rPr sz="4600" b="1" i="0">
                <a:solidFill>
                  <a:srgbClr val="FFFFFF"/>
                </a:solidFill>
                <a:latin typeface="Calibri"/>
              </a:rPr>
              <a:t>factors. Check.</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Quiz 11 · Discussion 11 · Assignment 11 — all due Sun Nov 15</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Veterans Day: no class Wed. Sessions: Tue + Thu as usual.</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NEXT WEEK — WEEK 12</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Radicals &amp;</a:t>
            </a:r>
          </a:p>
          <a:p>
            <a:pPr algn="ctr"/>
            <a:r>
              <a:rPr sz="4600" b="1" i="0">
                <a:solidFill>
                  <a:srgbClr val="FFFFFF"/>
                </a:solidFill>
                <a:latin typeface="Calibri"/>
              </a:rPr>
              <a:t>Rational Exponents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Same danger: squaring both sides creates extraneous solutions too.</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check-your-answers habit you built this week carries right over.</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HOOK — THE OBVIOUS MOVE THAT'S WRONG</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(x + 3)</a:t>
            </a:r>
          </a:p>
          <a:p>
            <a:pPr algn="ctr"/>
            <a:r>
              <a:rPr sz="4800" b="1" i="0">
                <a:solidFill>
                  <a:srgbClr val="FFFFFF"/>
                </a:solidFill>
                <a:latin typeface="Calibri"/>
              </a:rPr>
              <a:t>──────  = 3 ?</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Most instincts say yes. All instincts are wrong.</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 is a TERM, not a FACTOR.</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WEEK'S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Why does canceling</a:t>
            </a:r>
          </a:p>
          <a:p>
            <a:pPr algn="ctr"/>
            <a:r>
              <a:rPr sz="4600" b="1" i="0">
                <a:solidFill>
                  <a:srgbClr val="FFFFFF"/>
                </a:solidFill>
                <a:latin typeface="Calibri"/>
              </a:rPr>
              <a:t>terms fail?</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And what's the one move that never fails?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Factor → cancel factors → state exclusions.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2 — SIMPLIFYING</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FACTOR.</a:t>
            </a:r>
          </a:p>
          <a:p>
            <a:pPr algn="ctr"/>
            <a:r>
              <a:rPr sz="5200" b="1" i="0">
                <a:solidFill>
                  <a:srgbClr val="FFFFFF"/>
                </a:solidFill>
                <a:latin typeface="Calibri"/>
              </a:rPr>
              <a:t>Then cancel.</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(x² − 9) / (x + 3) = ?</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x² − 9 = (x+3)(x−3) → answer: x − 3, x ≠ −3</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2 CONTINUED</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(x² − 4)</a:t>
            </a:r>
          </a:p>
          <a:p>
            <a:pPr algn="ctr"/>
            <a:r>
              <a:rPr sz="4400" b="1" i="0">
                <a:solidFill>
                  <a:srgbClr val="FFFFFF"/>
                </a:solidFill>
                <a:latin typeface="Calibri"/>
              </a:rPr>
              <a:t>──────────────</a:t>
            </a:r>
          </a:p>
          <a:p>
            <a:pPr algn="ctr"/>
            <a:r>
              <a:rPr sz="4400" b="1" i="0">
                <a:solidFill>
                  <a:srgbClr val="FFFFFF"/>
                </a:solidFill>
                <a:latin typeface="Calibri"/>
              </a:rPr>
              <a:t>(x² + 4x + 4)</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Factor both — then see what cancels.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 (x−2)/(x+2),  x ≠ −2</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SIGNATURE TRAP — THE CARDINAL SIN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(x + 3)</a:t>
            </a:r>
          </a:p>
          <a:p>
            <a:pPr algn="ctr"/>
            <a:r>
              <a:rPr sz="4800" b="1" i="0">
                <a:solidFill>
                  <a:srgbClr val="FFFFFF"/>
                </a:solidFill>
                <a:latin typeface="Calibri"/>
              </a:rPr>
              <a:t>──────  ≠  3</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Factor first. If x doesn't come out as a factor — stop.</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3(x + 3)/(x + 3) = 3 ✓ · (x + 3)/x ≠ 3 ✗</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SEGMENTS 3–4 — MULTIPLY, DIVIDE, ADD</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 : factor &amp;</a:t>
            </a:r>
          </a:p>
          <a:p>
            <a:pPr algn="ctr"/>
            <a:r>
              <a:rPr sz="4600" b="1" i="0">
                <a:solidFill>
                  <a:srgbClr val="FFFFFF"/>
                </a:solidFill>
                <a:latin typeface="Calibri"/>
              </a:rPr>
              <a:t>cancel first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 : flip the second, then ×</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[(x²−9)/(x+2)]·[(x+2)/(x−3)] = x+3</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4 — ADDING WITH LCD</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1/x + 1/(x+1)</a:t>
            </a:r>
          </a:p>
          <a:p>
            <a:pPr algn="ctr"/>
            <a:r>
              <a:rPr sz="4400" b="1" i="0">
                <a:solidFill>
                  <a:srgbClr val="FFFFFF"/>
                </a:solidFill>
                <a:latin typeface="Calibri"/>
              </a:rPr>
              <a:t>= ?</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LCD = x(x+1) · build equivalent fractions · add</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(2x+1) / [x(x+1)]</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4 — SUBTRACTION SIGN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A/(…) − B/(…):</a:t>
            </a:r>
          </a:p>
          <a:p>
            <a:pPr algn="ctr"/>
            <a:r>
              <a:rPr sz="4400" b="1" i="0">
                <a:solidFill>
                  <a:srgbClr val="FFFFFF"/>
                </a:solidFill>
                <a:latin typeface="Calibri"/>
              </a:rPr>
              <a:t>distribute the −</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The negative reaches EVERY term in B's numerator.</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A − (b₁ + b₂) = A − b₁ − b₂   ← both signs flip</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