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12. This week we unify three connected ideas: simplifying radical expressions using product and quotient rules, converting freely between radical notation and rational-exponent notation, and solving radical equations — always with the discipline to check for extraneous solutions. By Friday you'll see that a radical is just an exponent in disguise, and that disguise is exactly what trips students on every exam. Let's make the connection airtight.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Pause here for 3 minutes. Ask students to write down or discuss with a neighbor: at what exact step does the extraneous solution sneak in, and why? The answer: when you square both sides, you turn a one-directional arrow into a two-directional one. The original equation requires the radical side to equal a positive quantity. Squaring loses that directionality — it allows both signs. That's why x = −2 passed the algebra but failed the original equation. The check re-imposes the positivity requirement the squaring erased. This is a conceptual moment, not just a procedure.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Desmos. Type y = √(x+3) on line 1 and y = x+1 on line 2. The graphs intersect at exactly one point: (1, 2). Students can drag the cursor to confirm it. Now ask: where is x = −2? At x = −2, the line y = x+1 has value −1, but the radical function y = √(x+3) gives positive 1. They don't meet at x = −2 — the graph makes the extraneous solution visible. This is why Desmos is the tool of the week: it shows solutions as intersections, and it makes the absence of a solution at x = −2 immediately obvious. Check every radical equation this 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 is the AI-critique moment for this week. Paste this to Gemini, Claude, or ChatGPT: 'Solve √(x+3) = x+1 and explain each step.' Then check two things: did it correctly identify x = 1 as the solution? And did it check x = −2 in the original equation? Chatbots frequently present both x = 1 and x = −2 as solutions without verifying them, or they check in the squared equation instead of the original. The model drafts; you judge. If it skips the check, you have caught a real error — and that is exactly the critical eye we're building all semester. Flag it; fix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Bring it home: a radical is an exponent with a fractional power. Every rule we used this week — adding rational exponents, the product rule for radicals, the check for extraneous solutions — flows from the exponent rules established in Week 1 and the equation-solving habits of Week 2. This week is a bridge. Next week we push further: in Week 13, the exponent becomes the variable itself, and we'll meet exponential functions — growth, decay, and the number e. Your graded work this week: Quiz 12, Discussion 12, and Assignment 12, all due Sunday Nov 22 at 11:59 p.m. Come to class Thursday ready to solve radical equations by hand.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with this: '8 to the two-thirds power equals 4. No calculator. How?' Give students 30 seconds to think, then pair-share. Most will stare — the notation blocks them. The punchline: 8^(2/3) means the cube root of 8, squared. Cube root of 8 is 2; 2 squared is 4. The radical and the rational exponent are the same object wearing different clothes. Once you see that, this entire week collapses into one big idea: radicals ARE exponents. Everything else follows from the exponent rules you already know.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week's driving question has two parts: first, radicals and exponents — how do you move fluently between √(x³) and x^(3/2), between x^(2/5) and the fifth root of x squared? Second, why does solving radical equations demand we always check our answers? Squaring both sides is a powerful move, but it can manufacture solutions that never existed in the original equation — those are extraneous roots. The check isn't optional — it's the whole game. Both questions have the same answer at the core: respect the radical's behavior.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product rule for radicals: √(ab) = √a · √b, when both are non-negative. The quotient rule: √(a/b) = √a / √b. To simplify a radical, find the largest perfect-square factor under the sign and pull it out. Walk through √50 step by step: 50 = 25 × 2, so √50 = √25 · √2 = 5√2. Then √48 = √(16·3) = 4√3. The misconception to pre-empt right now: √(a+b) is NOT √a + √b. Try it with numbers: √(9+16) = √25 = 5, but √9 + √16 = 3 + 4 = 7. These are never the same. Burn this into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Introduce the definition: a raised to the m/n power means take the nth root first, then raise to the m. So 16^(3/4): fourth root of 16 is 2, then 2 cubed is 8. Always take the root first when the base is an integer — it keeps the numbers small. Now the conversion rules: going from radical to rational exponent, the index of the root becomes the denominator, the power on the radicand becomes the numerator. √(x³) = x^(3/2). Going from rational exponent to radical, reverse the reading. x^(2/5) = ⁵√(x²). Practice the translation in both directions until it feels automatic — the quiz will ask for both.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Once you write radicals as rational exponents, ALL the exponent rules from Week 1 apply exactly — you just need fraction arithmetic. Product rule: add the exponents. x^(1/2) · x^(1/3): get a common denominator, 1/2 + 1/3 = 3/6 + 2/6 = 5/6. So x^(5/6). Power of a power: multiply. (x^(3/2))^2 = x^3. Quotient: subtract. x^(5/4) / x^(1/4) = x^(4/4) = x. Walk each one slowly — the only new skill is fraction addition. The algebra is the same exponent rules. This is why we learned those rules in Week 1: they keep paying off all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week's signature trap, and it appears on almost every algebra exam. Students see a sum under a radical and want to split it into two separate radicals. It feels like distribution. It is not. The product rule lets you split a PRODUCT: √(a·b) = √a · √b. But a SUM under a radical stays together. Diagnose it with a number check: √(9+16) = √25 = 5. Split it: √9 + √16 = 3 + 4 = 7. Five is not seven — the shortcut is wrong. There is no way to simplify √(a+b) by splitting the radical over a sum. Name it, show the number proof, and move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Solving radical equations follows a four-step process. Step one: get the radical alone on one side. Step two: raise both sides to the power matching the radical's index — for a square root, square both sides. Step three: solve the resulting equation, which is usually linear or quadratic. Step four — and this is load-bearing: plug every solution back into the ORIGINAL equation and check. Why? When you square both sides, you lose information: the equation √x = −3 has no solution, but squaring gives x = 9, which is wrong. The check is not optional; it is the definition of finding the actual solution 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Walk through √(x+3) = x+1 step by step. Radical is already isolated. Square both sides: x+3 = (x+1)² = x²+2x+1. Rearrange: x²+x−2 = 0. Factor: (x+2)(x−1) = 0. Candidates: x = 1 or x = −2. Now check. x = 1: left side √(1+3) = √4 = 2; right side 1+1 = 2. Equal — valid solution. x = −2: left side √(−2+3) = √1 = 1; right side −2+1 = −1. One does not equal negative one — extraneous. The solution is x = 1 only. This is the exact item that will appear on the quiz. Emphasize: the algebra produced two values; the check reduced it to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WEEK 12 · NOV 16–20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331720"/>
            <a:ext cx="1127455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Radicals,</a:t>
            </a:r>
          </a:p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Rational Exponents</a:t>
            </a:r>
          </a:p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&amp; Radical Equations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60520"/>
            <a:ext cx="1036015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 i="0">
                <a:solidFill>
                  <a:srgbClr val="8FB8D9"/>
                </a:solidFill>
                <a:latin typeface="Calibri"/>
              </a:rPr>
              <a:t>MATH 120 · Silver Oak University · Prof. Calloway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74920"/>
            <a:ext cx="10360152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700" b="0" i="0">
                <a:solidFill>
                  <a:srgbClr val="F2F6FA"/>
                </a:solidFill>
                <a:latin typeface="Calibri"/>
              </a:rPr>
              <a:t>Silver Oak University · Department of Mathematics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715000"/>
            <a:ext cx="1036015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0" i="0">
                <a:solidFill>
                  <a:srgbClr val="6E8CA6"/>
                </a:solidFill>
                <a:latin typeface="Calibri"/>
              </a:rPr>
              <a:t>~ Prof. Calloway's edition · Fall 2026 · built with thecoursemaker.com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INTERACTION · QUICK CLASSIFY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000" b="1" i="0">
                <a:solidFill>
                  <a:srgbClr val="FFFFFF"/>
                </a:solidFill>
                <a:latin typeface="Calibri"/>
              </a:rPr>
              <a:t>Which step</a:t>
            </a:r>
          </a:p>
          <a:p>
            <a:pPr algn="ctr"/>
            <a:r>
              <a:rPr sz="5000" b="1" i="0">
                <a:solidFill>
                  <a:srgbClr val="FFFFFF"/>
                </a:solidFill>
                <a:latin typeface="Calibri"/>
              </a:rPr>
              <a:t>creates the</a:t>
            </a:r>
          </a:p>
          <a:p>
            <a:pPr algn="ctr"/>
            <a:r>
              <a:rPr sz="5000" b="1" i="0">
                <a:solidFill>
                  <a:srgbClr val="FFFFFF"/>
                </a:solidFill>
                <a:latin typeface="Calibri"/>
              </a:rPr>
              <a:t>extraneous root?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Think-pair: does squaring always preserve solution sets?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TECHNOLOGY WORKFLOW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Graph √(x+3)</a:t>
            </a:r>
          </a:p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and x+1</a:t>
            </a:r>
          </a:p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where do they meet?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Desmos confirms the intersection — and shows why x = −2 fails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desmos.com/calculator — free, no login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AUDIT THE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Paste to your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chatbot — then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check the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AI often forgets to verify extraneous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Your job: catch the omission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CALLBACK + HAND-OFF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Radical = exponent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in disguise.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Always check.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Next week: exponential functions — the exponent becomes the variable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HOOK · THE HIDDEN EXPONENT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  <a:latin typeface="Calibri"/>
              </a:rPr>
              <a:t>8^(2/3) = 4</a:t>
            </a:r>
          </a:p>
          <a:p>
            <a:pPr algn="ctr"/>
            <a:r>
              <a:rPr sz="5200" b="1" i="0">
                <a:solidFill>
                  <a:srgbClr val="FFFFFF"/>
                </a:solidFill>
                <a:latin typeface="Calibri"/>
              </a:rPr>
              <a:t>Why?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A radical and a fraction exponent — same thing, different mask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ⁿ√a = a^(1/n) · always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THE WEEK'S BIG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How do radicals</a:t>
            </a:r>
          </a:p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and exponents</a:t>
            </a:r>
          </a:p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connect?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And why does 'checking' matter so much when we solve?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SEGMENT 1 · SIMPLIFYING RADICALS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√(a²b) = a√b</a:t>
            </a:r>
          </a:p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Product &amp;</a:t>
            </a:r>
          </a:p>
          <a:p>
            <a:pPr algn="ctr"/>
            <a:r>
              <a:rPr sz="4600" b="1" i="0">
                <a:solidFill>
                  <a:srgbClr val="FFFFFF"/>
                </a:solidFill>
                <a:latin typeface="Calibri"/>
              </a:rPr>
              <a:t>Quotient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Factor out perfect squares — every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√(50) = √(25·2) = 5√2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SEGMENT 2 · RATIONAL EXPONENTS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000" b="1" i="0">
                <a:solidFill>
                  <a:srgbClr val="FFFFFF"/>
                </a:solidFill>
                <a:latin typeface="Calibri"/>
              </a:rPr>
              <a:t>a^(m/n) =</a:t>
            </a:r>
          </a:p>
          <a:p>
            <a:pPr algn="ctr"/>
            <a:r>
              <a:rPr sz="5000" b="1" i="0">
                <a:solidFill>
                  <a:srgbClr val="FFFFFF"/>
                </a:solidFill>
                <a:latin typeface="Calibri"/>
              </a:rPr>
              <a:t>(ⁿ√a)^m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The denominator is the root; the numerator is the power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16^(3/4) = (⁴√16)³ = 2³ =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SEGMENT 3 · EXPRESSIONS WITH RATIONAL EXPONENTS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x^(1/2) · x^(1/3)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= x^(5/6)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Same base, multiplying — add the exponents (fractions now)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Add: 1/2 + 1/3 = 3/6 + 2/6 = 5/6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SIGNATURE 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  <a:latin typeface="Calibri"/>
              </a:rPr>
              <a:t>√(a+b)</a:t>
            </a:r>
          </a:p>
          <a:p>
            <a:pPr algn="ctr"/>
            <a:r>
              <a:rPr sz="5200" b="1" i="0">
                <a:solidFill>
                  <a:srgbClr val="FFFFFF"/>
                </a:solidFill>
                <a:latin typeface="Calibri"/>
              </a:rPr>
              <a:t>≠ √a + √b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The most common radical error — and how to catch it every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√(9+16) = 5, NOT 3+4 =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SEGMENT 4 · RADICAL EQUATIONS — THE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Step 1: Isolate √</a:t>
            </a:r>
          </a:p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Step 2: Square both sides</a:t>
            </a:r>
          </a:p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Step 3: Solve</a:t>
            </a:r>
          </a:p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Step 4: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Squaring creates new solutions — not all of them are real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 spc="220">
                <a:solidFill>
                  <a:srgbClr val="8FB8D9"/>
                </a:solidFill>
                <a:latin typeface="Calibri"/>
              </a:rPr>
              <a:t>WORKED EXAMPLE · √(X+3) = X+1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2514600"/>
            <a:ext cx="1145743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x = 1 ✓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x = −2 ✗</a:t>
            </a:r>
          </a:p>
          <a:p>
            <a:pPr algn="ctr"/>
            <a:r>
              <a:rPr sz="4800" b="1" i="0">
                <a:solidFill>
                  <a:srgbClr val="FFFFFF"/>
                </a:solidFill>
                <a:latin typeface="Calibri"/>
              </a:rPr>
              <a:t>(extraneous)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343400"/>
            <a:ext cx="1054303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Always substitute both candidates into the original equation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349240"/>
            <a:ext cx="10543032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5AC8E0"/>
                </a:solidFill>
                <a:latin typeface="Calibri"/>
              </a:rPr>
              <a:t>x = −2: √1 = 1, but x+1 = −1 ≠ 1 → reject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84280" y="6355080"/>
            <a:ext cx="54864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6E8CA6"/>
                </a:solidFill>
                <a:latin typeface="Calibr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