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2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to Week 13 — and to a genuine turning point in the course. Every function we’ve studied so far has had the variable in the base: x squared, x cubed, one over x. Today we flip that arrangement. The variable goes into the exponent, and that single change produces the most important curves in science, economics, and everyday life. Compound interest is exponential. Population growth is exponential. Viral spread, radioactive decay, drug metabolism — all exponential. You’ve been living inside these curves for years. This week you finally understand them. Quick note: Thanksgiving falls Thursday and Friday, so we only meet today. Everything closes Sunday Nov 29 — start your tutorial and assignment early.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Two formulas — and the key is knowing which one to use. If the problem tells you how many times per year the interest is compounded — annually, quarterly, monthly — use A = P times (1 plus r over n) to the nt. P is principal, r is the annual rate as a decimal, n is compounding periods per year, t is years. If the problem says “compounded continuously,” use A = Pe to the rt. Walk the students through the letters one at a time before any calculation. The most common error: students use n = 1 for quarterly compounding. Quarterly means n = 4. For the worked example on the next slide, let’s use P = 1000, r = 6%, n = 1, t = 2 — the numbers they’ll also see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work it step by step. P = 1000, r = 0.06, n = 1 (annual), t = 2 years. Substitute: A = 1000 times (1 plus 0.06 divided by 1) to the (1 times 2) = 1000 times (1.06) squared = 1000 times 1.1236 = $1,123.60. Now compare to simple interest: $1,000 times (1 plus 0.06 times 2) = $1,120. The compounding earns $3.60 more. That gap seems small now, but over 12 years at 6% annual compounding, you get $2,012 instead of $1,720 with simple interest — that’s almost $300 difference from the same rate. That’s the power of compounding, and it’s purely exponential: each year’s interest earns interest the next year.</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structure of any growth or decay application. A city has 800 people in 2020 and grows at 3% per year. The initial value a is 800. The growth rate is 3%, so each year we multiply by 1 plus 0.03 equals 1.03 — that’s b. The model is P(t) = 800 times (1.03) to the t. To find the population in 2030, substitute t = 10: P(10) = 800 times (1.03) to the 10th. (1.03) to the 10th is approximately 1.344, so P(10) is approximately 1,075 people. Notice b = 1.03 is greater than 1, which confirms growth — consistent with what the word “grows” already told us. Decay works the same way with b = 1 minus the decay rate, so b is between 0 and 1.</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Open desmos.com/calculator — free, no login. Type 3 times 2 to the x exactly as written: 3*2^x. Watch the curve: it starts near the x-axis on the left, crosses the y-axis at (0, 3), and rises steeply to the right. Now type y = 0 on line 2 — Desmos draws the asymptote as a horizontal line, and you can see the curve approaching it from above but never touching. Click a point on the curve to read its coordinates and confirm your by-hand calculations. Then try 8*(0.5)^x — a decay curve starting at (0, 8) and falling. Two functions, same asymptote, opposite directions. The visual cements the four graph features better than any description can.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Your turn to audit. Paste this into any approved chatbot: “Evaluate f(x) = 3 times 2 to the x at x = negative 2 and state the y-intercept.” Then check its work by hand. For the evaluation: f of negative 2 = 3 times 2 to the negative 2 = 3 times one-fourth = three-fourths = 0.75. That part is usually right. For the y-intercept: a common chatbot error is to write (0, 6) because it multiplies 3 times 2. The correct y-intercept is (0, 3) — substitute x = 0, get 3 times 1 equals 3. If the bot gets 6, it made the exact trap we named earlier. The habit all semester: the tool drafts, you judge. That’s exactly how the Lecture Tutorial works this week.</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Three graded items this week, all closing Sunday November 29. First: Lecture Tutorial 13 — your approved chatbot walks you through evaluating, classifying, graph features, e, and compound interest. Submit the share link. Second: Quiz 13, no AI — ten questions on everything from today. Third: Discussion 13, where you explore where exponential growth or decay shows up in your own field or life, and Assignment 13, four AI-coached problems. Heads up on Thanksgiving: your initial discussion post is technically due Friday the 27th, which is the holiday. Post it Wednesday or Thursday morning if you can. Next week: Week 14 flips the question entirely. If b to the x equals some value, what is x? That inverse operation is the logarithm — and it unlocks a whole new class of equations.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 want a show of hands: if you put $1,000 in an account earning 6% interest, how much do you think you’d have after 12 years? Pause and let a few answers land — most students guess $1,200 to $1,500. The actual answer is $2,012 — more than double. That’s not magic; it’s compound interest, which is exponential growth. The interest earns interest, and the curve accelerates. By the end of today you’ll know exactly why — and you’ll be able to compute it from scratch.</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the conceptual shift. We’ve been working with functions like x squared, x cubed, radical x — the variable is always in the base. Today, the variable moves to the exponent. Write f(x) = 2 to the x on the board next to g(x) = x squared. At x equals 3: 2 cubed is 8, and 3 squared is 9 — close. But at x equals 10: 2 to the 10th is 1,024, and 10 squared is 100. At x equals 20: 2 to the 20th is over a million. The exponential function blows past the polynomial for large x. That acceleration is what makes these functions so important — and so worth understanding precisely.</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exponential function has exactly two parameters: a and b. The a is the initial value — what the function equals when x is zero, since b to the zero is always 1. The b is the base, the fixed growth or decay multiplier applied at every step. Conditions: b must be positive, and b cannot equal 1. If b were zero or negative, we’d get undefined values for many inputs; if b equals 1, then 1 to any power is just 1, giving a constant function, not exponential. Keep writing: a is the starting point, b is the multiplier, x is the exponent. The variable is always in the exponent — that’s the definition.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Let’s work through every case with f(x) = 3 times 2 to the x. At x equals 0: 3 times 2 to the 0 is 3 times 1 equals 3. At x equals 2: 3 times 2 squared is 3 times 4 equals 12. At x equals negative 1: 3 times 2 to the negative 1 is 3 times one-half equals 1.5. At x equals negative 3: 3 times 2 to the negative 3 is 3 times one-eighth equals 0.375. Notice: negative inputs give small positive outputs, but never zero or negative. The function is always positive — and it gets closer and closer to zero as x gets very negative, but never arrives. That floor is the horizontal asymptote, which we’ll name in a moment.</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This is the central classification rule for the whole week, and it’s beautifully simple. Compare the base to 1. If b is greater than 1 — like b equals 2, 3, or 10 — then as x increases, b to the x increases, so the function grows. That’s exponential growth. If b is between 0 and 1 — like b equals one-half, 0.8, or one-third — then as x increases, b to the x decreases, because we keep multiplying by something less than 1. That’s exponential decay. Quick check: f(x) = 5 times 0.8 to the x. What is b? 0.8. Is 0.8 greater than or less than 1? Less than 1. So it’s decay. Make sure students say this rule back to you — it’s the core of Quiz 13.</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 is the trap that costs points on almost every quiz. Students see f(x) = 4 times 3 to the x and multiply 4 times 3 to get 12. They write the y-intercept is 0 comma 12. Wrong. Always substitute x equals 0 first. 3 to the 0 is 1, so f(0) equals 4 times 1 equals 4. The y-intercept is 0 comma 4. The rule: the y-intercept of any f(x) = a times b to the x is always the point (0, a), because b to the zero power is always 1. The initial value a is the y-intercept. Write that on your notes right now: y-intercept equals (0, a). Do not multiply a times b. I promise this trap will be on the quiz.</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Once you know a and b, you can read the graph without plotting a single point. One: y-intercept is 0 comma a. Two: horizontal asymptote is y equals 0 — the curve approaches the x-axis from above but never touches it. Three: the function is always positive when a is positive, because b to any power is positive. Four: growth functions are strictly increasing from left to right, and decay functions are strictly decreasing from left to right. Walk through both examples on the slide: f(x) = 3 times 2 to the x — y-intercept 0 comma 3, asymptote y = 0, increasing since b = 2 is greater than 1. h(x) = 8 times one-half to the x — y-intercept 0 comma 8, asymptote y = 0, decreasing since b equals one-half is less than 1.</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special base appears everywhere in nature and finance: the number e, approximately 2.71828. It’s irrational — its decimal never ends and never repeats, just like pi. Where does it come from? Imagine compounding interest more and more frequently — annually, monthly, daily, every second. The formula (1 plus 1 over n) to the n approaches a limit as n goes to infinity. That limit is e. For our purposes, remember three facts: e is approximately 2.718, e to the zero is 1 (just like any base to the zero), and since e is greater than 1, the function f(x) = e to the x is exponential growth. We’ll use e intensively in the continuous-compounding formula next.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WEEK 13 · EXPONENTIAL FUNCTIONS</a:t>
            </a:r>
          </a:p>
        </p:txBody>
      </p:sp>
      <p:sp>
        <p:nvSpPr>
          <p:cNvPr id="3" name="TextBox 2"/>
          <p:cNvSpPr txBox="1"/>
          <p:nvPr/>
        </p:nvSpPr>
        <p:spPr>
          <a:xfrm>
            <a:off x="457200" y="2331720"/>
            <a:ext cx="11274552" cy="1737360"/>
          </a:xfrm>
          <a:prstGeom prst="rect">
            <a:avLst/>
          </a:prstGeom>
          <a:noFill/>
        </p:spPr>
        <p:txBody>
          <a:bodyPr wrap="square" anchor="ctr" lIns="0" rIns="0" tIns="0" bIns="0">
            <a:spAutoFit/>
          </a:bodyPr>
          <a:lstStyle/>
          <a:p>
            <a:pPr algn="ctr"/>
            <a:r>
              <a:rPr sz="4800" b="1" i="0">
                <a:solidFill>
                  <a:srgbClr val="FFFFFF"/>
                </a:solidFill>
                <a:latin typeface="Calibri"/>
              </a:rPr>
              <a:t>When the Variable</a:t>
            </a:r>
          </a:p>
          <a:p>
            <a:pPr algn="ctr"/>
            <a:r>
              <a:rPr sz="4800" b="1" i="0">
                <a:solidFill>
                  <a:srgbClr val="FFFFFF"/>
                </a:solidFill>
                <a:latin typeface="Calibri"/>
              </a:rPr>
              <a:t>Moves to the Exponent</a:t>
            </a:r>
          </a:p>
        </p:txBody>
      </p:sp>
      <p:sp>
        <p:nvSpPr>
          <p:cNvPr id="4" name="TextBox 3"/>
          <p:cNvSpPr txBox="1"/>
          <p:nvPr/>
        </p:nvSpPr>
        <p:spPr>
          <a:xfrm>
            <a:off x="914400" y="4160520"/>
            <a:ext cx="10360152" cy="914400"/>
          </a:xfrm>
          <a:prstGeom prst="rect">
            <a:avLst/>
          </a:prstGeom>
          <a:noFill/>
        </p:spPr>
        <p:txBody>
          <a:bodyPr wrap="square" anchor="ctr" lIns="0" rIns="0" tIns="0" bIns="0">
            <a:spAutoFit/>
          </a:bodyPr>
          <a:lstStyle/>
          <a:p>
            <a:pPr algn="ctr"/>
            <a:r>
              <a:rPr sz="2200" b="0" i="0">
                <a:solidFill>
                  <a:srgbClr val="8FB8D9"/>
                </a:solidFill>
                <a:latin typeface="Calibri"/>
              </a:rPr>
              <a:t>Growth, decay, compound interest, and the natural base e</a:t>
            </a:r>
          </a:p>
        </p:txBody>
      </p:sp>
      <p:sp>
        <p:nvSpPr>
          <p:cNvPr id="5" name="TextBox 4"/>
          <p:cNvSpPr txBox="1"/>
          <p:nvPr/>
        </p:nvSpPr>
        <p:spPr>
          <a:xfrm>
            <a:off x="914400" y="5074920"/>
            <a:ext cx="10360152" cy="548640"/>
          </a:xfrm>
          <a:prstGeom prst="rect">
            <a:avLst/>
          </a:prstGeom>
          <a:noFill/>
        </p:spPr>
        <p:txBody>
          <a:bodyPr wrap="square" anchor="ctr" lIns="0" rIns="0" tIns="0" bIns="0">
            <a:spAutoFit/>
          </a:bodyPr>
          <a:lstStyle/>
          <a:p>
            <a:pPr algn="ctr"/>
            <a:r>
              <a:rPr sz="1700" b="0" i="0">
                <a:solidFill>
                  <a:srgbClr val="F2F6FA"/>
                </a:solidFill>
                <a:latin typeface="Calibri"/>
              </a:rPr>
              <a:t>Silver Oak University · Department of Mathematics</a:t>
            </a:r>
          </a:p>
        </p:txBody>
      </p:sp>
      <p:sp>
        <p:nvSpPr>
          <p:cNvPr id="6" name="TextBox 5"/>
          <p:cNvSpPr txBox="1"/>
          <p:nvPr/>
        </p:nvSpPr>
        <p:spPr>
          <a:xfrm>
            <a:off x="914400" y="5715000"/>
            <a:ext cx="10360152" cy="457200"/>
          </a:xfrm>
          <a:prstGeom prst="rect">
            <a:avLst/>
          </a:prstGeom>
          <a:noFill/>
        </p:spPr>
        <p:txBody>
          <a:bodyPr wrap="square" anchor="ctr" lIns="0" rIns="0" tIns="0" bIns="0">
            <a:spAutoFit/>
          </a:bodyPr>
          <a:lstStyle/>
          <a:p>
            <a:pPr algn="ctr"/>
            <a:r>
              <a:rPr sz="1400" b="0" i="0">
                <a:solidFill>
                  <a:srgbClr val="6E8CA6"/>
                </a:solidFill>
                <a:latin typeface="Calibri"/>
              </a:rPr>
              <a:t>~ Prof. Calloway's edition · Fall 2026 · built with thecoursemaker.com</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COMPOUND INTEREST</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Two Formulas—Know Which</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Periodic: A = P(1 + r/n)ⁿᵗ · Continuous: A = Peʳᵗ</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n given → periodic · “continuously” → Peʳᵗ</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WORKED EXAMPLE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$1,000 at 6%,</a:t>
            </a:r>
          </a:p>
          <a:p>
            <a:pPr algn="ctr"/>
            <a:r>
              <a:rPr sz="4400" b="1" i="0">
                <a:solidFill>
                  <a:srgbClr val="FFFFFF"/>
                </a:solidFill>
                <a:latin typeface="Calibri"/>
              </a:rPr>
              <a:t>2 Years Annual</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 = 1000(1.06)² = 1000 × 1.1236 = $1,123.60</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Simple interest gives $1,120 · Compounding earns $3.60 more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GROWTH APPLICATION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Population:</a:t>
            </a:r>
          </a:p>
          <a:p>
            <a:pPr algn="ctr"/>
            <a:r>
              <a:rPr sz="5200" b="1" i="0">
                <a:solidFill>
                  <a:srgbClr val="FFFFFF"/>
                </a:solidFill>
                <a:latin typeface="Calibri"/>
              </a:rPr>
              <a:t>800 → 1,075</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P(t) = 800 · (1.03)ᵗ · P(10) ≈ 1,075 people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b = 1.03 &gt; 1 confirms growth · 3% per year, 10 years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TECHNOLOGY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Confirm in</a:t>
            </a:r>
          </a:p>
          <a:p>
            <a:pPr algn="ctr"/>
            <a:r>
              <a:rPr sz="4600" b="1" i="0">
                <a:solidFill>
                  <a:srgbClr val="FFFFFF"/>
                </a:solidFill>
                <a:latin typeface="Calibri"/>
              </a:rPr>
              <a:t>Desmos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Type 3*2^x · identify (0, 3) · add y=0 to see the asymptote</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Zoom out left: the curve glides toward y=0 and never touches it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AUDIT THE AI</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000" b="1" i="0">
                <a:solidFill>
                  <a:srgbClr val="FFFFFF"/>
                </a:solidFill>
                <a:latin typeface="Calibri"/>
              </a:rPr>
              <a:t>Find the Error</a:t>
            </a:r>
          </a:p>
          <a:p>
            <a:pPr algn="ctr"/>
            <a:r>
              <a:rPr sz="4000" b="1" i="0">
                <a:solidFill>
                  <a:srgbClr val="FFFFFF"/>
                </a:solidFill>
                <a:latin typeface="Calibri"/>
              </a:rPr>
              <a:t>in the Bot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Prompt: “Evaluate f(x)=3·2ˣ at x=−2 and state the y-intercept.”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f(−2) = 3/4 ✓ · y-intercept = (0,6)? ❌ It’s (0,3)!</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HAND-OFF</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Before Sunday:</a:t>
            </a:r>
          </a:p>
          <a:p>
            <a:pPr algn="ctr"/>
            <a:r>
              <a:rPr sz="4400" b="1" i="0">
                <a:solidFill>
                  <a:srgbClr val="FFFFFF"/>
                </a:solidFill>
                <a:latin typeface="Calibri"/>
              </a:rPr>
              <a:t>Three Things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Tutorial 13 · Quiz 13 (no AI) · Discussion 13 + Assignment 13</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Thanksgiving Fri: post discussion early. All close Sun Nov 29.</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HOOK</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$1,000 → How much</a:t>
            </a:r>
          </a:p>
          <a:p>
            <a:pPr algn="ctr"/>
            <a:r>
              <a:rPr sz="4600" b="1" i="0">
                <a:solidFill>
                  <a:srgbClr val="FFFFFF"/>
                </a:solidFill>
                <a:latin typeface="Calibri"/>
              </a:rPr>
              <a:t>in 12 years?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6% interest, compounded annually</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Most guesses: $1,200–$1,500. Actual: $2,012.</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BIG QUESTION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What changes when</a:t>
            </a:r>
          </a:p>
          <a:p>
            <a:pPr algn="ctr"/>
            <a:r>
              <a:rPr sz="4400" b="1" i="0">
                <a:solidFill>
                  <a:srgbClr val="FFFFFF"/>
                </a:solidFill>
                <a:latin typeface="Calibri"/>
              </a:rPr>
              <a:t>x is the exponent?</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Compare f(x) = x² (x in base) to f(x) = 2ˣ (x in exponent)</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At x=10: x²=100 but 2ˣ=1,024</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DEFINITION</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600" b="1" i="0">
                <a:solidFill>
                  <a:srgbClr val="FFFFFF"/>
                </a:solidFill>
                <a:latin typeface="Calibri"/>
              </a:rPr>
              <a:t>f(x) = a · bˣ</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a = initial value · b = base (growth or decay factor) · b &gt; 0, b ≠ 1</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The variable x is the exponent. Always.</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EVALUATING</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f(x) = 3 · 2ˣ</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f(0) = 3 · f(2) = 12 · f(−1) = 1.5 · f(−3) = 0.375</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Never reaches zero · always positive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bg>
    <p:bgPr>
      <a:solidFill>
        <a:srgbClr val="103A5C"/>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GROWTH VS. DECAY</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The Base</a:t>
            </a:r>
          </a:p>
          <a:p>
            <a:pPr algn="ctr"/>
            <a:r>
              <a:rPr sz="4400" b="1" i="0">
                <a:solidFill>
                  <a:srgbClr val="FFFFFF"/>
                </a:solidFill>
                <a:latin typeface="Calibri"/>
              </a:rPr>
              <a:t>Decides Everything</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b &gt; 1 → growth (increases as x increases) · 0 &lt; b &lt; 1 → decay (decreases as x increases)</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b = 0.8: decay · b = 3: growth</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SIGNATURE TRAP</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600" b="1" i="0">
                <a:solidFill>
                  <a:srgbClr val="FFFFFF"/>
                </a:solidFill>
                <a:latin typeface="Calibri"/>
              </a:rPr>
              <a:t>The Y-Intercept</a:t>
            </a:r>
          </a:p>
          <a:p>
            <a:pPr algn="ctr"/>
            <a:r>
              <a:rPr sz="4600" b="1" i="0">
                <a:solidFill>
                  <a:srgbClr val="FFFFFF"/>
                </a:solidFill>
                <a:latin typeface="Calibri"/>
              </a:rPr>
              <a:t>Is (0, a) — Always</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f(x) = 4 · 3ˣ → f(0) = 4 · 3⁰ = 4 · 1 = 4</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 Common error: (0, 12) from 4 × 3</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GRAPH FEATURES</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4400" b="1" i="0">
                <a:solidFill>
                  <a:srgbClr val="FFFFFF"/>
                </a:solidFill>
                <a:latin typeface="Calibri"/>
              </a:rPr>
              <a:t>4 Things You Can</a:t>
            </a:r>
          </a:p>
          <a:p>
            <a:pPr algn="ctr"/>
            <a:r>
              <a:rPr sz="4400" b="1" i="0">
                <a:solidFill>
                  <a:srgbClr val="FFFFFF"/>
                </a:solidFill>
                <a:latin typeface="Calibri"/>
              </a:rPr>
              <a:t>Read Instantly</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y-intercept · asymptote y = 0 · always positive · increasing or decreasing</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Growth: rises left-to-right · Decay: falls left-to-right</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bg>
    <p:bgPr>
      <a:solidFill>
        <a:srgbClr val="0E2A47"/>
      </a:solidFill>
      <a:effectLst/>
    </p:bgPr>
  </p:bg>
  <p:cSld>
    <p:spTree>
      <p:nvGrpSpPr>
        <p:cNvPr id="1" name=""/>
        <p:cNvGrpSpPr/>
        <p:nvPr/>
      </p:nvGrpSpPr>
      <p:grpSpPr/>
      <p:sp>
        <p:nvSpPr>
          <p:cNvPr id="2" name="TextBox 1"/>
          <p:cNvSpPr txBox="1"/>
          <p:nvPr/>
        </p:nvSpPr>
        <p:spPr>
          <a:xfrm>
            <a:off x="548640" y="1783080"/>
            <a:ext cx="11091672" cy="457200"/>
          </a:xfrm>
          <a:prstGeom prst="rect">
            <a:avLst/>
          </a:prstGeom>
          <a:noFill/>
        </p:spPr>
        <p:txBody>
          <a:bodyPr wrap="square" anchor="ctr" lIns="0" rIns="0" tIns="0" bIns="0">
            <a:spAutoFit/>
          </a:bodyPr>
          <a:lstStyle/>
          <a:p>
            <a:pPr algn="ctr"/>
            <a:r>
              <a:rPr sz="1500" b="1" i="0" spc="220">
                <a:solidFill>
                  <a:srgbClr val="8FB8D9"/>
                </a:solidFill>
                <a:latin typeface="Calibri"/>
              </a:rPr>
              <a:t>THE NATURAL BASE</a:t>
            </a:r>
          </a:p>
        </p:txBody>
      </p:sp>
      <p:sp>
        <p:nvSpPr>
          <p:cNvPr id="3" name="TextBox 2"/>
          <p:cNvSpPr txBox="1"/>
          <p:nvPr/>
        </p:nvSpPr>
        <p:spPr>
          <a:xfrm>
            <a:off x="365760" y="2514600"/>
            <a:ext cx="11457432" cy="1737360"/>
          </a:xfrm>
          <a:prstGeom prst="rect">
            <a:avLst/>
          </a:prstGeom>
          <a:noFill/>
        </p:spPr>
        <p:txBody>
          <a:bodyPr wrap="square" anchor="ctr" lIns="0" rIns="0" tIns="0" bIns="0">
            <a:spAutoFit/>
          </a:bodyPr>
          <a:lstStyle/>
          <a:p>
            <a:pPr algn="ctr"/>
            <a:r>
              <a:rPr sz="5200" b="1" i="0">
                <a:solidFill>
                  <a:srgbClr val="FFFFFF"/>
                </a:solidFill>
                <a:latin typeface="Calibri"/>
              </a:rPr>
              <a:t>e ≈ 2.718…</a:t>
            </a:r>
          </a:p>
        </p:txBody>
      </p:sp>
      <p:sp>
        <p:nvSpPr>
          <p:cNvPr id="4" name="TextBox 3"/>
          <p:cNvSpPr txBox="1"/>
          <p:nvPr/>
        </p:nvSpPr>
        <p:spPr>
          <a:xfrm>
            <a:off x="822960" y="4343400"/>
            <a:ext cx="10543032" cy="1005840"/>
          </a:xfrm>
          <a:prstGeom prst="rect">
            <a:avLst/>
          </a:prstGeom>
          <a:noFill/>
        </p:spPr>
        <p:txBody>
          <a:bodyPr wrap="square" anchor="ctr" lIns="0" rIns="0" tIns="0" bIns="0">
            <a:spAutoFit/>
          </a:bodyPr>
          <a:lstStyle/>
          <a:p>
            <a:pPr algn="ctr"/>
            <a:r>
              <a:rPr sz="2000" b="0" i="0">
                <a:solidFill>
                  <a:srgbClr val="8FB8D9"/>
                </a:solidFill>
                <a:latin typeface="Calibri"/>
              </a:rPr>
              <a:t>Irrational (like π) · e⁰ = 1 · e &gt; 1 so f(x) = eˣ is growth</a:t>
            </a:r>
          </a:p>
        </p:txBody>
      </p:sp>
      <p:sp>
        <p:nvSpPr>
          <p:cNvPr id="5" name="TextBox 4"/>
          <p:cNvSpPr txBox="1"/>
          <p:nvPr/>
        </p:nvSpPr>
        <p:spPr>
          <a:xfrm>
            <a:off x="822960" y="5349240"/>
            <a:ext cx="10543032" cy="640080"/>
          </a:xfrm>
          <a:prstGeom prst="rect">
            <a:avLst/>
          </a:prstGeom>
          <a:noFill/>
        </p:spPr>
        <p:txBody>
          <a:bodyPr wrap="square" anchor="ctr" lIns="0" rIns="0" tIns="0" bIns="0">
            <a:spAutoFit/>
          </a:bodyPr>
          <a:lstStyle/>
          <a:p>
            <a:pPr algn="ctr"/>
            <a:r>
              <a:rPr sz="2200" b="1" i="0">
                <a:solidFill>
                  <a:srgbClr val="5AC8E0"/>
                </a:solidFill>
                <a:latin typeface="Calibri"/>
              </a:rPr>
              <a:t>Emerges from continuous compounding: lim (1 + 1/n)ⁿ = e</a:t>
            </a:r>
          </a:p>
        </p:txBody>
      </p:sp>
      <p:sp>
        <p:nvSpPr>
          <p:cNvPr id="6" name="TextBox 5"/>
          <p:cNvSpPr txBox="1"/>
          <p:nvPr/>
        </p:nvSpPr>
        <p:spPr>
          <a:xfrm>
            <a:off x="11384280" y="6355080"/>
            <a:ext cx="548640" cy="365760"/>
          </a:xfrm>
          <a:prstGeom prst="rect">
            <a:avLst/>
          </a:prstGeom>
          <a:noFill/>
        </p:spPr>
        <p:txBody>
          <a:bodyPr wrap="square" anchor="ctr" lIns="0" rIns="0" tIns="0" bIns="0">
            <a:spAutoFit/>
          </a:bodyPr>
          <a:lstStyle/>
          <a:p>
            <a:pPr algn="r"/>
            <a:r>
              <a:rPr sz="1100" b="0" i="0">
                <a:solidFill>
                  <a:srgbClr val="6E8CA6"/>
                </a:solidFill>
                <a:latin typeface="Calibri"/>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