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12192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15 — the last full instructional week before finals. If Weeks 13 and 14 were about understanding what exponential and logarithmic functions are, this week is about putting them to work. We learn to solve two types of equations: those where the variable sits in the exponent, and those where it's trapped inside a logarithm. By Thursday you'll also be able to answer 'how long until?' for money, population, drugs, or radioactivity. That's what exponential and log equations do in the real world. Let's build the toolkit.</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Now we apply everything to real-world growth problems. The continuous compounding formula is A equals P times e to the rt. When you need to find the time t, divide both sides by P, take ln of both sides — ln of e to the rt equals rt — and then divide by r. Example: how long to double money at 6% continuous interest? Set A equals 2P: 2 equals e to the 0.06t. Take ln: ln 2 equals 0.06t. Divide: t equals ln 2 over 0.06, approximately 11.55 years. Write the formula t equals ln 2 over r on your notes — this is the doubling-time shortcut. At 6%, about 11.6 years. At 8%, about 8.7 years.</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same algebra works for decay. The exponential decay model is A equals A-naught times e to the negative kt, where k is the decay constant and is positive. To solve for t: divide both sides by A-naught, take ln, divide by negative k. Worked example: 400 grams decays at rate k equals 0.15 per hour. When does it reach 50 grams? 50 over 400 equals e to the negative 0.15 t. That's 1/8. Take ln: ln of 1/8 equals negative 0.15t. Ln of 1/8 is negative 3 ln 2, so t equals 3 ln 2 over 0.15, which is ln 8 over 0.15, approximately 13.86 hours. Sanity check: each half-life is ln2 over 0.15, about 4.62 hours. Three half-lives is 13.86. Checks out.</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Open Desmos at desmos.com/calculator. On line 1, type y equals 2 to the x. On line 2, type y equals 10. The two graphs intersect at a point — hover over the intersection and read the x-coordinate. It's approximately 3.322, matching our algebraic answer ln 10 over ln 2. You can do the same for a log equation: graph y equals log x plus log of x minus 3 and y equals 1. The intersection is at x equals 5, confirming the valid solution. This is the graphical sanity check. If your intersection doesn't match your algebra, one of them is wrong — and Desmos is usually right.</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Paste that exact prompt into your approved chatbot and watch what happens. The equation log x plus log of x plus 4 equals 1 gives a quadratic with two roots: x equals negative 2 plus root 14, approximately 1.742 — valid; and x equals negative 2 minus root 14, approximately negative 5.742 — extraneous, because log of a negative number is undefined. Does your chatbot discard the second root? If it accepts both roots as solutions, the chatbot is wrong. Your job all semester: the tool drafts, you judge. This is the domain check habit you need to carry into the final.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Here's where we stand. This is the last instructional week before your final exam. The final is cumulative — everything from Week 1's exponent rules through today's exponential and logarithmic applications. But look at what you've built: you can solve equations where the unknown is in an exponent, you can find 'how long until?' for any continuous growth or decay model, and you know to check for extraneous solutions every single time. Those are the Objective 8 items on the final, and you just worked them. Do Assignment 15 and Quiz 15 this week to lock it in. Then show up to the final ready.</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Raise your hand if you've ever wondered how long it takes money to double, or how long a pain reliever stays in your system, or when a radioisotope decays to a safe level. All of those are the same math question: you know the rule for how something changes, and you need to find the time. That's what we unlock this week. We already know the functions — exponential and logarithm from Weeks 13 and 14. Now we flip them into equations and solve for the one thing they're built to reveal: the time in the exponent.</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Here's the core question of the week: given an exponential equation b to the x equals some target k, how do you find x? There are two strategies. If k happens to be a power of b — like 64 is 4 cubed — you match the bases and set the exponents equal. Fast, exact, elegant. But if k can't be written as a power of b — like 10 is not a power of 2 — you need the second method: take a logarithm of both sides and use the power rule to bring the exponent down to ground level. We'll master both.</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Method 1: the same-base method. The key insight is that if two powers with the identical base are equal, their exponents must be equal — there's no other way. So the strategy is: rewrite the right side (or both sides) as a power of the same base, then just set the exponents equal and solve linearly. Example: 3 to the x plus 1 equals 27. Recognize 27 as 3 cubed. Now 3 to the x plus 1 equals 3 cubed, so x plus 1 equals 3, and x equals 2. Check: 3 to the third is 27. Done. The entire method is 'recognize the base, equate the exponents.'</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Work through all three on the board with students. First: 2 to the x equals 16. Is 16 a power of 2? Yes — 2 to the fourth. So x equals 4. Second: 3 to the x plus 1 equals 27. Rewrite 27 as 3 cubed. x plus 1 equals 3, so x equals 2. Third — and this one needs a setup step: 9 to the x equals 3 to the x plus 4. Nine is 3 squared, so rewrite: 3 to the 2x equals 3 to the x plus 4. Now equate: 2x equals x plus 4, so x equals 4. Verify each. The pattern: always rewrite both sides with the same base BEFORE equating exponents.</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What if you can't match bases? Take log or ln of both sides and use the power rule: log of b to the x equals x times log of b. This pulls the variable out of the exponent and onto the floor where we can do regular algebra. Example: 2 to the x equals 10. Take ln of both sides: x times ln 2 equals ln 10. Divide: x equals ln 10 over ln 2 — which is exactly log base 2 of 10, approximately 3.32. Verify: 2 to the 3.322 is approximately 10. The choice of ln versus log base 10 doesn't matter — both give the same answer, just use whichever cancels more cleanly for your equation.</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Week 15 classic error and it costs real points. When students take log of both sides of 5 to the x equals 200, they sometimes write 5x equals log of 200, and that's wrong. The power rule says log of 5 to the x equals x times log of 5 — the base 5 doesn't come out as a factor. So the correct step is x times log 5 equals log 200, then x equals log 200 over log 5. Write it step by step: log of 5 to the x — power rule — x times log 5. The 5 stays in the denominator, the x goes out front. This is the trap. Name it. Watch for it on the quiz.</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When the variable is inside a logarithm, we run a three-step play. Step 1: use log properties to condense everything on one side into a single logarithm. Step 2: convert that log equation to exponential form — log base b of expression equals c means b to the c equals the expression. Step 3 — this one is mandatory and often skipped: check the domain. Every argument of a logarithm must be strictly positive. Plug your answer back into the original equation and verify. If any log argument is zero or negative, that solution is extraneous and must be discarded.</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Here's the week's flagship extraneous-solution example. Solve log of x plus log of x minus 3 equals 1. Step 1: condense using the product rule — log of x times x minus 3 equals 1. Step 2: convert — x times x minus 3 equals 10 to the first, which is 10. That's x squared minus 3x minus 10 equals zero. Factor: x minus 5 times x plus 2 equals zero. Two candidates: x equals 5 and x equals negative 2. Step 3 — the critical check. x equals 5: log of 5 and log of 2 are both defined — valid. x equals negative 2: log of negative 2 is undefined. Extraneous. Discard. Answer: x equals 5 only. This example is on the quiz.</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WEEK 15 OF 16</a:t>
            </a:r>
          </a:p>
        </p:txBody>
      </p:sp>
      <p:sp>
        <p:nvSpPr>
          <p:cNvPr id="3" name="TextBox 2"/>
          <p:cNvSpPr txBox="1"/>
          <p:nvPr/>
        </p:nvSpPr>
        <p:spPr>
          <a:xfrm>
            <a:off x="457200" y="2331720"/>
            <a:ext cx="11274552" cy="1737360"/>
          </a:xfrm>
          <a:prstGeom prst="rect">
            <a:avLst/>
          </a:prstGeom>
          <a:noFill/>
        </p:spPr>
        <p:txBody>
          <a:bodyPr wrap="square" anchor="ctr" lIns="0" rIns="0" tIns="0" bIns="0">
            <a:spAutoFit/>
          </a:bodyPr>
          <a:lstStyle/>
          <a:p>
            <a:pPr algn="ctr"/>
            <a:r>
              <a:rPr sz="4800" b="1" i="0">
                <a:solidFill>
                  <a:srgbClr val="FFFFFF"/>
                </a:solidFill>
                <a:latin typeface="Calibri"/>
              </a:rPr>
              <a:t>Exponential &amp;</a:t>
            </a:r>
          </a:p>
          <a:p>
            <a:pPr algn="ctr"/>
            <a:r>
              <a:rPr sz="4800" b="1" i="0">
                <a:solidFill>
                  <a:srgbClr val="FFFFFF"/>
                </a:solidFill>
                <a:latin typeface="Calibri"/>
              </a:rPr>
              <a:t>Log Equations</a:t>
            </a:r>
          </a:p>
        </p:txBody>
      </p:sp>
      <p:sp>
        <p:nvSpPr>
          <p:cNvPr id="4" name="TextBox 3"/>
          <p:cNvSpPr txBox="1"/>
          <p:nvPr/>
        </p:nvSpPr>
        <p:spPr>
          <a:xfrm>
            <a:off x="914400" y="4160520"/>
            <a:ext cx="10360152" cy="914400"/>
          </a:xfrm>
          <a:prstGeom prst="rect">
            <a:avLst/>
          </a:prstGeom>
          <a:noFill/>
        </p:spPr>
        <p:txBody>
          <a:bodyPr wrap="square" anchor="ctr" lIns="0" rIns="0" tIns="0" bIns="0">
            <a:spAutoFit/>
          </a:bodyPr>
          <a:lstStyle/>
          <a:p>
            <a:pPr algn="ctr"/>
            <a:r>
              <a:rPr sz="2200" b="0" i="0">
                <a:solidFill>
                  <a:srgbClr val="8FB8D9"/>
                </a:solidFill>
                <a:latin typeface="Calibri"/>
              </a:rPr>
              <a:t>Solving for the unknown in the exponent</a:t>
            </a:r>
          </a:p>
        </p:txBody>
      </p:sp>
      <p:sp>
        <p:nvSpPr>
          <p:cNvPr id="5" name="TextBox 4"/>
          <p:cNvSpPr txBox="1"/>
          <p:nvPr/>
        </p:nvSpPr>
        <p:spPr>
          <a:xfrm>
            <a:off x="914400" y="5074920"/>
            <a:ext cx="10360152" cy="548640"/>
          </a:xfrm>
          <a:prstGeom prst="rect">
            <a:avLst/>
          </a:prstGeom>
          <a:noFill/>
        </p:spPr>
        <p:txBody>
          <a:bodyPr wrap="square" anchor="ctr" lIns="0" rIns="0" tIns="0" bIns="0">
            <a:spAutoFit/>
          </a:bodyPr>
          <a:lstStyle/>
          <a:p>
            <a:pPr algn="ctr"/>
            <a:r>
              <a:rPr sz="1700" b="0" i="0">
                <a:solidFill>
                  <a:srgbClr val="F2F6FA"/>
                </a:solidFill>
                <a:latin typeface="Calibri"/>
              </a:rPr>
              <a:t>Silver Oak University · Department of Mathematics</a:t>
            </a:r>
          </a:p>
        </p:txBody>
      </p:sp>
      <p:sp>
        <p:nvSpPr>
          <p:cNvPr id="6" name="TextBox 5"/>
          <p:cNvSpPr txBox="1"/>
          <p:nvPr/>
        </p:nvSpPr>
        <p:spPr>
          <a:xfrm>
            <a:off x="914400" y="5715000"/>
            <a:ext cx="10360152" cy="457200"/>
          </a:xfrm>
          <a:prstGeom prst="rect">
            <a:avLst/>
          </a:prstGeom>
          <a:noFill/>
        </p:spPr>
        <p:txBody>
          <a:bodyPr wrap="square" anchor="ctr" lIns="0" rIns="0" tIns="0" bIns="0">
            <a:spAutoFit/>
          </a:bodyPr>
          <a:lstStyle/>
          <a:p>
            <a:pPr algn="ctr"/>
            <a:r>
              <a:rPr sz="1400" b="0" i="0">
                <a:solidFill>
                  <a:srgbClr val="6E8CA6"/>
                </a:solidFill>
                <a:latin typeface="Calibri"/>
              </a:rPr>
              <a:t>~ Prof. Calloway's edition · Fall 2026 · built with thecoursemaker.com</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APPLICATIONS</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5200" b="1" i="0">
                <a:solidFill>
                  <a:srgbClr val="FFFFFF"/>
                </a:solidFill>
                <a:latin typeface="Calibri"/>
              </a:rPr>
              <a:t>A = Pe^(rt)</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Continuous compounding · solve for t by taking ln of both sides</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Doubling: t = ln(2)/r</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DECAY &amp; HALF-LIFE</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600" b="1" i="0">
                <a:solidFill>
                  <a:srgbClr val="FFFFFF"/>
                </a:solidFill>
                <a:latin typeface="Calibri"/>
              </a:rPr>
              <a:t>A = A₀·e^(−kt)</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400g → 50g at k=0.15: t = ln(8)/0.15 ≈ 13.86 hr</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Three half-lives = 400→200→100→50</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TECHNOLOGY CHECK</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800" b="1" i="0">
                <a:solidFill>
                  <a:srgbClr val="FFFFFF"/>
                </a:solidFill>
                <a:latin typeface="Calibri"/>
              </a:rPr>
              <a:t>Graph It</a:t>
            </a:r>
          </a:p>
          <a:p>
            <a:pPr algn="ctr"/>
            <a:r>
              <a:rPr sz="4800" b="1" i="0">
                <a:solidFill>
                  <a:srgbClr val="FFFFFF"/>
                </a:solidFill>
                <a:latin typeface="Calibri"/>
              </a:rPr>
              <a:t>Then Check</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y = 2^x and y = 10 intersect near x ≈ 3.32</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Desmos confirms your algebra</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AUDIT THE AI</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600" b="1" i="0">
                <a:solidFill>
                  <a:srgbClr val="FFFFFF"/>
                </a:solidFill>
                <a:latin typeface="Calibri"/>
              </a:rPr>
              <a:t>Catch the</a:t>
            </a:r>
          </a:p>
          <a:p>
            <a:pPr algn="ctr"/>
            <a:r>
              <a:rPr sz="4600" b="1" i="0">
                <a:solidFill>
                  <a:srgbClr val="FFFFFF"/>
                </a:solidFill>
                <a:latin typeface="Calibri"/>
              </a:rPr>
              <a:t>Chatbot's Miss</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Prompt: 'Solve log(x) + log(x+4) = 1 — find all real solutions'</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Does it discard the extraneous root?</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BEFORE FINALS</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800" b="1" i="0">
                <a:solidFill>
                  <a:srgbClr val="FFFFFF"/>
                </a:solidFill>
                <a:latin typeface="Calibri"/>
              </a:rPr>
              <a:t>One Week</a:t>
            </a:r>
          </a:p>
          <a:p>
            <a:pPr algn="ctr"/>
            <a:r>
              <a:rPr sz="4800" b="1" i="0">
                <a:solidFill>
                  <a:srgbClr val="FFFFFF"/>
                </a:solidFill>
                <a:latin typeface="Calibri"/>
              </a:rPr>
              <a:t>Remains</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Week 16 is your final — cumulative over all 8 objectives</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Obj. 8 on the final = this week's skills</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14</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HOOK</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5200" b="1" i="0">
                <a:solidFill>
                  <a:srgbClr val="FFFFFF"/>
                </a:solidFill>
                <a:latin typeface="Calibri"/>
              </a:rPr>
              <a:t>How Long</a:t>
            </a:r>
          </a:p>
          <a:p>
            <a:pPr algn="ctr"/>
            <a:r>
              <a:rPr sz="5200" b="1" i="0">
                <a:solidFill>
                  <a:srgbClr val="FFFFFF"/>
                </a:solidFill>
                <a:latin typeface="Calibri"/>
              </a:rPr>
              <a:t>Until…?</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Every 'when?' question is an exponential or log equation in disguise</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Money · drugs · populations · decay</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BIG QUESTION</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5200" b="1" i="0">
                <a:solidFill>
                  <a:srgbClr val="FFFFFF"/>
                </a:solidFill>
                <a:latin typeface="Calibri"/>
              </a:rPr>
              <a:t>When does</a:t>
            </a:r>
          </a:p>
          <a:p>
            <a:pPr algn="ctr"/>
            <a:r>
              <a:rPr sz="5200" b="1" i="0">
                <a:solidFill>
                  <a:srgbClr val="FFFFFF"/>
                </a:solidFill>
                <a:latin typeface="Calibri"/>
              </a:rPr>
              <a:t>b^x = k?</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Two methods — same base, or log of both sides</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Choose the easier path</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METHOD 1</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5200" b="1" i="0">
                <a:solidFill>
                  <a:srgbClr val="FFFFFF"/>
                </a:solidFill>
                <a:latin typeface="Calibri"/>
              </a:rPr>
              <a:t>Same-Base</a:t>
            </a:r>
          </a:p>
          <a:p>
            <a:pPr algn="ctr"/>
            <a:r>
              <a:rPr sz="5200" b="1" i="0">
                <a:solidFill>
                  <a:srgbClr val="FFFFFF"/>
                </a:solidFill>
                <a:latin typeface="Calibri"/>
              </a:rPr>
              <a:t>Method</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If b^m = b^n then m = n</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Rewrite · match · equate</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bg>
    <p:bgPr>
      <a:solidFill>
        <a:srgbClr val="103A5C"/>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THREE EXAMPLES</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600" b="1" i="0">
                <a:solidFill>
                  <a:srgbClr val="FFFFFF"/>
                </a:solidFill>
                <a:latin typeface="Calibri"/>
              </a:rPr>
              <a:t>2^x=16</a:t>
            </a:r>
          </a:p>
          <a:p>
            <a:pPr algn="ctr"/>
            <a:r>
              <a:rPr sz="4600" b="1" i="0">
                <a:solidFill>
                  <a:srgbClr val="FFFFFF"/>
                </a:solidFill>
                <a:latin typeface="Calibri"/>
              </a:rPr>
              <a:t>9^x=3^(x+4)</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2^x=16→x=4 · 3^(x+1)=27→x=2 · 9^x=3^(x+4)→x=4</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Rewrite 9=3² first</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METHOD 2</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5200" b="1" i="0">
                <a:solidFill>
                  <a:srgbClr val="FFFFFF"/>
                </a:solidFill>
                <a:latin typeface="Calibri"/>
              </a:rPr>
              <a:t>Log of</a:t>
            </a:r>
          </a:p>
          <a:p>
            <a:pPr algn="ctr"/>
            <a:r>
              <a:rPr sz="5200" b="1" i="0">
                <a:solidFill>
                  <a:srgbClr val="FFFFFF"/>
                </a:solidFill>
                <a:latin typeface="Calibri"/>
              </a:rPr>
              <a:t>Both Sides</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When bases don't match — apply ln, pull the exponent down</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log(b^x) = x·log(b)</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SIGNATURE TRAP</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5200" b="1" i="0">
                <a:solidFill>
                  <a:srgbClr val="FFFFFF"/>
                </a:solidFill>
                <a:latin typeface="Calibri"/>
              </a:rPr>
              <a:t>log(5^x)</a:t>
            </a:r>
          </a:p>
          <a:p>
            <a:pPr algn="ctr"/>
            <a:r>
              <a:rPr sz="5200" b="1" i="0">
                <a:solidFill>
                  <a:srgbClr val="FFFFFF"/>
                </a:solidFill>
                <a:latin typeface="Calibri"/>
              </a:rPr>
              <a:t>≠ 5x</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Power rule: log(5^x) = x · log(5), NOT 5x</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The base stays — x goes out front</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SOLVING LOG EQUATIONS</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600" b="1" i="0">
                <a:solidFill>
                  <a:srgbClr val="FFFFFF"/>
                </a:solidFill>
                <a:latin typeface="Calibri"/>
              </a:rPr>
              <a:t>Condense</a:t>
            </a:r>
          </a:p>
          <a:p>
            <a:pPr algn="ctr"/>
            <a:r>
              <a:rPr sz="4600" b="1" i="0">
                <a:solidFill>
                  <a:srgbClr val="FFFFFF"/>
                </a:solidFill>
                <a:latin typeface="Calibri"/>
              </a:rPr>
              <a:t>Then Convert</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Step 1: single log · Step 2: b^c = expr · Step 3: check domain</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ALWAYS check for extraneous solutions</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bg>
    <p:bgPr>
      <a:solidFill>
        <a:srgbClr val="103A5C"/>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EXTRANEOUS SOLUTIONS</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600" b="1" i="0">
                <a:solidFill>
                  <a:srgbClr val="FFFFFF"/>
                </a:solidFill>
                <a:latin typeface="Calibri"/>
              </a:rPr>
              <a:t>log x +</a:t>
            </a:r>
          </a:p>
          <a:p>
            <a:pPr algn="ctr"/>
            <a:r>
              <a:rPr sz="4600" b="1" i="0">
                <a:solidFill>
                  <a:srgbClr val="FFFFFF"/>
                </a:solidFill>
                <a:latin typeface="Calibri"/>
              </a:rPr>
              <a:t>log(x−3) = 1</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Quadratic gives x=5 and x=−2 · Only x=5 is valid</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log(−2) is undefined — always check</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