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finals week. This is Week 16 — the final review and exam. State the shape up front: there's no quiz, no discussion, and no assignment this week; the comprehensive Final replaces all of them, and it's thirty percent of the course grade. Today and Thursday we walk the entire Objective 1 through 8 arc once, fast, and find the exact spot in each chapter where points get lost. Remind them the Final is closed to AI — the prep tutorial is where they spar with the chatbot. The promise: by Thursday they'll be able to name the one honest move each topic asks for and the one mistake that sinks it. DO: tell them to have the Study Guide open.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6 — quadratics, the parabola. Three moves and three traps. Solve by factoring and the zero-product property: if a product is zero, each factor can be zero, so x squared minus four x minus five gives x equals five AND negative one — keep BOTH roots; dropping the second is a classic miss. Read the vertex from vertex form a times the quantity x minus h squared plus k: the vertex x-coordinate is plus h — the form already has the minus built in, so x minus one squared has vertex x of positive one, not negative one. And the discriminant b squared minus four a c tells you the count before you solve: negative means no real solutions, so don't force a real answer. Keep both roots; the vertex flips the sign you see.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7 extends the toolkit to fractions with variables and roots. To simplify a rational expression, factor the top and bottom and cancel COMMON FACTORS — you cannot cancel loose terms. The quantity x squared minus nine over x minus three factors to x minus three times x plus three over x minus three, cancel to x plus three, and carry the restriction x is not three. Rational exponents: the bottom is the root, the top is the power — twenty-seven to the two-thirds is the cube root of twenty-seven, which is three, squared, equals nine, not eighteen. And radical equations: isolate, raise both sides to the power, solve, then CHECK for extraneous solutions, because squaring can manufacture false answers. Factor before you cancel; bottom-is-the-root; every radical answer gets checked.</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8 — the last big idea. An exponential function grows or shrinks by a constant factor, and a logarithm is its inverse: it answers the question 'what exponent?' Log base b of x equals y means b to the y equals x. So evaluate a log by asking the exponent question: log base two of sixteen is 'two to what power is sixteen?' — four, because two to the fourth is sixteen. Burn in the key values: log of one in any base is zero; log base b of b is one; the natural log of e is one. The most common slips are reading log base two of eight as four instead of three, and dividing instead of asking the exponent question. Turn every log into its exponential form and the value is obvious.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the logistics on one clear slide. The Final is twenty items, one hundred points, five points each, all auto-graded — multiple choice, multiple answer, and matching. It's cumulative over Weeks one through fifteen, Objectives one through eight, weighted toward the function-through-logs material since the midterm already covered the first half. It is thirty percent of the course grade, the single biggest assessment, and it's closed to AI. The window opens Monday December fourteenth and closes Friday December eighteenth — the end of finals. Because everything is auto-graded with no partial credit, the CHECK at the end of each problem is their safety net: substitute back, expand the factors, confirm the radical. Tell them to read each item twice.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course's recurring habit, one last time before the exam. Have them paste to an approved chatbot: is negative three squared equal to nine; does the square root of the quantity x plus one equals four give x equals fifteen and do I need to check it; and is log base ten of one hundred equal to ten? Then check it against what we taught. Chatbots routinely call negative three squared nine — it's negative nine, the exponent binds tighter than the sign. They skip the extraneous-solution check on a radical equation. And they misread log base ten of one hundred as ten — it's two, because ten squared is one hundred. The tool drafts; you judge. Catch all three and you're ready. Remind them: this habit is for prep — the Final itself is closed to AI.</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preparation plan — point at each artifact by name, in order. First the Study Guide: work it first; it's the checklist of every move across the eight objectives, with the mistake-cures and a dated countdown. Second the Exam-Prep Tutorial: run it with an approved chatbot and submit the share link — it diagnoses your weak spots and drills them adaptively, and it's the place to use AI before a closed-AI exam. Third the Practice Final: sit it timed, closed-note, like the real thing, then review every miss against the Study Guide. The tutorial finds the soft spots; the timed practice tells you whether you've fixed them. Do them in that order and don't skip the timed run — pacing is half the battle on twenty items.</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Close the term. Callback: every item on the Final is a move they already made this semester. Week one they learned to respect the rules that never change — the order of operations, the sign on a squared negative, the exponent laws — and that same instinct runs through all eight objectives. Simplify without changing the value, solve cleanly, build and graph the objects, factor without losing a term, keep both roots, check the radical, and read a log as an exponent. Send-off: you don't need to cram everything; you need the eight honest moves and the mistake that sinks each one. Work the Study Guide, run the tutorial, take the Practice Final, then sit the Final. You've built every one of these skills across fifteen weeks. Go show them. Thank you for a terrific semester.</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cold with a single messy line on the board and ask: before you touch this, what does it actually take to handle it honestly? Let them call things out. Steer the harvest: simplify the constant without getting minus-four-squared wrong; distribute the two without dropping a sign; collect like terms; solve for x; check. The reframe: every one of those is an objective of this course. Sixteen weeks, eight objectives, and they line up into a single arc. The Final isn't a thousand new things — it's these eight moves under one roof. Keep this fast and light, about two minutes; it lowers the temperature for anyone panicking that finals week means everything at once.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on the board and leave it up both days: across the whole course, what is the one honest move each topic asks of us, and where does everyone slip? That framing is the entire strategy for the week. Tell them plainly: you don't pass a cumulative final by memorizing a thousand problems — you pass it by owning eight moves and the trap attached to each. Simplify without changing the value. Solve cleanly. Build and graph the objects. Model how things grow. Each has exactly one classic mistake, and we're going to name every one of them today so they stop costing points.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photograph-this slide of the week — tell them to copy it. The course is three acts. First the language: Objective 1 simplify expressions, Objective 2 solve equations and inequalities — learning to rewrite and to solve. Then the objects: Objective 3 functions, Objective 4 lines and systems, Objective 5 polynomials and factoring, Objective 6 quadratics — the things algebra studies. Then the toolkit grows: Objective 7 rational and radical expressions and equations, Objective 8 exponential and logarithmic models. The midterm already covered the first half as taught in Weeks 1 through 7, so the Final leans on the back half — but the early skills are the tools the later ones use, so they're fair game.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Re-teach the first two objectives together — they're the language. To simplify is to rewrite without changing the value. Two things cost points: the exponent rules and the signs. Same base times same base, you ADD the exponents; a power of a power, you MULTIPLY. Work one live: three x to the fourth times two x to the negative two — multiply the coefficients to six, add four and negative two to get two, so six x squared. Then solving: same operation to both sides until x is alone, and for an inequality the one extra rule — flip the sign when you divide by a negative. And absolute value splits: less-than is a between-interval, greater-than is an outside 'or.' Name minus-four-squared here too; it's coming on the next slide.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Spend real time here — this single idea costs more points across the whole course than any other. Negative four squared, written without parentheses, means the opposite of four squared: minus sixteen. The exponent attaches to the four only, and the negative is applied afterward. Put the four in parentheses and everything changes: negative four times negative four is positive sixteen. The chant: an exponent binds tighter than a negative sign — the negative is squared only when it's inside parentheses. This shows up everywhere on the Final — evaluating a function at a negative input, computing a constant, a discriminant. Have three students each say the rule back in their own words before you move on.</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3 — the central object of the course. f(x) is not f times x; it's the output of the machine f at the input x. Three moves. Evaluate: substitute the input for every x and mind the signs — f of negative two with x squared plus one is positive four plus one, five, because the parentheses square the whole negative two. Domain: ask what would be illegal — you can't divide by zero, so exclude where a denominator is zero, and you can't take an even root of a negative. Compose: f-of-g means do g first, then feed the result to f — it's nesting, not multiplying, and the order matters. Functions are machines; composition feeds one machine's output into the next.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4 — lines and systems. A line is constant rate of change. Slope is rise over run: change in y over change in x — and flipping it is the single most common slope error, along with mishandling the minus signs. Work one: through two-comma-negative-one and five-comma-eight, slope is eight minus negative one over five minus two, nine over three, three. Watch that double negative in the numerator. Slope-intercept form reads off the slope and the y-intercept directly. And a system asks where two lines meet, so the answer is an ordered pair, never a single number — solve for both x and y, and check the point in both equations. Slope is rise over run; a system's answer is a point.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5 — factoring is multiplication run backwards, and it unlocks quadratics and rational expressions next. Always pull the greatest common factor first — six x cubed minus nine x squared is three x squared times the quantity two x minus three. For a trinomial, find two numbers that multiply to the constant and add to the middle coefficient: x squared minus five x minus fourteen needs negative seven and positive two, giving the quantity x minus seven times x plus two. Difference of squares needs two perfect squares with a minus and no middle term. And the warning that costs points: a SUM of squares, like x squared plus sixteen, does not factor over the reals. Check every factoring by expanding it back.</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COLLEGE ALGEBRA · MATH 120 · WEEK 16</a:t>
            </a:r>
          </a:p>
        </p:txBody>
      </p:sp>
      <p:sp>
        <p:nvSpPr>
          <p:cNvPr id="3" name="TextBox 2"/>
          <p:cNvSpPr txBox="1"/>
          <p:nvPr/>
        </p:nvSpPr>
        <p:spPr>
          <a:xfrm>
            <a:off x="457200" y="2331720"/>
            <a:ext cx="11274552" cy="1737360"/>
          </a:xfrm>
          <a:prstGeom prst="rect">
            <a:avLst/>
          </a:prstGeom>
          <a:noFill/>
        </p:spPr>
        <p:txBody>
          <a:bodyPr wrap="square" anchor="ctr" lIns="0" rIns="0" tIns="0" bIns="0">
            <a:spAutoFit/>
          </a:bodyPr>
          <a:lstStyle/>
          <a:p>
            <a:pPr algn="ctr"/>
            <a:r>
              <a:rPr sz="5800" b="1" i="0">
                <a:solidFill>
                  <a:srgbClr val="FFFFFF"/>
                </a:solidFill>
                <a:latin typeface="Calibri"/>
              </a:rPr>
              <a:t>Final Review</a:t>
            </a:r>
          </a:p>
          <a:p>
            <a:pPr algn="ctr"/>
            <a:r>
              <a:rPr sz="5800" b="1" i="0">
                <a:solidFill>
                  <a:srgbClr val="FFFFFF"/>
                </a:solidFill>
                <a:latin typeface="Calibri"/>
              </a:rPr>
              <a:t>&amp; Exam</a:t>
            </a:r>
          </a:p>
        </p:txBody>
      </p:sp>
      <p:sp>
        <p:nvSpPr>
          <p:cNvPr id="4" name="TextBox 3"/>
          <p:cNvSpPr txBox="1"/>
          <p:nvPr/>
        </p:nvSpPr>
        <p:spPr>
          <a:xfrm>
            <a:off x="914400" y="4160520"/>
            <a:ext cx="10360152" cy="914400"/>
          </a:xfrm>
          <a:prstGeom prst="rect">
            <a:avLst/>
          </a:prstGeom>
          <a:noFill/>
        </p:spPr>
        <p:txBody>
          <a:bodyPr wrap="square" anchor="ctr" lIns="0" rIns="0" tIns="0" bIns="0">
            <a:spAutoFit/>
          </a:bodyPr>
          <a:lstStyle/>
          <a:p>
            <a:pPr algn="ctr"/>
            <a:r>
              <a:rPr sz="2200" b="0" i="0">
                <a:solidFill>
                  <a:srgbClr val="8FB8D9"/>
                </a:solidFill>
                <a:latin typeface="Calibri"/>
              </a:rPr>
              <a:t>The whole course, one last time</a:t>
            </a:r>
          </a:p>
        </p:txBody>
      </p:sp>
      <p:sp>
        <p:nvSpPr>
          <p:cNvPr id="5" name="TextBox 4"/>
          <p:cNvSpPr txBox="1"/>
          <p:nvPr/>
        </p:nvSpPr>
        <p:spPr>
          <a:xfrm>
            <a:off x="914400" y="5074920"/>
            <a:ext cx="10360152" cy="548640"/>
          </a:xfrm>
          <a:prstGeom prst="rect">
            <a:avLst/>
          </a:prstGeom>
          <a:noFill/>
        </p:spPr>
        <p:txBody>
          <a:bodyPr wrap="square" anchor="ctr" lIns="0" rIns="0" tIns="0" bIns="0">
            <a:spAutoFit/>
          </a:bodyPr>
          <a:lstStyle/>
          <a:p>
            <a:pPr algn="ctr"/>
            <a:r>
              <a:rPr sz="1700" b="0" i="0">
                <a:solidFill>
                  <a:srgbClr val="F2F6FA"/>
                </a:solidFill>
                <a:latin typeface="Calibri"/>
              </a:rPr>
              <a:t>Silver Oak University · Department of Mathematics</a:t>
            </a:r>
          </a:p>
        </p:txBody>
      </p:sp>
      <p:sp>
        <p:nvSpPr>
          <p:cNvPr id="6" name="TextBox 5"/>
          <p:cNvSpPr txBox="1"/>
          <p:nvPr/>
        </p:nvSpPr>
        <p:spPr>
          <a:xfrm>
            <a:off x="914400" y="5715000"/>
            <a:ext cx="10360152" cy="457200"/>
          </a:xfrm>
          <a:prstGeom prst="rect">
            <a:avLst/>
          </a:prstGeom>
          <a:noFill/>
        </p:spPr>
        <p:txBody>
          <a:bodyPr wrap="square" anchor="ctr" lIns="0" rIns="0" tIns="0" bIns="0">
            <a:spAutoFit/>
          </a:bodyPr>
          <a:lstStyle/>
          <a:p>
            <a:pPr algn="ctr"/>
            <a:r>
              <a:rPr sz="1400" b="0" i="0">
                <a:solidFill>
                  <a:srgbClr val="6E8CA6"/>
                </a:solidFill>
                <a:latin typeface="Calibri"/>
              </a:rPr>
              <a:t>~ Prof. Calloway's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OBJECTIVE 6 · QUADRATICS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Keep both roots.</a:t>
            </a:r>
          </a:p>
          <a:p>
            <a:pPr algn="ctr"/>
            <a:r>
              <a:rPr sz="4400" b="1" i="0">
                <a:solidFill>
                  <a:srgbClr val="FFFFFF"/>
                </a:solidFill>
                <a:latin typeface="Calibri"/>
              </a:rPr>
              <a:t>Vertex is +h.</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(x−5)(x+1)=0 → x = 5 AND −1   ·   a(x−h)²+k has vertex (h, k)   ·   disc &lt; 0 → none</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OBJECTIVE 7 · RATIONAL &amp; RADICAL</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Factor before</a:t>
            </a:r>
          </a:p>
          <a:p>
            <a:pPr algn="ctr"/>
            <a:r>
              <a:rPr sz="4600" b="1" i="0">
                <a:solidFill>
                  <a:srgbClr val="FFFFFF"/>
                </a:solidFill>
                <a:latin typeface="Calibri"/>
              </a:rPr>
              <a:t>you cancel</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(x²−9)/(x−3) = x+3, x≠3   ·   27^(2/3) = 9   ·   check radical answers</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OBJECTIVE 8 · EXPONENTIALS &amp; LOGS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A log is</a:t>
            </a:r>
          </a:p>
          <a:p>
            <a:pPr algn="ctr"/>
            <a:r>
              <a:rPr sz="4800" b="1" i="0">
                <a:solidFill>
                  <a:srgbClr val="FFFFFF"/>
                </a:solidFill>
                <a:latin typeface="Calibri"/>
              </a:rPr>
              <a:t>the exponent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logb x = y  ↔  bʸ = x   ·   log₂16 = 4   ·   logb 1 = 0   ·   ln e = 1</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WHAT'S ON THE FINAL</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20 items · 100 pts</a:t>
            </a:r>
          </a:p>
          <a:p>
            <a:pPr algn="ctr"/>
            <a:r>
              <a:rPr sz="4600" b="1" i="0">
                <a:solidFill>
                  <a:srgbClr val="FFFFFF"/>
                </a:solidFill>
                <a:latin typeface="Calibri"/>
              </a:rPr>
              <a:t>Objectives 1–8</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Cumulative · five points each · auto-graded · no AI</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30% of the course grade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AUDIT THE AI · ONE LAST TIME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Catch all three</a:t>
            </a:r>
          </a:p>
          <a:p>
            <a:pPr algn="ctr"/>
            <a:r>
              <a:rPr sz="4600" b="1" i="0">
                <a:solidFill>
                  <a:srgbClr val="FFFFFF"/>
                </a:solidFill>
                <a:latin typeface="Calibri"/>
              </a:rPr>
              <a:t>slips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−3² = −9 (not 9)   ·   check √(x+1)=4 → x=15   ·   log₁₀100 = 2 (not 10)</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BEFORE THE EXAM</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Study Guide →</a:t>
            </a:r>
          </a:p>
          <a:p>
            <a:pPr algn="ctr"/>
            <a:r>
              <a:rPr sz="4400" b="1" i="0">
                <a:solidFill>
                  <a:srgbClr val="FFFFFF"/>
                </a:solidFill>
                <a:latin typeface="Calibri"/>
              </a:rPr>
              <a:t>Tutorial → Practice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Work it · drill weak spots with AI · then sit the Practice Final timed</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YOU'VE ALREADY BUILT THIS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Eight moves.</a:t>
            </a:r>
          </a:p>
          <a:p>
            <a:pPr algn="ctr"/>
            <a:r>
              <a:rPr sz="4800" b="1" i="0">
                <a:solidFill>
                  <a:srgbClr val="FFFFFF"/>
                </a:solidFill>
                <a:latin typeface="Calibri"/>
              </a:rPr>
              <a:t>Go show them.</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Respect the rules · keep both roots · check the radical · the log is the exponent</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see you at the Final</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BEFORE YOU BELIEVE IT'S HARD</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−4² + 2(3x − 4)</a:t>
            </a:r>
          </a:p>
          <a:p>
            <a:pPr algn="ctr"/>
            <a:r>
              <a:rPr sz="4600" b="1" i="0">
                <a:solidFill>
                  <a:srgbClr val="FFFFFF"/>
                </a:solidFill>
                <a:latin typeface="Calibri"/>
              </a:rPr>
              <a:t>= 5x − 1</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What skills does one honest line actually take?</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WEEK'S BIG QUESTION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One move each.</a:t>
            </a:r>
          </a:p>
          <a:p>
            <a:pPr algn="ctr"/>
            <a:r>
              <a:rPr sz="4400" b="1" i="0">
                <a:solidFill>
                  <a:srgbClr val="FFFFFF"/>
                </a:solidFill>
                <a:latin typeface="Calibri"/>
              </a:rPr>
              <a:t>Where do we slip?</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Simplify · solve · graph · factor · model — the honest move per topic</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MAP OF THE WHOLE COURSE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Language → Objects</a:t>
            </a:r>
          </a:p>
          <a:p>
            <a:pPr algn="ctr"/>
            <a:r>
              <a:rPr sz="4600" b="1" i="0">
                <a:solidFill>
                  <a:srgbClr val="FFFFFF"/>
                </a:solidFill>
                <a:latin typeface="Calibri"/>
              </a:rPr>
              <a:t>→ Toolkit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Obj 1–2 the language · Obj 3–6 the objects · Obj 7–8 the toolkit grows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eight objectives, one arc</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OBJECTIVES 1 &amp; 2 · SIMPLIFY, THEN SOLVE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Add or multiply</a:t>
            </a:r>
          </a:p>
          <a:p>
            <a:pPr algn="ctr"/>
            <a:r>
              <a:rPr sz="4400" b="1" i="0">
                <a:solidFill>
                  <a:srgbClr val="FFFFFF"/>
                </a:solidFill>
                <a:latin typeface="Calibri"/>
              </a:rPr>
              <a:t>the exponents?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x²·x³ = x⁵ (add)   ·   (x²)³ = x⁶ (multiply)   ·   flip the sign on ÷ by a negative</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SIGNATURE TRAP OF THE WHOLE COURSE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6000" b="1" i="0">
                <a:solidFill>
                  <a:srgbClr val="FFFFFF"/>
                </a:solidFill>
                <a:latin typeface="Calibri"/>
              </a:rPr>
              <a:t>−4²  ≠  (−4)²</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−4² = −16     (−4)² = +16</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exponent binds tighter than the sign</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OBJECTIVE 3 · FUNCTIONS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f(x) is a machine,</a:t>
            </a:r>
          </a:p>
          <a:p>
            <a:pPr algn="ctr"/>
            <a:r>
              <a:rPr sz="4400" b="1" i="0">
                <a:solidFill>
                  <a:srgbClr val="FFFFFF"/>
                </a:solidFill>
                <a:latin typeface="Calibri"/>
              </a:rPr>
              <a:t>not a product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evaluate · domain (what's illegal?) · compose inside-first</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OBJECTIVE 4 · LINES &amp; SYSTEMS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Rise over run.</a:t>
            </a:r>
          </a:p>
          <a:p>
            <a:pPr algn="ctr"/>
            <a:r>
              <a:rPr sz="4400" b="1" i="0">
                <a:solidFill>
                  <a:srgbClr val="FFFFFF"/>
                </a:solidFill>
                <a:latin typeface="Calibri"/>
              </a:rPr>
              <a:t>Answer is a point.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m = (y₂−y₁)/(x₂−x₁)   ·   y = mx + b   ·   a system meets at (x, y)</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OBJECTIVE 5 · FACTORING</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GCF first.</a:t>
            </a:r>
          </a:p>
          <a:p>
            <a:pPr algn="ctr"/>
            <a:r>
              <a:rPr sz="4600" b="1" i="0">
                <a:solidFill>
                  <a:srgbClr val="FFFFFF"/>
                </a:solidFill>
                <a:latin typeface="Calibri"/>
              </a:rPr>
              <a:t>Then the pattern.</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GCF · trinomial (×c, +b) · difference of squares · perfect square</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