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 This week's whole job is one skill: finding exactly what someone is asking you to believe and what reasons they offer for it. You will not judge any argument yet; that starts in Week 3. Here you learn to see the parts. Everything in this deck lines up with the chapter, so if you read it first, the slides will feel like a second pass. For course policy, deadlines, and how work is graded, the current syllabus is the place to look, so I will not repeat it here. By the end of this session you should be able to take a short campus proposal, name its conclusion, and list its stated reasons without taking a side. DO: ask each student to write one sentence someone asked them to believe this week.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a scene everyone recognizes. A group chat of friends lights up near midnight. One friend says the new campus coffee cart is a rip-off because a latte costs more there than at the cafe across the street. Another posts laughing emojis. A third writes, so we should all boycott it. In under a minute the chat holds a claim, a reason, a joke, and a proposal for action. We sort messages like these all day without naming what we are doing, and reasons and non-reasons look alike on a phone screen. DO: read the four messages aloud and ask the room which ones give a reason for something. The answer they should reach: only the first and the third, the rip-off claim with its price reason and the boycott proposal resting on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the argument we carry through the whole course, called the running question: should the campus library stay open around the clock during finals week? It is illustrative, written as an imagined campus newsletter with no real author, and the course takes no side on it. The passage says the library should stay open around the clock during finals week; that during finals week many students need a quiet, safe place to study late at night; that the library is the only quiet, safe, well-lit study space on campus large enough to meet that need; and that keeping it open overnight for the five nights of finals week costs about 1,600 dollars in staff wages. By the end of the deck we will find one conclusion and three stated reasons in it. DO: read the passage aloud twice, slowly.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Critical thinking is the habit of asking what a claim says, what supports it, and how good that support is before you accept it. It is a set of tests you can run, not a personality trait. So the slide's three questions are the whole course in miniature: what is claimed, what supports it, and how good is that support. Try them on a roommate who says the landlord is raising the rent, so you need a third roommate. The main claim is that you need a third roommate; the stated support is the rent increase; and whether that support is good enough depends on facts you do not have yet. This week we practise the first two questions; the third starts in Week 3. DO: have pairs run the three questions on the roommate's sentence and report the main claim.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claim is a sentence that is either true or false. At a gym's front desk, the pool closes at 9 p.m. is a claim, because you could check the posted hours. Questions, commands, and reports of a feeling taken as a feeling are not claims: is the pool open on holidays asks, sign this waiver orders, and I'm so tired of this place reports a feeling. But a question or a command can carry an implied claim. Why do you always leave the lights on is a question that carries the claim that you always leave them on. So the left column is the claim, true or false, with the pool example; the right column lists the non-claims and their hidden claims. DO: read four sentences and have the room sort each one before you reveal the column.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misconception to name out loud. Students often think that calling something an opinion ends the discussion, as if an opinion were a claim that cannot be evaluated. In this course, an opinion is a claim someone holds. Calling a claim an opinion does not take it out of evaluation: the reasons offered for an opinion can be strong or weak, and the course grades the reasons, not whether you share the opinion. Picture two reviewers who both say a pair of running shoes is the best they have owned. One says the shoes survived years of daily runs; the other says the box was pretty. Same opinion, very different support. So an opinion is a claim someone holds, its reasons can be strong or weak, and you are graded on reasons, not sides. DO: ask which reviewer gave the better reason, and why.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argument is a set of claims in which one or more, the premises, are offered as reasons to accept another, the conclusion. A premise is a claim offered as a reason; the conclusion is the claim the premises are offered to support. A city council member who says we should add a crosswalk at the park because kids cross there every afternoon and drivers speed through has made an argument. Its neighbors are not arguments. A report tells what happened, such as the printer jammed twice yesterday. An unsupported assertion states a claim with no reason, such as this new scheduling app is a disaster. So the left column is the argument with its premises and conclusion; the right column is the report and the bare assertion, where no reason is offered. DO: sort the three print-shop messages from the chapter aloud.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two sentences on the slide aloud. The game will be canceled, because the field is flooding: the cancellation has not been announced, so the speaker is giving a reason to expect it, and the sentence argues. The game was canceled because the field flooded: everyone already knows the game was canceled, so the sentence tells why it happened, and it explains. An explanation is a set of claims that gives reasons why something already accepted is so, rather than reasons to believe something still in question. The same because sentence can be either. A museum label explains a painting already on the wall; a sales pitch argues for something you do not have yet. DO: ask the room which sentence they could disagree with, and why the other one is not trying to convince anyone.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test in one question: is the claim being supported in doubt for the audience? If yes, the reasons argue. If no, because the audience already accepts the claim, the reasons explain. Run it on three cases. Flights were delayed because fog covered the airport: the delays happened, so it explains. A coach says the team will lose the next match unless it fixes its passing, because the other side presses hard: the loss is still in question, so it argues. A trainer says your legs are sore because yesterday's workout was your first in a month: you already feel it, so it explains. An honesty note: some cases are borderline, and the audience decides, so name the audience you have in mind. DO: run all three cases with a show of hands before revealing each verdict.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Writers leave signposts. Premise indicators often signal a premise: because, since, given that, and for. Conclusion indicators often signal a conclusion: so, therefore, thus, hence, and which shows that. They help, but they do not decide. First, because also introduces explanations, as the flooded-field pair showed. Second, many arguments carry no indicator at all. A recipe blog that says use cold butter, warm butter melts into the flour, and cold butter makes the crust flaky has no indicator, yet its conclusion is the first sentence. When there is no signpost, ask what the writer wants you to accept and what is offered as the reason. And watch for since used as a time word, as in since the new bridge opened, which is a report. DO: have students find the recipe's conclusion without any indicator.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run the moves on the running question's newsletter passage. Step 1, the conclusion: ask what the writer wants you to accept. The first sentence does that job, the campus library should stay open around the clock during finals week, and it comes first with no conclusion indicator. Step 2, stated reason 1: during finals week many students need a quiet, safe place to study late at night. Step 3, stated reason 2: the library is the only quiet, safe, well-lit study space on campus large enough to meet that need. Step 4, stated reason 3: keeping the library open overnight for the five nights of finals week costs about 1,600 dollars in staff wages. Step 5, the tally: 1 conclusion and 3 stated reasons, so 1 + 3 = 4 claims. DO: have students mark each sentence before you reveal each step.</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Careful readers check numbers, so check the one figure the passage gives. The 1,600 dollars comes from 2 staff working 8 hours a night for 5 nights at 20 dollars an hour. Step by step: 2 staff × 8 hours a night = 16 staff hours a night. Then 16 × 5 nights = 80 staff hours. Then 80 × 20 dollars an hour = 1,600 dollars. The figure checks out. Last question: argument or explanation? The overnight hours are a proposal still in question for the newsletter's readers, so the passage argues. Notice what we did not do: we did not decide whether 1,600 dollars is a lot, and we did not take a side. Finding an argument is not judging it. DO: have one student multiply aloud while the room checks each line.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ChatGPT, and paste this prompt: here are two sentences, the game was canceled because the field flooded, and the game will be canceled, because the field is flooding; for each, say whether it is an argument or an explanation and name any premise and conclusion. A common slip is to call both arguments because both use because, and to list the flooded field as a premise in each. Compare with the vetted verdict: the first explains, since the cancellation is already accepted, and the second argues. Then ask it for the newsletter passage's conclusion and check that it names the first sentence, not the cost. The tool drafts; you check. DO: collect two chatbot answers and mark each slip on the board.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it together. Critical thinking is three questions: what is claimed, what supports it, and how good the support is. A claim is true or false, and an opinion is still a claim whose reasons can be judged. An argument offers premises as reasons for a conclusion, unlike a report or an unsupported assertion. The doubt test separates arguments from explanations, and indicator words are clues, not proof. The running question's passage holds 1 conclusion and 3 stated reasons, with a cost of 1,600 dollars that checks out. Next week, in Analyzing Arguments, those parts go into standard form, one numbered line per premise. DO: have each student write the running question's conclusion and three stated reasons from memory, then compare with a partner.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Find the argument first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 · WHERE EVERY TEST STARTS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What is being asked?</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running question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ARGUMENT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questions, one habit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What is claimed?</a:t>
            </a:r>
          </a:p>
          <a:p>
            <a:pPr algn="l" marL="342900" indent="-342900">
              <a:spcBef>
                <a:spcPts val="0"/>
              </a:spcBef>
              <a:spcAft>
                <a:spcPts val="800"/>
              </a:spcAft>
              <a:buChar char="•"/>
            </a:pPr>
            <a:r>
              <a:rPr sz="1800">
                <a:solidFill>
                  <a:srgbClr val="FFFFFF"/>
                </a:solidFill>
                <a:latin typeface="Calibri"/>
              </a:rPr>
              <a:t>What supports it?</a:t>
            </a:r>
          </a:p>
          <a:p>
            <a:pPr algn="l" marL="342900" indent="-342900">
              <a:spcBef>
                <a:spcPts val="0"/>
              </a:spcBef>
              <a:spcAft>
                <a:spcPts val="800"/>
              </a:spcAft>
              <a:buChar char="•"/>
            </a:pPr>
            <a:r>
              <a:rPr sz="1800">
                <a:solidFill>
                  <a:srgbClr val="FFFFFF"/>
                </a:solidFill>
                <a:latin typeface="Calibri"/>
              </a:rPr>
              <a:t>How good is that support?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WHAT CRITICAL THINKING IS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Find the argument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Claim vs. non-claim</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Claim: true or false</a:t>
            </a:r>
          </a:p>
          <a:p>
            <a:pPr algn="l" marL="342900" indent="-342900">
              <a:spcBef>
                <a:spcPts val="0"/>
              </a:spcBef>
              <a:spcAft>
                <a:spcPts val="800"/>
              </a:spcAft>
              <a:buChar char="•"/>
            </a:pPr>
            <a:r>
              <a:rPr sz="1800">
                <a:solidFill>
                  <a:srgbClr val="FFFFFF"/>
                </a:solidFill>
                <a:latin typeface="Calibri"/>
              </a:rPr>
              <a:t>"The pool closes at 9 p.m."</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Questions, commands, feelings: not claims</a:t>
            </a:r>
          </a:p>
          <a:p>
            <a:pPr algn="l" marL="342900" indent="-342900">
              <a:spcBef>
                <a:spcPts val="0"/>
              </a:spcBef>
              <a:spcAft>
                <a:spcPts val="800"/>
              </a:spcAft>
              <a:buChar char="•"/>
            </a:pPr>
            <a:r>
              <a:rPr sz="1800">
                <a:solidFill>
                  <a:srgbClr val="FFFFFF"/>
                </a:solidFill>
                <a:latin typeface="Calibri"/>
              </a:rPr>
              <a:t>They can carry implied claims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THE SMALLEST PIECE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Find the argument first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Opinions are still claims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An opinion is a claim someone holds</a:t>
            </a:r>
          </a:p>
          <a:p>
            <a:pPr algn="l" marL="342900" indent="-342900">
              <a:spcBef>
                <a:spcPts val="0"/>
              </a:spcBef>
              <a:spcAft>
                <a:spcPts val="800"/>
              </a:spcAft>
              <a:buChar char="•"/>
            </a:pPr>
            <a:r>
              <a:rPr sz="1800">
                <a:solidFill>
                  <a:srgbClr val="FFFFFF"/>
                </a:solidFill>
                <a:latin typeface="Calibri"/>
              </a:rPr>
              <a:t>Its reasons can be strong or weak</a:t>
            </a:r>
          </a:p>
          <a:p>
            <a:pPr algn="l" marL="342900" indent="-342900">
              <a:spcBef>
                <a:spcPts val="0"/>
              </a:spcBef>
              <a:spcAft>
                <a:spcPts val="800"/>
              </a:spcAft>
              <a:buChar char="•"/>
            </a:pPr>
            <a:r>
              <a:rPr sz="1800">
                <a:solidFill>
                  <a:srgbClr val="FFFFFF"/>
                </a:solidFill>
                <a:latin typeface="Calibri"/>
              </a:rPr>
              <a:t>Graded on reasons, not sides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Find the argument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Argument vs. report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Argument: premises offered for a conclusion</a:t>
            </a:r>
          </a:p>
          <a:p>
            <a:pPr algn="l" marL="342900" indent="-342900">
              <a:spcBef>
                <a:spcPts val="0"/>
              </a:spcBef>
              <a:spcAft>
                <a:spcPts val="800"/>
              </a:spcAft>
              <a:buChar char="•"/>
            </a:pPr>
            <a:r>
              <a:rPr sz="1800">
                <a:solidFill>
                  <a:srgbClr val="FFFFFF"/>
                </a:solidFill>
                <a:latin typeface="Calibri"/>
              </a:rPr>
              <a:t>Crosswalk proposal: two reasons, one conclusion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Report or bare assertion: no reason offered</a:t>
            </a:r>
          </a:p>
          <a:p>
            <a:pPr algn="l" marL="342900" indent="-342900">
              <a:spcBef>
                <a:spcPts val="0"/>
              </a:spcBef>
              <a:spcAft>
                <a:spcPts val="800"/>
              </a:spcAft>
              <a:buChar char="•"/>
            </a:pPr>
            <a:r>
              <a:rPr sz="1800">
                <a:solidFill>
                  <a:srgbClr val="FFFFFF"/>
                </a:solidFill>
                <a:latin typeface="Calibri"/>
              </a:rPr>
              <a:t>Printer jam; app is a disaster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WHAT MAKES AN ARGUMENT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Find the argument first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Argue or explain?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"Will be canceled, because flooding"</a:t>
            </a:r>
          </a:p>
          <a:p>
            <a:pPr algn="l" marL="342900" indent="-342900">
              <a:spcBef>
                <a:spcPts val="0"/>
              </a:spcBef>
              <a:spcAft>
                <a:spcPts val="800"/>
              </a:spcAft>
              <a:buChar char="•"/>
            </a:pPr>
            <a:r>
              <a:rPr sz="1800">
                <a:solidFill>
                  <a:srgbClr val="FFFFFF"/>
                </a:solidFill>
                <a:latin typeface="Calibri"/>
              </a:rPr>
              <a:t>Argues: the claim is in doubt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"Was canceled because flooded"</a:t>
            </a:r>
          </a:p>
          <a:p>
            <a:pPr algn="l" marL="342900" indent="-342900">
              <a:spcBef>
                <a:spcPts val="0"/>
              </a:spcBef>
              <a:spcAft>
                <a:spcPts val="800"/>
              </a:spcAft>
              <a:buChar char="•"/>
            </a:pPr>
            <a:r>
              <a:rPr sz="1800">
                <a:solidFill>
                  <a:srgbClr val="FFFFFF"/>
                </a:solidFill>
                <a:latin typeface="Calibri"/>
              </a:rPr>
              <a:t>Explains: the claim is accepted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THE DISTINCTION THAT TRIPS EVERYONE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Find the argument first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doubt test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 doubt for the audience: argument</a:t>
            </a:r>
          </a:p>
          <a:p>
            <a:pPr algn="l" marL="342900" indent="-342900">
              <a:spcBef>
                <a:spcPts val="0"/>
              </a:spcBef>
              <a:spcAft>
                <a:spcPts val="800"/>
              </a:spcAft>
              <a:buChar char="•"/>
            </a:pPr>
            <a:r>
              <a:rPr sz="1800">
                <a:solidFill>
                  <a:srgbClr val="FFFFFF"/>
                </a:solidFill>
                <a:latin typeface="Calibri"/>
              </a:rPr>
              <a:t>Already accepted: explanation</a:t>
            </a:r>
          </a:p>
          <a:p>
            <a:pPr algn="l" marL="342900" indent="-342900">
              <a:spcBef>
                <a:spcPts val="0"/>
              </a:spcBef>
              <a:spcAft>
                <a:spcPts val="800"/>
              </a:spcAft>
              <a:buChar char="•"/>
            </a:pPr>
            <a:r>
              <a:rPr sz="1800">
                <a:solidFill>
                  <a:srgbClr val="FFFFFF"/>
                </a:solidFill>
                <a:latin typeface="Calibri"/>
              </a:rPr>
              <a:t>Borderline: name the audience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ONE TEST TO CARRY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Find the argument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Indicators are clues, not proof</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Premise: because, since, given that, for</a:t>
            </a:r>
          </a:p>
          <a:p>
            <a:pPr algn="l" marL="342900" indent="-342900">
              <a:spcBef>
                <a:spcPts val="0"/>
              </a:spcBef>
              <a:spcAft>
                <a:spcPts val="800"/>
              </a:spcAft>
              <a:buChar char="•"/>
            </a:pPr>
            <a:r>
              <a:rPr sz="1800">
                <a:solidFill>
                  <a:srgbClr val="FFFFFF"/>
                </a:solidFill>
                <a:latin typeface="Calibri"/>
              </a:rPr>
              <a:t>Conclusion: so, therefore, thus, hence</a:t>
            </a:r>
          </a:p>
          <a:p>
            <a:pPr algn="l" marL="342900" indent="-342900">
              <a:spcBef>
                <a:spcPts val="0"/>
              </a:spcBef>
              <a:spcAft>
                <a:spcPts val="800"/>
              </a:spcAft>
              <a:buChar char="•"/>
            </a:pPr>
            <a:r>
              <a:rPr sz="1800">
                <a:solidFill>
                  <a:srgbClr val="FFFFFF"/>
                </a:solidFill>
                <a:latin typeface="Calibri"/>
              </a:rPr>
              <a:t>"Because" also explains</a:t>
            </a:r>
          </a:p>
          <a:p>
            <a:pPr algn="l" marL="342900" indent="-342900">
              <a:spcBef>
                <a:spcPts val="0"/>
              </a:spcBef>
              <a:spcAft>
                <a:spcPts val="800"/>
              </a:spcAft>
              <a:buChar char="•"/>
            </a:pPr>
            <a:r>
              <a:rPr sz="1800">
                <a:solidFill>
                  <a:srgbClr val="FFFFFF"/>
                </a:solidFill>
                <a:latin typeface="Calibri"/>
              </a:rPr>
              <a:t>Many arguments have no indicator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SIGNPOSTS IN THE TEXT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Find the argument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conclusion, three reasons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Conclusion: the first sentence, no indicator</a:t>
            </a:r>
          </a:p>
          <a:p>
            <a:pPr algn="l" marL="342900" indent="-342900">
              <a:spcBef>
                <a:spcPts val="0"/>
              </a:spcBef>
              <a:spcAft>
                <a:spcPts val="800"/>
              </a:spcAft>
              <a:buChar char="•"/>
            </a:pPr>
            <a:r>
              <a:rPr sz="1800">
                <a:solidFill>
                  <a:srgbClr val="FFFFFF"/>
                </a:solidFill>
                <a:latin typeface="Calibri"/>
              </a:rPr>
              <a:t>Three stated reasons: need, only space, cost</a:t>
            </a:r>
          </a:p>
          <a:p>
            <a:pPr algn="l" marL="342900" indent="-342900">
              <a:spcBef>
                <a:spcPts val="0"/>
              </a:spcBef>
              <a:spcAft>
                <a:spcPts val="800"/>
              </a:spcAft>
              <a:buChar char="•"/>
            </a:pPr>
            <a:r>
              <a:rPr sz="1800">
                <a:solidFill>
                  <a:srgbClr val="FFFFFF"/>
                </a:solidFill>
                <a:latin typeface="Calibri"/>
              </a:rPr>
              <a:t>1 + 3 = 4 claims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FIND THE PARTS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Find the argument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1,600 dollars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 staff × 8 hours = 16 staff hours a night</a:t>
            </a:r>
          </a:p>
          <a:p>
            <a:pPr algn="l" marL="342900" indent="-342900">
              <a:spcBef>
                <a:spcPts val="0"/>
              </a:spcBef>
              <a:spcAft>
                <a:spcPts val="800"/>
              </a:spcAft>
              <a:buChar char="•"/>
            </a:pPr>
            <a:r>
              <a:rPr sz="1800">
                <a:solidFill>
                  <a:srgbClr val="FFFFFF"/>
                </a:solidFill>
                <a:latin typeface="Calibri"/>
              </a:rPr>
              <a:t>16 × 5 nights = 80 staff hours</a:t>
            </a:r>
          </a:p>
          <a:p>
            <a:pPr algn="l" marL="342900" indent="-342900">
              <a:spcBef>
                <a:spcPts val="0"/>
              </a:spcBef>
              <a:spcAft>
                <a:spcPts val="800"/>
              </a:spcAft>
              <a:buChar char="•"/>
            </a:pPr>
            <a:r>
              <a:rPr sz="1800">
                <a:solidFill>
                  <a:srgbClr val="FFFFFF"/>
                </a:solidFill>
                <a:latin typeface="Calibri"/>
              </a:rPr>
              <a:t>80 × 20 dollars = 1,600 dollars</a:t>
            </a:r>
          </a:p>
          <a:p>
            <a:pPr algn="l" marL="342900" indent="-342900">
              <a:spcBef>
                <a:spcPts val="0"/>
              </a:spcBef>
              <a:spcAft>
                <a:spcPts val="800"/>
              </a:spcAft>
              <a:buChar char="•"/>
            </a:pPr>
            <a:r>
              <a:rPr sz="1800">
                <a:solidFill>
                  <a:srgbClr val="FFFFFF"/>
                </a:solidFill>
                <a:latin typeface="Calibri"/>
              </a:rPr>
              <a:t>A proposal in doubt: it argues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CHECK THE ONE FIGURE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Find the argument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flooded-field pair</a:t>
            </a:r>
          </a:p>
          <a:p>
            <a:pPr algn="l" marL="342900" indent="-342900">
              <a:spcBef>
                <a:spcPts val="0"/>
              </a:spcBef>
              <a:spcAft>
                <a:spcPts val="800"/>
              </a:spcAft>
              <a:buChar char="•"/>
            </a:pPr>
            <a:r>
              <a:rPr sz="1800">
                <a:solidFill>
                  <a:srgbClr val="FFFFFF"/>
                </a:solidFill>
                <a:latin typeface="Calibri"/>
              </a:rPr>
              <a:t>Watch for: both called arguments</a:t>
            </a:r>
          </a:p>
          <a:p>
            <a:pPr algn="l" marL="342900" indent="-342900">
              <a:spcBef>
                <a:spcPts val="0"/>
              </a:spcBef>
              <a:spcAft>
                <a:spcPts val="800"/>
              </a:spcAft>
              <a:buChar char="•"/>
            </a:pPr>
            <a:r>
              <a:rPr sz="1800">
                <a:solidFill>
                  <a:srgbClr val="FFFFFF"/>
                </a:solidFill>
                <a:latin typeface="Calibri"/>
              </a:rPr>
              <a:t>Check: first explains, second argues</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Find the argument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Find it, then judge it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Three questions: claimed, support, how good</a:t>
            </a:r>
          </a:p>
          <a:p>
            <a:pPr algn="l" marL="342900" indent="-342900">
              <a:spcBef>
                <a:spcPts val="0"/>
              </a:spcBef>
              <a:spcAft>
                <a:spcPts val="800"/>
              </a:spcAft>
              <a:buChar char="•"/>
            </a:pPr>
            <a:r>
              <a:rPr sz="1800">
                <a:solidFill>
                  <a:srgbClr val="FFFFFF"/>
                </a:solidFill>
                <a:latin typeface="Calibri"/>
              </a:rPr>
              <a:t>Doubt test: argue or explain</a:t>
            </a:r>
          </a:p>
          <a:p>
            <a:pPr algn="l" marL="342900" indent="-342900">
              <a:spcBef>
                <a:spcPts val="0"/>
              </a:spcBef>
              <a:spcAft>
                <a:spcPts val="800"/>
              </a:spcAft>
              <a:buChar char="•"/>
            </a:pPr>
            <a:r>
              <a:rPr sz="1800">
                <a:solidFill>
                  <a:srgbClr val="FFFFFF"/>
                </a:solidFill>
                <a:latin typeface="Calibri"/>
              </a:rPr>
              <a:t>Running question: 1 conclusion, 3 reasons</a:t>
            </a:r>
          </a:p>
          <a:p>
            <a:pPr algn="l" marL="342900" indent="-342900">
              <a:spcBef>
                <a:spcPts val="0"/>
              </a:spcBef>
              <a:spcAft>
                <a:spcPts val="800"/>
              </a:spcAft>
              <a:buChar char="•"/>
            </a:pPr>
            <a:r>
              <a:rPr sz="1800">
                <a:solidFill>
                  <a:srgbClr val="FFFFFF"/>
                </a:solidFill>
                <a:latin typeface="Calibri"/>
              </a:rPr>
              <a:t>Next: Analyzing Arguments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 the argument first</dc:title>
  <dc:subject>Find the argument first — Week 01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