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In Week 1 you learned to find an argument: its conclusion and its stated reasons. This week you lay those parts out so every step can be checked, you fill the gaps the arguer left, and you draw how the parts connect. You still will not judge whether any argument is good; that starts next week. Everything in this deck lines up with the chapter, so the slides will feel like a second pass if you read it first. For course policy, deadlines, and how work is graded, the current syllabus is the place to look, so I will not repeat it here. By the end of this session you should be able to write the running question in five lines and describe its map in words. DO: ask each student to write down one argument someone made to them this week, word for word.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scene most students know. It is 9 p.m., and a group chat for 4 roommates buzzes. One roommate writes: we need a cleaning schedule; the kitchen has been a mess for 2 weeks, and nobody knows whose turn it is to take out the trash. Then nothing. Everyone can tell it is an argument, with one main claim and two reasons, and everyone can feel a gap between the reasons and the claim. A messy kitchen does not by itself show that a schedule is the fix. This week gives you the tools to name that gap exactly. DO: read the message aloud, then ask the room what the roommate is taking for granted. Collect two or three answers and hold them until the unstated-premise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argument we carry through the whole course, the running question: should the campus library stay open around the clock during finals week? It is illustrative, an imagined campus newsletter with no real author, and the course takes no side on it. In Week 1 we found its conclusion and its three stated reasons: many students need a quiet, safe place to study late at night during finals week; the library is the only quiet, safe, well-lit study space on campus large enough to meet that need; and keeping it open overnight for the five nights of finals week costs about 1,600 dollars in staff wages. By the end of this deck it will stand in standard form in 5 lines, with 4 premises, one of them supplied, and a map described in words. DO: read the passage aloud once, slowly.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Standard form lists each premise on its own numbered line, P1, P2, P3; then a line that reads So; then the conclusion on its own line, marked C. Indicator words are dropped, and every line is a complete declarative sentence. That last rule matters, because a question or a command cannot be true or false. So you rewrite it as the claim it carries, exactly the move Week 1 taught for spotting an implied claim inside a question. Think of a mechanic laying an engine's parts on a clean cloth before checking them: nothing added, nothing thrown away, everything in a row where you can point at it. The slide's four lines are the whole rule: numbered premises, the So line, C last, and complete sentences with no indicators. DO: show one passage and have students say which words get dropped.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an illustrative gym flyer: why pay more somewhere else? Members who sign up this month pay no joining fee, and our new evening classes run until 10 p.m. Join this month. Lay it out. The command join this month becomes the conclusion, C: you should join this gym this month. P1: members who sign up this month pay no joining fee. P2: the gym's new evening classes run until 10 p.m. The rhetorical question carries a claim, so P3: other gyms cost more to join. Then the So line, then C. Two of the five lines were rewritten, one from a question and one from a command. Standard form did not make the flyer stronger or weaker; it made each claim easy to point at. DO: have pairs write the five lines before you reveal them, then compare their P3 with the vetted one.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Back to the roommates. In standard form, P1 says the kitchen has been a mess for 2 weeks, P2 says nobody knows whose turn it is to take out the trash, and C says the apartment needs a cleaning schedule. The premises name a problem; the conclusion names a fix; nothing links them. Many everyday arguments leave a premise unstated because the arguer takes it for granted. You write it out and mark it supplied after its number: P3 (supplied), a shared apartment should adopt a cleaning schedule when chores go undone because no one knows whose turn they are. Sometimes the conclusion is the missing piece, as on a sandwich shop's sign that never says buy here; then you write C (supplied). DO: compare the room's guesses from the hook slide with this P3.</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misconception to name out loud. Students often read a supplied premise as part of what the arguer said, and then quote it back as the arguer's view. It is tempting, because once P3 is on the page it looks like every other line. But the roommate never typed P3. The left column is what the arguer wrote: the stated lines, the arguer's own words. The right column is what you wrote: the supplied line, marked so no reader mistakes your words for theirs. If you criticize the roommate for saying P3, you are criticizing your own words. This is the same care Week 1 asked for when it separated stated reasons from claims a reader has to supply. DO: ask a student to quote the roommate's argument aloud, and stop them if P3 slips in unmarked.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When more than one premise would close a gap, which do you supply? The principle of charity answers: among the readings the words allow, you choose the one that makes the argument as reasonable as possible, and you supply the weakest premise that connects the stated premises to the conclusion. Weakest does not mean flimsy; it means the premise that claims the least while still closing the gap, which gives the arguer the best fair chance. Charity has a hard limit: it rebuilds the argument the arguer actually gave, and it never invents a view the arguer did not hold. And charity is not agreeing. You can read an argument with full charity and still reject its conclusion; the point is that the version you reject is the best one. DO: ask the room for one argument they read uncharitably this week.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illustrative bus rider at a city transit meeting says: the night bus should run until 2 a.m. on weekends; many restaurant workers finish their shifts after midnight. There is a gap, and two candidates close it. The left column is the sweeping premise: the city must run a bus whenever anyone wants a ride. Nobody believes that; no one thinks a city must run a bus for one person at 4 a.m. The right column is the modest premise: the city should extend bus service when a sizable group of riders has no other practical way home. It claims far less and fits what the rider meant, so charity supplies it as P2 (supplied). Now the place to question the argument is sizable group, not a silly claim the rider never made. DO: vote on the two premises, then reveal why the modest one wins.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argument map draws claims as boxes and support as arrows, and it is always described in words as well. The key question is whether premises work together or alone. Left column, linked premises: they support the conclusion only together, so removing any one makes the support collapse. An illustrative kitchen rule says every staff member on the closing shift gets a free meal, and the night cook is on the closing shift, so the night cook gets a free meal; cover either premise and the other does nothing. Right column, independent premises: each gives some support on its own. An illustrative design-office memo proposes a four-day week because the team asked for it, two big clients close one weekday each summer week, and cooling costs drop. DO: sketch both maps on the board, one arrow from joined boxes on the left, three separate arrows on the right, and run the cover-up test aloud.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Maps also show disagreement. An objection is a reason offered against a premise or a conclusion; on a map it is a box with an arrow marked against, pointing at the claim it attacks. A reply is a reason offered against an objection; it is a box with an arrow marked against, pointing at the objection, not at the conclusion. At the illustrative design office, a client manager objects that customers who call on the closed day will get no answer. The team lead replies that the office phone can forward to one staff member on call that day. The reply adds no new support for the four-day week; it removes a reason against it. And every map gets a sentence in words, because a drawing alone hides which premises are joined. DO: add the objection and reply boxes to the board sketch and have a student describe the whole map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Toulmin's The Uses of Argument, from 1958, lays out an argument as a claim, the data offered for it, the warrant that links them, and the backing, qualifier, and rebuttal around them. Try it on an illustrative sports-radio prediction: the home team will probably win this weekend; they have won their last 4 home games; teams that keep winning at home tend to keep winning there, since they know the field and the crowd is behind them; unless the starting goalkeeper is still injured. Claim: the home team will win. Data: the last 4 home games. Warrant: home winners keep winning at home. Backing: field and crowd. Qualifier: probably. Rebuttal: the goalkeeper. The warrant does the job of a supplied premise. The layout is a tool for seeing structure, not a test, and nothing is graded from it. DO: have the room label the six parts before you reveal them.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running question in standard form. C goes last: the campus library should stay open around the clock during finals week. The stated reasons become P1, the need; P2, the only suitable space; and P4, the cost. The gap: P1 and P2 say there is a need and a place, but nothing stated says the campus ought to meet that need. So P3 (supplied): the campus should provide study space students need during finals when it can do so at modest cost. It is the weakest premise that closes the gap. A stronger premise, that the campus must give students any space they ask for at any cost, was never said and is easy to knock down; charity picks the modest version. The tally: 3 stated premises + 1 supplied premise = 4 premises, and 4 + 1 = 5 lines. The cost check: 2 × 8 × 5 × 20 = 1,600 dollars. DO: have students write all five lines before you reveal them.</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map, in words: P1, P2, and P3 work together to support C, so they are linked, with one arrow from the joined boxes to C. P4 supports P3's modest cost condition, with its own arrow from P4 to P3, which is why P4 is numbered after the supplied premise. The strongest objection is a box with an arrow marked against pointing at C: overnight hours encourage all-night studying, and losing sleep can hurt exam performance, so the library would be helping students harm themselves. The reply is a box with an arrow marked against pointing at the objection: students who stay up will study somewhere, and the library can post sleep reminders and set aside one quiet floor for rest. The verdict in words: four premises, one supplied, and the place to look hardest later is P3. DO: run the cover-up test on P1, P2, and P3 aloud.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put this argument in standard form and supply any unstated premise; the campus library should stay open around the clock during finals week, because many students need a quiet, safe place to study late at night, the library is the only such space large enough, and overnight hours cost about 1,600 dollars. A common slip is to supply a sweeping premise, such as the campus must give students whatever study space they want, or to leave the supplied line unmarked as if the writer said it. Compare with the vetted version: P3 (supplied), the campus should provide study space students need during finals when it can do so at modest cost. The tool drafts; you check. DO: collect two chatbot answers and mark each slip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Standard form puts each premise on a numbered line, then So, then C, with every line a complete claim. An unstated premise or conclusion is written out and marked supplied, because those words are yours. Charity picks the most reasonable reading and the weakest premise that closes the gap, never inventing a view. Linked premises support only together; independent premises each support alone; objections and replies are arrows marked against, and every map is described in words. The running question now stands in 5 lines, 4 premises with P3 supplied, P1, P2, and P3 linked, and P4 supporting P3. Next week, in Deductive and Inductive Reasoning, you start testing those links with validity and the counterexample method. DO: have each student describe the running question's map in one sentence to a partner, then compare.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Lay the argument out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LAY OUT WHAT YOU FOUND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What's missing here?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running question, again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ARGUMENT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claim per line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Premises numbered P1, P2, P3</a:t>
            </a:r>
          </a:p>
          <a:p>
            <a:pPr algn="l" marL="342900" indent="-342900">
              <a:spcBef>
                <a:spcPts val="0"/>
              </a:spcBef>
              <a:spcAft>
                <a:spcPts val="800"/>
              </a:spcAft>
              <a:buChar char="•"/>
            </a:pPr>
            <a:r>
              <a:rPr sz="1800">
                <a:solidFill>
                  <a:srgbClr val="FFFFFF"/>
                </a:solidFill>
                <a:latin typeface="Calibri"/>
              </a:rPr>
              <a:t>Then a line reading "So,"</a:t>
            </a:r>
          </a:p>
          <a:p>
            <a:pPr algn="l" marL="342900" indent="-342900">
              <a:spcBef>
                <a:spcPts val="0"/>
              </a:spcBef>
              <a:spcAft>
                <a:spcPts val="800"/>
              </a:spcAft>
              <a:buChar char="•"/>
            </a:pPr>
            <a:r>
              <a:rPr sz="1800">
                <a:solidFill>
                  <a:srgbClr val="FFFFFF"/>
                </a:solidFill>
                <a:latin typeface="Calibri"/>
              </a:rPr>
              <a:t>Conclusion last, marked C</a:t>
            </a:r>
          </a:p>
          <a:p>
            <a:pPr algn="l" marL="342900" indent="-342900">
              <a:spcBef>
                <a:spcPts val="0"/>
              </a:spcBef>
              <a:spcAft>
                <a:spcPts val="800"/>
              </a:spcAft>
              <a:buChar char="•"/>
            </a:pPr>
            <a:r>
              <a:rPr sz="1800">
                <a:solidFill>
                  <a:srgbClr val="FFFFFF"/>
                </a:solidFill>
                <a:latin typeface="Calibri"/>
              </a:rPr>
              <a:t>Complete sentences, no indicator words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THE LAYOUT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flyer in four lines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no joining fee this month</a:t>
            </a:r>
          </a:p>
          <a:p>
            <a:pPr algn="l" marL="342900" indent="-342900">
              <a:spcBef>
                <a:spcPts val="0"/>
              </a:spcBef>
              <a:spcAft>
                <a:spcPts val="800"/>
              </a:spcAft>
              <a:buChar char="•"/>
            </a:pPr>
            <a:r>
              <a:rPr sz="1800">
                <a:solidFill>
                  <a:srgbClr val="FFFFFF"/>
                </a:solidFill>
                <a:latin typeface="Calibri"/>
              </a:rPr>
              <a:t>P2: evening classes until 10 p.m.</a:t>
            </a:r>
          </a:p>
          <a:p>
            <a:pPr algn="l" marL="342900" indent="-342900">
              <a:spcBef>
                <a:spcPts val="0"/>
              </a:spcBef>
              <a:spcAft>
                <a:spcPts val="800"/>
              </a:spcAft>
              <a:buChar char="•"/>
            </a:pPr>
            <a:r>
              <a:rPr sz="1800">
                <a:solidFill>
                  <a:srgbClr val="FFFFFF"/>
                </a:solidFill>
                <a:latin typeface="Calibri"/>
              </a:rPr>
              <a:t>P3: other gyms cost more to join</a:t>
            </a:r>
          </a:p>
          <a:p>
            <a:pPr algn="l" marL="342900" indent="-342900">
              <a:spcBef>
                <a:spcPts val="0"/>
              </a:spcBef>
              <a:spcAft>
                <a:spcPts val="800"/>
              </a:spcAft>
              <a:buChar char="•"/>
            </a:pPr>
            <a:r>
              <a:rPr sz="1800">
                <a:solidFill>
                  <a:srgbClr val="FFFFFF"/>
                </a:solidFill>
                <a:latin typeface="Calibri"/>
              </a:rPr>
              <a:t>C: you should join this month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GYM FLYER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Supply what's missing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Unstated premise: needed but unsaid</a:t>
            </a:r>
          </a:p>
          <a:p>
            <a:pPr algn="l" marL="342900" indent="-342900">
              <a:spcBef>
                <a:spcPts val="0"/>
              </a:spcBef>
              <a:spcAft>
                <a:spcPts val="800"/>
              </a:spcAft>
              <a:buChar char="•"/>
            </a:pPr>
            <a:r>
              <a:rPr sz="1800">
                <a:solidFill>
                  <a:srgbClr val="FFFFFF"/>
                </a:solidFill>
                <a:latin typeface="Calibri"/>
              </a:rPr>
              <a:t>Write it out, mark it (supplied)</a:t>
            </a:r>
          </a:p>
          <a:p>
            <a:pPr algn="l" marL="342900" indent="-342900">
              <a:spcBef>
                <a:spcPts val="0"/>
              </a:spcBef>
              <a:spcAft>
                <a:spcPts val="800"/>
              </a:spcAft>
              <a:buChar char="•"/>
            </a:pPr>
            <a:r>
              <a:rPr sz="1800">
                <a:solidFill>
                  <a:srgbClr val="FFFFFF"/>
                </a:solidFill>
                <a:latin typeface="Calibri"/>
              </a:rPr>
              <a:t>Unstated conclusion: write C (supplied)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FILL THE GAP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Stated vs. supplied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Stated: the arguer's own words</a:t>
            </a:r>
          </a:p>
          <a:p>
            <a:pPr algn="l" marL="342900" indent="-342900">
              <a:spcBef>
                <a:spcPts val="0"/>
              </a:spcBef>
              <a:spcAft>
                <a:spcPts val="800"/>
              </a:spcAft>
              <a:buChar char="•"/>
            </a:pPr>
            <a:r>
              <a:rPr sz="1800">
                <a:solidFill>
                  <a:srgbClr val="FFFFFF"/>
                </a:solidFill>
                <a:latin typeface="Calibri"/>
              </a:rPr>
              <a:t>P1 and P2 in the chat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Supplied: your words, marked</a:t>
            </a:r>
          </a:p>
          <a:p>
            <a:pPr algn="l" marL="342900" indent="-342900">
              <a:spcBef>
                <a:spcPts val="0"/>
              </a:spcBef>
              <a:spcAft>
                <a:spcPts val="800"/>
              </a:spcAft>
              <a:buChar char="•"/>
            </a:pPr>
            <a:r>
              <a:rPr sz="1800">
                <a:solidFill>
                  <a:srgbClr val="FFFFFF"/>
                </a:solidFill>
                <a:latin typeface="Calibri"/>
              </a:rPr>
              <a:t>P3 (supplied) never typed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Most reasonable, nothing invented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Most reasonable reading the words allow</a:t>
            </a:r>
          </a:p>
          <a:p>
            <a:pPr algn="l" marL="342900" indent="-342900">
              <a:spcBef>
                <a:spcPts val="0"/>
              </a:spcBef>
              <a:spcAft>
                <a:spcPts val="800"/>
              </a:spcAft>
              <a:buChar char="•"/>
            </a:pPr>
            <a:r>
              <a:rPr sz="1800">
                <a:solidFill>
                  <a:srgbClr val="FFFFFF"/>
                </a:solidFill>
                <a:latin typeface="Calibri"/>
              </a:rPr>
              <a:t>Weakest premise that closes the gap</a:t>
            </a:r>
          </a:p>
          <a:p>
            <a:pPr algn="l" marL="342900" indent="-342900">
              <a:spcBef>
                <a:spcPts val="0"/>
              </a:spcBef>
              <a:spcAft>
                <a:spcPts val="800"/>
              </a:spcAft>
              <a:buChar char="•"/>
            </a:pPr>
            <a:r>
              <a:rPr sz="1800">
                <a:solidFill>
                  <a:srgbClr val="FFFFFF"/>
                </a:solidFill>
                <a:latin typeface="Calibri"/>
              </a:rPr>
              <a:t>Never invent a view</a:t>
            </a:r>
          </a:p>
          <a:p>
            <a:pPr algn="l" marL="342900" indent="-342900">
              <a:spcBef>
                <a:spcPts val="0"/>
              </a:spcBef>
              <a:spcAft>
                <a:spcPts val="800"/>
              </a:spcAft>
              <a:buChar char="•"/>
            </a:pPr>
            <a:r>
              <a:rPr sz="1800">
                <a:solidFill>
                  <a:srgbClr val="FFFFFF"/>
                </a:solidFill>
                <a:latin typeface="Calibri"/>
              </a:rPr>
              <a:t>Charity is not agreement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READ IT FAIRLY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Sweeping vs. modest premise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Sweeping: a bus for anyone, any hour</a:t>
            </a:r>
          </a:p>
          <a:p>
            <a:pPr algn="l" marL="342900" indent="-342900">
              <a:spcBef>
                <a:spcPts val="0"/>
              </a:spcBef>
              <a:spcAft>
                <a:spcPts val="800"/>
              </a:spcAft>
              <a:buChar char="•"/>
            </a:pPr>
            <a:r>
              <a:rPr sz="1800">
                <a:solidFill>
                  <a:srgbClr val="FFFFFF"/>
                </a:solidFill>
                <a:latin typeface="Calibri"/>
              </a:rPr>
              <a:t>Easy to knock down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Modest: sizable group, no other way home</a:t>
            </a:r>
          </a:p>
          <a:p>
            <a:pPr algn="l" marL="342900" indent="-342900">
              <a:spcBef>
                <a:spcPts val="0"/>
              </a:spcBef>
              <a:spcAft>
                <a:spcPts val="800"/>
              </a:spcAft>
              <a:buChar char="•"/>
            </a:pPr>
            <a:r>
              <a:rPr sz="1800">
                <a:solidFill>
                  <a:srgbClr val="FFFFFF"/>
                </a:solidFill>
                <a:latin typeface="Calibri"/>
              </a:rPr>
              <a:t>Charity supplies this one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NIGHT BUS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Linked vs. independent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Linked: support only together</a:t>
            </a:r>
          </a:p>
          <a:p>
            <a:pPr algn="l" marL="342900" indent="-342900">
              <a:spcBef>
                <a:spcPts val="0"/>
              </a:spcBef>
              <a:spcAft>
                <a:spcPts val="800"/>
              </a:spcAft>
              <a:buChar char="•"/>
            </a:pPr>
            <a:r>
              <a:rPr sz="1800">
                <a:solidFill>
                  <a:srgbClr val="FFFFFF"/>
                </a:solidFill>
                <a:latin typeface="Calibri"/>
              </a:rPr>
              <a:t>Closing-shift meal rule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Independent: each supports alone</a:t>
            </a:r>
          </a:p>
          <a:p>
            <a:pPr algn="l" marL="342900" indent="-342900">
              <a:spcBef>
                <a:spcPts val="0"/>
              </a:spcBef>
              <a:spcAft>
                <a:spcPts val="800"/>
              </a:spcAft>
              <a:buChar char="•"/>
            </a:pPr>
            <a:r>
              <a:rPr sz="1800">
                <a:solidFill>
                  <a:srgbClr val="FFFFFF"/>
                </a:solidFill>
                <a:latin typeface="Calibri"/>
              </a:rPr>
              <a:t>Four-day-week memo</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DRAW 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Objections and replies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Objection: arrow marked "against" at a claim</a:t>
            </a:r>
          </a:p>
          <a:p>
            <a:pPr algn="l" marL="342900" indent="-342900">
              <a:spcBef>
                <a:spcPts val="0"/>
              </a:spcBef>
              <a:spcAft>
                <a:spcPts val="800"/>
              </a:spcAft>
              <a:buChar char="•"/>
            </a:pPr>
            <a:r>
              <a:rPr sz="1800">
                <a:solidFill>
                  <a:srgbClr val="FFFFFF"/>
                </a:solidFill>
                <a:latin typeface="Calibri"/>
              </a:rPr>
              <a:t>Reply: arrow marked "against" at the objection</a:t>
            </a:r>
          </a:p>
          <a:p>
            <a:pPr algn="l" marL="342900" indent="-342900">
              <a:spcBef>
                <a:spcPts val="0"/>
              </a:spcBef>
              <a:spcAft>
                <a:spcPts val="800"/>
              </a:spcAft>
              <a:buChar char="•"/>
            </a:pPr>
            <a:r>
              <a:rPr sz="1800">
                <a:solidFill>
                  <a:srgbClr val="FFFFFF"/>
                </a:solidFill>
                <a:latin typeface="Calibri"/>
              </a:rPr>
              <a:t>Every map described in words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DISAGREEMENT ON THE MAP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parts, one structure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Claim, data, warrant</a:t>
            </a:r>
          </a:p>
          <a:p>
            <a:pPr algn="l" marL="342900" indent="-342900">
              <a:spcBef>
                <a:spcPts val="0"/>
              </a:spcBef>
              <a:spcAft>
                <a:spcPts val="800"/>
              </a:spcAft>
              <a:buChar char="•"/>
            </a:pPr>
            <a:r>
              <a:rPr sz="1800">
                <a:solidFill>
                  <a:srgbClr val="FFFFFF"/>
                </a:solidFill>
                <a:latin typeface="Calibri"/>
              </a:rPr>
              <a:t>Backing, qualifier, rebuttal</a:t>
            </a:r>
          </a:p>
          <a:p>
            <a:pPr algn="l" marL="342900" indent="-342900">
              <a:spcBef>
                <a:spcPts val="0"/>
              </a:spcBef>
              <a:spcAft>
                <a:spcPts val="800"/>
              </a:spcAft>
              <a:buChar char="•"/>
            </a:pPr>
            <a:r>
              <a:rPr sz="1800">
                <a:solidFill>
                  <a:srgbClr val="FFFFFF"/>
                </a:solidFill>
                <a:latin typeface="Calibri"/>
              </a:rPr>
              <a:t>Warrant works like a supplied premise</a:t>
            </a:r>
          </a:p>
          <a:p>
            <a:pPr algn="l" marL="342900" indent="-342900">
              <a:spcBef>
                <a:spcPts val="0"/>
              </a:spcBef>
              <a:spcAft>
                <a:spcPts val="800"/>
              </a:spcAft>
              <a:buChar char="•"/>
            </a:pPr>
            <a:r>
              <a:rPr sz="1800">
                <a:solidFill>
                  <a:srgbClr val="FFFFFF"/>
                </a:solidFill>
                <a:latin typeface="Calibri"/>
              </a:rPr>
              <a:t>A tool for structure, not a test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A SECOND LAYOUT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lines, one supplied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 stated + 1 supplied = 4 premises</a:t>
            </a:r>
          </a:p>
          <a:p>
            <a:pPr algn="l" marL="342900" indent="-342900">
              <a:spcBef>
                <a:spcPts val="0"/>
              </a:spcBef>
              <a:spcAft>
                <a:spcPts val="800"/>
              </a:spcAft>
              <a:buChar char="•"/>
            </a:pPr>
            <a:r>
              <a:rPr sz="1800">
                <a:solidFill>
                  <a:srgbClr val="FFFFFF"/>
                </a:solidFill>
                <a:latin typeface="Calibri"/>
              </a:rPr>
              <a:t>4 premises + 1 conclusion = 5 lines</a:t>
            </a:r>
          </a:p>
          <a:p>
            <a:pPr algn="l" marL="342900" indent="-342900">
              <a:spcBef>
                <a:spcPts val="0"/>
              </a:spcBef>
              <a:spcAft>
                <a:spcPts val="800"/>
              </a:spcAft>
              <a:buChar char="•"/>
            </a:pPr>
            <a:r>
              <a:rPr sz="1800">
                <a:solidFill>
                  <a:srgbClr val="FFFFFF"/>
                </a:solidFill>
                <a:latin typeface="Calibri"/>
              </a:rPr>
              <a:t>P3 (supplied): act at modest cost</a:t>
            </a:r>
          </a:p>
          <a:p>
            <a:pPr algn="l" marL="342900" indent="-342900">
              <a:spcBef>
                <a:spcPts val="0"/>
              </a:spcBef>
              <a:spcAft>
                <a:spcPts val="800"/>
              </a:spcAft>
              <a:buChar char="•"/>
            </a:pPr>
            <a:r>
              <a:rPr sz="1800">
                <a:solidFill>
                  <a:srgbClr val="FFFFFF"/>
                </a:solidFill>
                <a:latin typeface="Calibri"/>
              </a:rPr>
              <a:t>2 × 8 × 5 × 20 = 1,600 dollars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RUNNING QUESTION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Linked trio, one support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P2, P3 linked: one arrow to C</a:t>
            </a:r>
          </a:p>
          <a:p>
            <a:pPr algn="l" marL="342900" indent="-342900">
              <a:spcBef>
                <a:spcPts val="0"/>
              </a:spcBef>
              <a:spcAft>
                <a:spcPts val="800"/>
              </a:spcAft>
              <a:buChar char="•"/>
            </a:pPr>
            <a:r>
              <a:rPr sz="1800">
                <a:solidFill>
                  <a:srgbClr val="FFFFFF"/>
                </a:solidFill>
                <a:latin typeface="Calibri"/>
              </a:rPr>
              <a:t>P4 supports P3's "modest cost"</a:t>
            </a:r>
          </a:p>
          <a:p>
            <a:pPr algn="l" marL="342900" indent="-342900">
              <a:spcBef>
                <a:spcPts val="0"/>
              </a:spcBef>
              <a:spcAft>
                <a:spcPts val="800"/>
              </a:spcAft>
              <a:buChar char="•"/>
            </a:pPr>
            <a:r>
              <a:rPr sz="1800">
                <a:solidFill>
                  <a:srgbClr val="FFFFFF"/>
                </a:solidFill>
                <a:latin typeface="Calibri"/>
              </a:rPr>
              <a:t>Objection against C; reply against objection</a:t>
            </a:r>
          </a:p>
          <a:p>
            <a:pPr algn="l" marL="342900" indent="-342900">
              <a:spcBef>
                <a:spcPts val="0"/>
              </a:spcBef>
              <a:spcAft>
                <a:spcPts val="800"/>
              </a:spcAft>
              <a:buChar char="•"/>
            </a:pPr>
            <a:r>
              <a:rPr sz="1800">
                <a:solidFill>
                  <a:srgbClr val="FFFFFF"/>
                </a:solidFill>
                <a:latin typeface="Calibri"/>
              </a:rPr>
              <a:t>Look hardest later at P3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MAP IN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running question; ask for standard form</a:t>
            </a:r>
          </a:p>
          <a:p>
            <a:pPr algn="l" marL="342900" indent="-342900">
              <a:spcBef>
                <a:spcPts val="0"/>
              </a:spcBef>
              <a:spcAft>
                <a:spcPts val="800"/>
              </a:spcAft>
              <a:buChar char="•"/>
            </a:pPr>
            <a:r>
              <a:rPr sz="1800">
                <a:solidFill>
                  <a:srgbClr val="FFFFFF"/>
                </a:solidFill>
                <a:latin typeface="Calibri"/>
              </a:rPr>
              <a:t>Watch for: sweeping or unmarked P3</a:t>
            </a:r>
          </a:p>
          <a:p>
            <a:pPr algn="l" marL="342900" indent="-342900">
              <a:spcBef>
                <a:spcPts val="0"/>
              </a:spcBef>
              <a:spcAft>
                <a:spcPts val="800"/>
              </a:spcAft>
              <a:buChar char="•"/>
            </a:pPr>
            <a:r>
              <a:rPr sz="1800">
                <a:solidFill>
                  <a:srgbClr val="FFFFFF"/>
                </a:solidFill>
                <a:latin typeface="Calibri"/>
              </a:rPr>
              <a:t>Check: modest P3, marked (supplied)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Lay the argument out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Lay it out, then judge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Standard form: P lines, So, C</a:t>
            </a:r>
          </a:p>
          <a:p>
            <a:pPr algn="l" marL="342900" indent="-342900">
              <a:spcBef>
                <a:spcPts val="0"/>
              </a:spcBef>
              <a:spcAft>
                <a:spcPts val="800"/>
              </a:spcAft>
              <a:buChar char="•"/>
            </a:pPr>
            <a:r>
              <a:rPr sz="1800">
                <a:solidFill>
                  <a:srgbClr val="FFFFFF"/>
                </a:solidFill>
                <a:latin typeface="Calibri"/>
              </a:rPr>
              <a:t>Supplied lines marked; charity, nothing invented</a:t>
            </a:r>
          </a:p>
          <a:p>
            <a:pPr algn="l" marL="342900" indent="-342900">
              <a:spcBef>
                <a:spcPts val="0"/>
              </a:spcBef>
              <a:spcAft>
                <a:spcPts val="800"/>
              </a:spcAft>
              <a:buChar char="•"/>
            </a:pPr>
            <a:r>
              <a:rPr sz="1800">
                <a:solidFill>
                  <a:srgbClr val="FFFFFF"/>
                </a:solidFill>
                <a:latin typeface="Calibri"/>
              </a:rPr>
              <a:t>Running question: 5 lines, P3 supplied</a:t>
            </a:r>
          </a:p>
          <a:p>
            <a:pPr algn="l" marL="342900" indent="-342900">
              <a:spcBef>
                <a:spcPts val="0"/>
              </a:spcBef>
              <a:spcAft>
                <a:spcPts val="800"/>
              </a:spcAft>
              <a:buChar char="•"/>
            </a:pPr>
            <a:r>
              <a:rPr sz="1800">
                <a:solidFill>
                  <a:srgbClr val="FFFFFF"/>
                </a:solidFill>
                <a:latin typeface="Calibri"/>
              </a:rPr>
              <a:t>Next: Deductive and Inductive Reasoning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 the argument out</dc:title>
  <dc:subject>Lay the argument out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