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In Week 2 you wrote arguments in standard form, supplied the missing premise, and drew the map. This week you start judging those maps. The central question is simple to say and takes practice to answer: are these reasons meant to prove the conclusion, or only to make it likely? Each kind of argument gets its own test, and you will run both. Everything here lines up with Chapter 3, so the slides are a second pass if you read it first. For course policy, deadlines, and how work is graded, the current syllabus is the place to look, so I will not repeat it here. DO: ask each student to write one argument they heard this week and guess whether it promised proof or a good bet.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scene most students know. It is the morning of a soccer match, and a teammate texts the group chat: it rained overnight, so the field is wet; bring the long studs. A few minutes later a weather app says rain is likely again by noon. Both messages give reasons for a conclusion. But the teammate's message promises that the field has to be wet if the reasons hold, and the app promises only a good chance of rain. Nobody calls the app illogical when the afternoon stays dry. That gap between a guarantee and a good chance is this whole week. DO: read both messages aloud and ask the room which one would embarrass its sender more if it turned out wrong, then collect two reasons.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 carry one argument all course: should the campus library stay open around the clock during finals week? It is an illustrative campus-newsletter argument with no real author, and the course takes no side. In Week 2 we put it in standard form with P1, P2, P3 supplied, P4, and C, and we drew its map: P1, P2, and P3 work together to support C, and P4 supports P3's modest cost condition. That map has two support links, and this week we test each one. By the end of the deck you will be able to say which link is deductive, which is inductive, and why the 1,600 dollars in P4 cannot guarantee the word modest. DO: put the Week 2 map on the board and number its two arrows.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deductive argument is an argument whose premises are meant to guarantee its conclusion, so that if the premises were true, the conclusion could not be false. An inductive argument is an argument whose premises are meant to make its conclusion probable rather than to guarantee it. The words meant to matter: you sort by the promise, not by success, so a failed deductive argument is still deductive. Hedge words such as probably and likely often signal induction, and must often signals deduction, but like the indicator words from Week 1 they are clues, not proof. Philosophers disagree about where to draw the line, so a borderline passage is something to discuss, never a quiz answer. DO: give three one-line arguments and have the room vote guarantee or good chance.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illustrative arguments. Left column, the field: if it rained overnight, the soccer field is wet; it rained overnight; so the soccer field is wet. If both premises are true, there is no room for a dry field, so it is deductive. Right column, the forecast: the weather service has called most rainy mornings this month correctly, and it says rain is likely by noon, so it will probably rain by noon. The word probably admits a miss, so it is inductive. Notice that sorting them says nothing yet about whether either one is good; that is the next two tests. DO: ask pairs to rewrite the forecast so it sounds deductive, then discuss why the rewrite now promises more than the evidence gives.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argument is valid when it is impossible for all its premises to be true and its conclusion false; validity depends on the argument's form, not on whether the premises are in fact true. An argument is invalid when at least one possible case exists with all premises true and the conclusion false. An argument is sound when it is valid and every premise is true, and a sound argument's conclusion must be true. Take an illustrative kitchen rule: everything on the top shelf is for tonight's dinner service; this tray is on the top shelf; so this tray is for tonight's dinner service. Valid before anyone opens the cooler. DO: run the field argument on a rainy morning and a dry one, and have the room call each valid, sound, or both.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misconception to name out loud: students often think valid means true. Left column, valid with a false conclusion: an illustrative rider says every bus on the route is electric, the early bus runs on the route, so the early bus is electric. If some buses run on diesel, the conclusion is false, but the link is fine; the false premise did it. Right column, invalid with a true conclusion: an illustrative shopper says this store sells fresh bread, so it is open on weekends. Even if it is open on weekends, the premise guarantees nothing about hours, so the conclusion is true by luck. DO: have students sort four cards, valid or invalid, true or false conclusion, into a two-by-two grid and defend each placement.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Inductive arguments never promised a guarantee, so calling a forecast invalid misses the point. An inductive argument is strong when its premises, if true, would make its conclusion likely; strength comes in degrees, and an argument that falls short is weak. A cogent argument is a strong inductive argument whose premises are all true, and even a cogent argument can have a false conclusion. Validity works like a light switch; strength works like a dimmer, and new information can turn it up or down. The two traps are reading strength as all-or-nothing and reading cogent as a fancy word for valid. DO: ask the room to name one piece of news that would weaken an illustrative sports prediction about a home win, then one that would strengthen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illustrative apartment resident finds no package at her door, though the tracker says delivered, and she concludes it went to the wrong door. With that one premise the argument is weak: theft, the mailroom, or a tracking mistake could explain it. Add that the mailroom has nothing for her, and the argument is stronger. Add that last month her upstairs neighbor in the unit with the same number got a box with her name on it, and a wrong-door delivery becomes the best explanation, so the argument is fairly strong. If all three premises are true it is cogent, and it still guarantees nothing: the package could have been taken from the right door. DO: reveal the premises one at a time and take a strength vote after each.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argument form is the pattern of an argument's reasoning once its particular subject matter is set aside. A counterexample is a case, real or imagined, with the same form as an argument in which every premise is true and the conclusion is false. The counterexample method shows an argument form is invalid by describing one such case. You do not need to prove the conclusion false in the real world; you need only show that true premises and a false conclusion can sit together. One example with true premises and a true conclusion proves nothing about validity, and the method refutes deductive arguments only. DO: hand out one invalid argument per table and give each table two minutes to invent a counterexample, then share the most convincing one.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the original field argument, if P, then Q; P; so Q, where P and Q stand for whole claims. Try to describe a morning when it rained, rain wets the field, and the field is dry. You cannot, so no counterexample exists and the form is valid. Right column, the same argument run in reverse: if it rained overnight, the field is wet; the field is wet; so it rained overnight. The counterexample: the sprinklers ran overnight and it did not rain. Both premises are true, the conclusion is false, so the argument is invalid, even though on many mornings its conclusion happens to be true. Week 4 gives both patterns their names. DO: have students write the sprinkler case in one sentence and check each line.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Back to the running question's map from Week 2, now with a new question for each arrow. The first link runs from P1, P2, and P3, which work together, to C, the claim that the campus library should stay open around the clock during finals week. The second link runs from P4, the 1,600 dollars in staff wages, to P3's modest cost condition. That is 2 support links. For each link you ask the same two questions you practised on the field: is it meant to guarantee or only to make likely, and could its premises be true while its conclusion is false? The answers will differ for the two links, and that difference is the point. DO: have students label each arrow on the board guarantee or good chance before you reveal anything.</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Step 1: could P1, P2, and P3 all be true while C is false? Yes. If keeping the library open overnight did not cost a modest amount, P3 would not require it, so the link is not valid as it stands. Step 2: grant the cost condition, the claim that keeping the library open overnight during finals week costs a modest amount, which none of P1, P2, or P3 says. With P1, P2, P3, and the cost condition all true, C cannot be false. So the first link is deductive, and valid once the cost is granted to be modest. This is the Week 2 lesson about supplied premises paying off: the gap you marked then is exactly what decides validity now. DO: ask a student to state the counterexample for the link as it stands.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Step 3 checks the figure behind P4: 2 × 8 = 16 staff hours a night; 16 × 5 = 80 staff hours; 80 × 20 = 1,600 dollars; and 1,600 ÷ 5 = 320 dollars a night. Step 4 tests the link: could P4 be true while the cost is modest is false? Yes, because a campus that has already spent its whole study-space budget might not count 1,600 dollars as modest. No figure guarantees modest on its own, so P4 only makes the cost condition more or less likely: the second link is inductive, with strength in degrees. Step 5 tallies 1 + 1 = 2 links. The verdict: the argument can be no better than cogent, and the place to look hardest is the inductive step and P3. DO: have students recompute the 320 dollars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here is an argument; if it rained overnight, the soccer field is wet; the soccer field is wet; so it rained overnight; is this argument valid? A common slip is to call it valid because both premises sound true and the conclusion is often true, or to say it is valid but not sound. Both miss the point. The vetted answer: it is invalid, because the sprinklers could have run overnight while it did not rain, so true premises can come with a false conclusion. The tool drafts; you check. DO: collect two chatbot answers, mark each slip on the board, and name the counterexample the chatbot missed.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deductive argument is meant to guarantee its conclusion, and an inductive argument is meant to make it probable, so you sort by the promise first. Valid means true premises could never come with a false conclusion, and sound means valid with every premise true. Strong means true premises would make the conclusion likely, in degrees, and cogent means strong with true premises. One counterexample, like the sprinklers, breaks an invalid pattern. The running question has 2 support links: one deductive once the cost is granted, one inductive. Next week, in Conditionals and Deductive Forms, the patterns you tested get their names. DO: have each student tell a partner which link of the running question is inductive and why, then swap.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Proof or a bet?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JUDGE WHAT YOU LAID OUT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Guarantee or good chance?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running question, tested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ARGUMENT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do the premises promise?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Deductive: meant to guarantee the conclusion</a:t>
            </a:r>
          </a:p>
          <a:p>
            <a:pPr algn="l" marL="342900" indent="-342900">
              <a:spcBef>
                <a:spcPts val="0"/>
              </a:spcBef>
              <a:spcAft>
                <a:spcPts val="800"/>
              </a:spcAft>
              <a:buChar char="•"/>
            </a:pPr>
            <a:r>
              <a:rPr sz="1800">
                <a:solidFill>
                  <a:srgbClr val="FFFFFF"/>
                </a:solidFill>
                <a:latin typeface="Calibri"/>
              </a:rPr>
              <a:t>Inductive: meant to make it probable</a:t>
            </a:r>
          </a:p>
          <a:p>
            <a:pPr algn="l" marL="342900" indent="-342900">
              <a:spcBef>
                <a:spcPts val="0"/>
              </a:spcBef>
              <a:spcAft>
                <a:spcPts val="800"/>
              </a:spcAft>
              <a:buChar char="•"/>
            </a:pPr>
            <a:r>
              <a:rPr sz="1800">
                <a:solidFill>
                  <a:srgbClr val="FFFFFF"/>
                </a:solidFill>
                <a:latin typeface="Calibri"/>
              </a:rPr>
              <a:t>Sort by the promise, not success</a:t>
            </a:r>
          </a:p>
          <a:p>
            <a:pPr algn="l" marL="342900" indent="-342900">
              <a:spcBef>
                <a:spcPts val="0"/>
              </a:spcBef>
              <a:spcAft>
                <a:spcPts val="800"/>
              </a:spcAft>
              <a:buChar char="•"/>
            </a:pPr>
            <a:r>
              <a:rPr sz="1800">
                <a:solidFill>
                  <a:srgbClr val="FFFFFF"/>
                </a:solidFill>
                <a:latin typeface="Calibri"/>
              </a:rPr>
              <a:t>Borderline cases: discuss, never key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SORT THE PROMISE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Field vs. forecast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Field: rained, so wet</a:t>
            </a:r>
          </a:p>
          <a:p>
            <a:pPr algn="l" marL="342900" indent="-342900">
              <a:spcBef>
                <a:spcPts val="0"/>
              </a:spcBef>
              <a:spcAft>
                <a:spcPts val="800"/>
              </a:spcAft>
              <a:buChar char="•"/>
            </a:pPr>
            <a:r>
              <a:rPr sz="1800">
                <a:solidFill>
                  <a:srgbClr val="FFFFFF"/>
                </a:solidFill>
                <a:latin typeface="Calibri"/>
              </a:rPr>
              <a:t>Deductive: no room for dry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Forecast: probably rain</a:t>
            </a:r>
          </a:p>
          <a:p>
            <a:pPr algn="l" marL="342900" indent="-342900">
              <a:spcBef>
                <a:spcPts val="0"/>
              </a:spcBef>
              <a:spcAft>
                <a:spcPts val="800"/>
              </a:spcAft>
              <a:buChar char="•"/>
            </a:pPr>
            <a:r>
              <a:rPr sz="1800">
                <a:solidFill>
                  <a:srgbClr val="FFFFFF"/>
                </a:solidFill>
                <a:latin typeface="Calibri"/>
              </a:rPr>
              <a:t>Inductive: it could miss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FIELD AND FORECAST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checks the link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true premises force the conclusion</a:t>
            </a:r>
          </a:p>
          <a:p>
            <a:pPr algn="l" marL="342900" indent="-342900">
              <a:spcBef>
                <a:spcPts val="0"/>
              </a:spcBef>
              <a:spcAft>
                <a:spcPts val="800"/>
              </a:spcAft>
              <a:buChar char="•"/>
            </a:pPr>
            <a:r>
              <a:rPr sz="1800">
                <a:solidFill>
                  <a:srgbClr val="FFFFFF"/>
                </a:solidFill>
                <a:latin typeface="Calibri"/>
              </a:rPr>
              <a:t>Invalid: one true-premises, false-conclusion case</a:t>
            </a:r>
          </a:p>
          <a:p>
            <a:pPr algn="l" marL="342900" indent="-342900">
              <a:spcBef>
                <a:spcPts val="0"/>
              </a:spcBef>
              <a:spcAft>
                <a:spcPts val="800"/>
              </a:spcAft>
              <a:buChar char="•"/>
            </a:pPr>
            <a:r>
              <a:rPr sz="1800">
                <a:solidFill>
                  <a:srgbClr val="FFFFFF"/>
                </a:solidFill>
                <a:latin typeface="Calibri"/>
              </a:rPr>
              <a:t>Sound: valid plus every premise true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TEST THE GUARANTEE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is not true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false conclusion</a:t>
            </a:r>
          </a:p>
          <a:p>
            <a:pPr algn="l" marL="342900" indent="-342900">
              <a:spcBef>
                <a:spcPts val="0"/>
              </a:spcBef>
              <a:spcAft>
                <a:spcPts val="800"/>
              </a:spcAft>
              <a:buChar char="•"/>
            </a:pPr>
            <a:r>
              <a:rPr sz="1800">
                <a:solidFill>
                  <a:srgbClr val="FFFFFF"/>
                </a:solidFill>
                <a:latin typeface="Calibri"/>
              </a:rPr>
              <a:t>Bus route: a false premise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Invalid, true conclusion</a:t>
            </a:r>
          </a:p>
          <a:p>
            <a:pPr algn="l" marL="342900" indent="-342900">
              <a:spcBef>
                <a:spcPts val="0"/>
              </a:spcBef>
              <a:spcAft>
                <a:spcPts val="800"/>
              </a:spcAft>
              <a:buChar char="•"/>
            </a:pPr>
            <a:r>
              <a:rPr sz="1800">
                <a:solidFill>
                  <a:srgbClr val="FFFFFF"/>
                </a:solidFill>
                <a:latin typeface="Calibri"/>
              </a:rPr>
              <a:t>Bread store: true by luck</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Strength comes in degrees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Strong: premises make the conclusion likely</a:t>
            </a:r>
          </a:p>
          <a:p>
            <a:pPr algn="l" marL="342900" indent="-342900">
              <a:spcBef>
                <a:spcPts val="0"/>
              </a:spcBef>
              <a:spcAft>
                <a:spcPts val="800"/>
              </a:spcAft>
              <a:buChar char="•"/>
            </a:pPr>
            <a:r>
              <a:rPr sz="1800">
                <a:solidFill>
                  <a:srgbClr val="FFFFFF"/>
                </a:solidFill>
                <a:latin typeface="Calibri"/>
              </a:rPr>
              <a:t>Cogent: strong with every premise true</a:t>
            </a:r>
          </a:p>
          <a:p>
            <a:pPr algn="l" marL="342900" indent="-342900">
              <a:spcBef>
                <a:spcPts val="0"/>
              </a:spcBef>
              <a:spcAft>
                <a:spcPts val="800"/>
              </a:spcAft>
              <a:buChar char="•"/>
            </a:pPr>
            <a:r>
              <a:rPr sz="1800">
                <a:solidFill>
                  <a:srgbClr val="FFFFFF"/>
                </a:solidFill>
                <a:latin typeface="Calibri"/>
              </a:rPr>
              <a:t>Even cogent arguments can miss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RATE THE CHANCE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From weak to fairly strong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premise: weak</a:t>
            </a:r>
          </a:p>
          <a:p>
            <a:pPr algn="l" marL="342900" indent="-342900">
              <a:spcBef>
                <a:spcPts val="0"/>
              </a:spcBef>
              <a:spcAft>
                <a:spcPts val="800"/>
              </a:spcAft>
              <a:buChar char="•"/>
            </a:pPr>
            <a:r>
              <a:rPr sz="1800">
                <a:solidFill>
                  <a:srgbClr val="FFFFFF"/>
                </a:solidFill>
                <a:latin typeface="Calibri"/>
              </a:rPr>
              <a:t>Add the empty mailroom: stronger</a:t>
            </a:r>
          </a:p>
          <a:p>
            <a:pPr algn="l" marL="342900" indent="-342900">
              <a:spcBef>
                <a:spcPts val="0"/>
              </a:spcBef>
              <a:spcAft>
                <a:spcPts val="800"/>
              </a:spcAft>
              <a:buChar char="•"/>
            </a:pPr>
            <a:r>
              <a:rPr sz="1800">
                <a:solidFill>
                  <a:srgbClr val="FFFFFF"/>
                </a:solidFill>
                <a:latin typeface="Calibri"/>
              </a:rPr>
              <a:t>Add the neighbor's mix-up: fairly strong</a:t>
            </a:r>
          </a:p>
          <a:p>
            <a:pPr algn="l" marL="342900" indent="-342900">
              <a:spcBef>
                <a:spcPts val="0"/>
              </a:spcBef>
              <a:spcAft>
                <a:spcPts val="800"/>
              </a:spcAft>
              <a:buChar char="•"/>
            </a:pPr>
            <a:r>
              <a:rPr sz="1800">
                <a:solidFill>
                  <a:srgbClr val="FFFFFF"/>
                </a:solidFill>
                <a:latin typeface="Calibri"/>
              </a:rPr>
              <a:t>Still no guarantee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MISSING PACKAGE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case breaks a pattern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Form: the pattern, subject set aside</a:t>
            </a:r>
          </a:p>
          <a:p>
            <a:pPr algn="l" marL="342900" indent="-342900">
              <a:spcBef>
                <a:spcPts val="0"/>
              </a:spcBef>
              <a:spcAft>
                <a:spcPts val="800"/>
              </a:spcAft>
              <a:buChar char="•"/>
            </a:pPr>
            <a:r>
              <a:rPr sz="1800">
                <a:solidFill>
                  <a:srgbClr val="FFFFFF"/>
                </a:solidFill>
                <a:latin typeface="Calibri"/>
              </a:rPr>
              <a:t>Counterexample: true premises, false conclusion</a:t>
            </a:r>
          </a:p>
          <a:p>
            <a:pPr algn="l" marL="342900" indent="-342900">
              <a:spcBef>
                <a:spcPts val="0"/>
              </a:spcBef>
              <a:spcAft>
                <a:spcPts val="800"/>
              </a:spcAft>
              <a:buChar char="•"/>
            </a:pPr>
            <a:r>
              <a:rPr sz="1800">
                <a:solidFill>
                  <a:srgbClr val="FFFFFF"/>
                </a:solidFill>
                <a:latin typeface="Calibri"/>
              </a:rPr>
              <a:t>One counterexample shows invalid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BREAK THE PATTERN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Forward vs. reversed field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 then Q; P; so Q</a:t>
            </a:r>
          </a:p>
          <a:p>
            <a:pPr algn="l" marL="342900" indent="-342900">
              <a:spcBef>
                <a:spcPts val="0"/>
              </a:spcBef>
              <a:spcAft>
                <a:spcPts val="800"/>
              </a:spcAft>
              <a:buChar char="•"/>
            </a:pPr>
            <a:r>
              <a:rPr sz="1800">
                <a:solidFill>
                  <a:srgbClr val="FFFFFF"/>
                </a:solidFill>
                <a:latin typeface="Calibri"/>
              </a:rPr>
              <a:t>Valid: no counterexample exists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 then Q; Q; so P</a:t>
            </a:r>
          </a:p>
          <a:p>
            <a:pPr algn="l" marL="342900" indent="-342900">
              <a:spcBef>
                <a:spcPts val="0"/>
              </a:spcBef>
              <a:spcAft>
                <a:spcPts val="800"/>
              </a:spcAft>
              <a:buChar char="•"/>
            </a:pPr>
            <a:r>
              <a:rPr sz="1800">
                <a:solidFill>
                  <a:srgbClr val="FFFFFF"/>
                </a:solidFill>
                <a:latin typeface="Calibri"/>
              </a:rPr>
              <a:t>Invalid: the sprinklers ran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FORWARD AND REVERSED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links to test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Link 1: P1, P2, P3 to C</a:t>
            </a:r>
          </a:p>
          <a:p>
            <a:pPr algn="l" marL="342900" indent="-342900">
              <a:spcBef>
                <a:spcPts val="0"/>
              </a:spcBef>
              <a:spcAft>
                <a:spcPts val="800"/>
              </a:spcAft>
              <a:buChar char="•"/>
            </a:pPr>
            <a:r>
              <a:rPr sz="1800">
                <a:solidFill>
                  <a:srgbClr val="FFFFFF"/>
                </a:solidFill>
                <a:latin typeface="Calibri"/>
              </a:rPr>
              <a:t>Link 2: P4 to the cost condition</a:t>
            </a:r>
          </a:p>
          <a:p>
            <a:pPr algn="l" marL="342900" indent="-342900">
              <a:spcBef>
                <a:spcPts val="0"/>
              </a:spcBef>
              <a:spcAft>
                <a:spcPts val="800"/>
              </a:spcAft>
              <a:buChar char="•"/>
            </a:pPr>
            <a:r>
              <a:rPr sz="1800">
                <a:solidFill>
                  <a:srgbClr val="FFFFFF"/>
                </a:solidFill>
                <a:latin typeface="Calibri"/>
              </a:rPr>
              <a:t>2 support links to test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THE RUNNING QUESTION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Deductive once cost granted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 it stands: not valid</a:t>
            </a:r>
          </a:p>
          <a:p>
            <a:pPr algn="l" marL="342900" indent="-342900">
              <a:spcBef>
                <a:spcPts val="0"/>
              </a:spcBef>
              <a:spcAft>
                <a:spcPts val="800"/>
              </a:spcAft>
              <a:buChar char="•"/>
            </a:pPr>
            <a:r>
              <a:rPr sz="1800">
                <a:solidFill>
                  <a:srgbClr val="FFFFFF"/>
                </a:solidFill>
                <a:latin typeface="Calibri"/>
              </a:rPr>
              <a:t>Grant the cost condition: valid</a:t>
            </a:r>
          </a:p>
          <a:p>
            <a:pPr algn="l" marL="342900" indent="-342900">
              <a:spcBef>
                <a:spcPts val="0"/>
              </a:spcBef>
              <a:spcAft>
                <a:spcPts val="800"/>
              </a:spcAft>
              <a:buChar char="•"/>
            </a:pPr>
            <a:r>
              <a:rPr sz="1800">
                <a:solidFill>
                  <a:srgbClr val="FFFFFF"/>
                </a:solidFill>
                <a:latin typeface="Calibri"/>
              </a:rPr>
              <a:t>Link 1 is deductive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FIRST LINK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1,600 dollars, no guarantee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 8 × 5 × 20 = 1,600 dollars</a:t>
            </a:r>
          </a:p>
          <a:p>
            <a:pPr algn="l" marL="342900" indent="-342900">
              <a:spcBef>
                <a:spcPts val="0"/>
              </a:spcBef>
              <a:spcAft>
                <a:spcPts val="800"/>
              </a:spcAft>
              <a:buChar char="•"/>
            </a:pPr>
            <a:r>
              <a:rPr sz="1800">
                <a:solidFill>
                  <a:srgbClr val="FFFFFF"/>
                </a:solidFill>
                <a:latin typeface="Calibri"/>
              </a:rPr>
              <a:t>1,600 ÷ 5 = 320 dollars a night</a:t>
            </a:r>
          </a:p>
          <a:p>
            <a:pPr algn="l" marL="342900" indent="-342900">
              <a:spcBef>
                <a:spcPts val="0"/>
              </a:spcBef>
              <a:spcAft>
                <a:spcPts val="800"/>
              </a:spcAft>
              <a:buChar char="•"/>
            </a:pPr>
            <a:r>
              <a:rPr sz="1800">
                <a:solidFill>
                  <a:srgbClr val="FFFFFF"/>
                </a:solidFill>
                <a:latin typeface="Calibri"/>
              </a:rPr>
              <a:t>Link 2 is inductive</a:t>
            </a:r>
          </a:p>
          <a:p>
            <a:pPr algn="l" marL="342900" indent="-342900">
              <a:spcBef>
                <a:spcPts val="0"/>
              </a:spcBef>
              <a:spcAft>
                <a:spcPts val="800"/>
              </a:spcAft>
              <a:buChar char="•"/>
            </a:pPr>
            <a:r>
              <a:rPr sz="1800">
                <a:solidFill>
                  <a:srgbClr val="FFFFFF"/>
                </a:solidFill>
                <a:latin typeface="Calibri"/>
              </a:rPr>
              <a:t>1 + 1 = 2 links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SECOND LINK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reversed field argument</a:t>
            </a:r>
          </a:p>
          <a:p>
            <a:pPr algn="l" marL="342900" indent="-342900">
              <a:spcBef>
                <a:spcPts val="0"/>
              </a:spcBef>
              <a:spcAft>
                <a:spcPts val="800"/>
              </a:spcAft>
              <a:buChar char="•"/>
            </a:pPr>
            <a:r>
              <a:rPr sz="1800">
                <a:solidFill>
                  <a:srgbClr val="FFFFFF"/>
                </a:solidFill>
                <a:latin typeface="Calibri"/>
              </a:rPr>
              <a:t>Watch for: called valid</a:t>
            </a:r>
          </a:p>
          <a:p>
            <a:pPr algn="l" marL="342900" indent="-342900">
              <a:spcBef>
                <a:spcPts val="0"/>
              </a:spcBef>
              <a:spcAft>
                <a:spcPts val="800"/>
              </a:spcAft>
              <a:buChar char="•"/>
            </a:pPr>
            <a:r>
              <a:rPr sz="1800">
                <a:solidFill>
                  <a:srgbClr val="FFFFFF"/>
                </a:solidFill>
                <a:latin typeface="Calibri"/>
              </a:rPr>
              <a:t>Check: the sprinkler counterexample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Proof or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Sort, test, then judge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Sort the promise, then run its test</a:t>
            </a:r>
          </a:p>
          <a:p>
            <a:pPr algn="l" marL="342900" indent="-342900">
              <a:spcBef>
                <a:spcPts val="0"/>
              </a:spcBef>
              <a:spcAft>
                <a:spcPts val="800"/>
              </a:spcAft>
              <a:buChar char="•"/>
            </a:pPr>
            <a:r>
              <a:rPr sz="1800">
                <a:solidFill>
                  <a:srgbClr val="FFFFFF"/>
                </a:solidFill>
                <a:latin typeface="Calibri"/>
              </a:rPr>
              <a:t>Valid and sound; strong and cogent</a:t>
            </a:r>
          </a:p>
          <a:p>
            <a:pPr algn="l" marL="342900" indent="-342900">
              <a:spcBef>
                <a:spcPts val="0"/>
              </a:spcBef>
              <a:spcAft>
                <a:spcPts val="800"/>
              </a:spcAft>
              <a:buChar char="•"/>
            </a:pPr>
            <a:r>
              <a:rPr sz="1800">
                <a:solidFill>
                  <a:srgbClr val="FFFFFF"/>
                </a:solidFill>
                <a:latin typeface="Calibri"/>
              </a:rPr>
              <a:t>Running question: one deductive, one inductive link</a:t>
            </a:r>
          </a:p>
          <a:p>
            <a:pPr algn="l" marL="342900" indent="-342900">
              <a:spcBef>
                <a:spcPts val="0"/>
              </a:spcBef>
              <a:spcAft>
                <a:spcPts val="800"/>
              </a:spcAft>
              <a:buChar char="•"/>
            </a:pPr>
            <a:r>
              <a:rPr sz="1800">
                <a:solidFill>
                  <a:srgbClr val="FFFFFF"/>
                </a:solidFill>
                <a:latin typeface="Calibri"/>
              </a:rPr>
              <a:t>Next: Conditionals and Deductive Forms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 or a bet?</dc:title>
  <dc:subject>Proof or a bet?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