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4. In Week 3 you learned to test any argument with the counterexample method: describe one case with every premise true and the conclusion false. This week you aim that method at the most common patterns in everyday reasoning, the ones built on if sentences. You will name the parts of a conditional, learn four patterns that never fail and two that only look like they do, turn a conditional around three ways, and see one truth table as a check. Everything here lines up with Chapter 4, so the slides are a second pass if you read it first. For course policy, deadlines, and how work is graded, the current syllabus is the place to look, so I will not repeat it here. DO: ask each student to write down one rule from their week that uses the word if.</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a sign most students have seen. A campus parking lot says: you may park in Lot C only if you display a permit. A student with a permit pulls in and thinks, I have a permit, so I can park here. Then a second sign appears: the lot is closed after 10 p.m. for sweeping. The permit was needed. It was not enough. That gap between what a rule requires and what it guarantees is the heart of this week, and it shows up in refund policies, course prerequisites, and workplace rules too. DO: read the parking sign aloud, ask the room whether a permit guarantees a spot, and collect two reasons on the board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examples are the argument-form set and its truth-table check. The set holds six forms. Four are valid: modus ponens, modus tollens, hypothetical syllogism, and disjunctive syllogism. Two are invalid: affirming the consequent and denying the antecedent. Most of them use one illustrative conditional you already met in Week 3: if it rained overnight, the soccer field is wet. The other two use a late bus that makes you miss an 8:00 a.m. class and a dead outlet or a broken charger. The truth-table check has 4 rows, and the conditional is false in only 1 of them. By the end you will see why one sprinkler morning refutes both invalid forms. DO: write the six form names on the board in two columns and leave space for verdicts.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conditional is a claim of the form if P, then Q, which says the second claim is true whenever the first is; it is false in exactly one situation, when P is true and Q is false. P is the antecedent, the if-part; Q is the consequent, the then-part. The sentence letters stand for whole claims. Take a fryer rule: if the oil light is red, then the oil is too hot to use. It is broken only by a red light with usable oil. A cold fryer with the light off breaks no promise. Also, P only if Q is rewritten as if P, then Q before anything is tested. DO: give three everyday rules and have pairs underline the if-part and circle the then-part of each.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rewrite on the parking sign, which is illustrative. Step 1: find the two claims, you may park in Lot C and you display a permit. Step 2: rewrite the only if, so the sign says if you may park in Lot C, then you display a permit. Step 3: name the parts; parking is the antecedent and the permit is the consequent. Step 4: find the one false situation, a car allowed to park with no permit. A car with a permit that still cannot park, because of sweeping hours, breaks nothing. So only if puts the claim after it into the then-part. The permit is required; the sign never promised it was enough. DO: ask a student to state the one situation that would break the sign, then confirm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argument-form set has four valid forms. Modus ponens: if P, then Q; P; so Q. Modus tollens: if P, then Q; not Q; so not P. Hypothetical syllogism: if P, then Q; if Q, then R; so if P, then R, two conditionals chained through a shared middle claim. Disjunctive syllogism: P or Q; not P; so Q, one option ruled out so the other must hold. Each is valid because, as Week 3 defined it, no case can give it true premises and a false conclusion. You show that by trying the counterexample method and watching it fail. Valid still checks only the link: a false premise makes the argument unsound, not invalid. DO: have the room try for one minute to build a counterexample to modus ponens, then discuss why every attempt fails.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illustrative arguments from the argument-form set. Left column, modus ponens, if P, then Q; P; so Q: if it rained overnight, the soccer field is wet; it rained overnight; so the soccer field is wet. You look for a case with both premises true and the field dry, and none exists, so the form is valid. Right column, modus tollens, if P, then Q; not Q; so not P: the same conditional; the soccer field is not wet; so it did not rain overnight. Had it rained, the field would be wet, and it is not, so no case gives true premises and a false conclusion. Both are valid. DO: read each argument aloud, pause before the verdict, and collect predictions from the room before revealing that both forms are valid.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formal fallacy is an argument form that is invalid, so that some argument with that pattern has true premises and a false conclusion whatever its subject matter. The course names two. Affirming the consequent: if P, then Q; Q; so P, which treats a true then-part as proof of the if-part. Denying the antecedent: if P, then Q; not P; so not Q, which treats a false if-part as proof of a false then-part. You refute each exactly as you refuted the reversed field argument in Week 3: describe one case with every premise true and the conclusion false. One case is enough, and this week one case refutes both. DO: write both patterns beside modus ponens and modus tollens, and ask students to circle the one word that changed in each.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Test both invalid forms with one illustrative case: the sprinklers ran overnight and it did not rain. Left column, affirming the consequent, if P, then Q; Q; so P: if it rained overnight, the soccer field is wet; the soccer field is wet; so it rained overnight. On the sprinkler morning both premises are true and the conclusion is false, so the form is invalid. Right column, denying the antecedent, if P, then Q; not P; so not Q: the same conditional; it did not rain overnight; so the soccer field is not wet. On the same morning both premises are true and the field is wet, so the conclusion is false. DO: describe the sprinkler morning, then have students check each premise and conclusion as true or false for both forms before you confirm.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think denying the antecedent is the same as modus tollens, because both contain a not. Look at what gets denied. Left column, modus tollens, the valid form: it denies the then-part, the field is not wet, and concludes the if-part is false, so it did not rain. Right column, denying the antecedent, the invalid form: it denies the if-part, it did not rain, and concludes the then-part is false, so the field is not wet. The sprinklers refute the second and cannot touch the first. This is the same lesson Week 3 taught with the reversed field argument: one swapped line changes the verdict. DO: show the two arguments side by side, cover the verdicts, and ask the room which one the sprinklers break.</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tally the verdicts for the whole argument-form set. Modus ponens, modus tollens, hypothetical syllogism, and disjunctive syllogism survived every attempt at a counterexample, so 4 forms are valid. Affirming the consequent and denying the antecedent fell to the sprinkler morning, so 2 forms are invalid. 4 valid forms + 2 invalid forms = 6 forms in the set. The verdict in words: the four valid forms survive every attempt at a counterexample, while affirming the consequent and denying the antecedent both fall to one sprinkler morning with true premises and a false conclusion. Notice that the verdicts come from the forms, not the topic. DO: fill in the verdict beside each of the six names on the board and have students recount the tally.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There are three ways to turn a conditional around. The converse swaps the parts, so if P, then Q becomes if Q, then P. The inverse denies both parts: if not P, then not Q. The contrapositive swaps and denies both parts: if not Q, then not P. Only the contrapositive is equivalent to the original, meaning the two cannot differ in truth value. Run all three on the field. The converse, if the field is wet, it rained, fails on the sprinkler morning. The inverse, if it did not rain, the field is not wet, fails on the same morning. The contrapositive, if the field is not wet, it did not rain, always holds with the original. DO: give a fresh rule and have pairs write all three turns, then mark which one matches.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if P, then Q, P is a sufficient condition for Q and Q is a necessary condition for P. Use the illustrative course listing: you can register for the course only if you passed the prerequisite. Rewrite it: if you can register, you passed the prerequisite. Left column: passing is necessary, because nobody registers without it. Right column: passing is not sufficient, because you also need an open seat. This is the parking sign again; the permit is necessary, and the sweeping hours show it is not sufficient. Week 2's supplied premise is a cousin of this idea: both ask what a claim quietly needs. DO: ask a student who passed a prerequisite whether that guaranteed a seat, then have the room state both halves aloud.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truth table lists every combination of true and false for the sentence letters and shows whether a claim built from them is true or false in each row. For if P, then Q there are 2 sentence letters, each true or false, so 2 × 2 = 4 rows. Row one, P true and Q true: true. Row two, P true and Q false: false. Row three, P false and Q true: true. Row four, both false: true. So the conditional is false in 1 row, and 4 − 1 = 3 rows make it true. Row three is the sprinkler morning, where both premises of affirming the consequent are true and its conclusion is false. The table confirms the counterexample; it is never a graded skill. DO: sketch the four rows on the board and have students point out the false one.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here is an argument; if it rained overnight, the soccer field is wet; it did not rain overnight; so the soccer field is not wet; is this argument valid, and is it the same form as modus tollens? A common slip is to call it valid, or to say it is modus tollens because it has a not in it. Both miss the point. The vetted answer: it is denying the antecedent, and it is invalid, because the sprinklers could have run overnight while it did not rain. The tool drafts; you check. DO: collect two chatbot answers, mark each slip on the board, and name the counterexample the chatbot missed.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A conditional, if P, then Q, is false only when P is true and Q is false, and only if is rewritten before you test it. Modus ponens, modus tollens, hypothetical syllogism, and disjunctive syllogism are valid; affirming the consequent and denying the antecedent are formal fallacies, and one sprinkler morning refutes both, for a tally of 4 + 2 = 6 forms. Only the contrapositive is equivalent to the original, and in if P, then Q, P is sufficient while Q is necessary. Next week, in Categorical Reasoning, Venn diagrams test arguments built on all and some. DO: have each student tell a partner the difference between modus tollens and denying the antecedent, with the sprinkler case, then swap.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If, then, and only if</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4</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4 · READ THE IF SENTENCE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Needed, but not enough</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Six forms, one field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parts, one false case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Antecedent: the if-part, P</a:t>
            </a:r>
          </a:p>
          <a:p>
            <a:pPr algn="l" marL="342900" indent="-342900">
              <a:spcBef>
                <a:spcPts val="0"/>
              </a:spcBef>
              <a:spcAft>
                <a:spcPts val="800"/>
              </a:spcAft>
              <a:buChar char="•"/>
            </a:pPr>
            <a:r>
              <a:rPr sz="1800">
                <a:solidFill>
                  <a:srgbClr val="FFFFFF"/>
                </a:solidFill>
                <a:latin typeface="Calibri"/>
              </a:rPr>
              <a:t>Consequent: the then-part, Q</a:t>
            </a:r>
          </a:p>
          <a:p>
            <a:pPr algn="l" marL="342900" indent="-342900">
              <a:spcBef>
                <a:spcPts val="0"/>
              </a:spcBef>
              <a:spcAft>
                <a:spcPts val="800"/>
              </a:spcAft>
              <a:buChar char="•"/>
            </a:pPr>
            <a:r>
              <a:rPr sz="1800">
                <a:solidFill>
                  <a:srgbClr val="FFFFFF"/>
                </a:solidFill>
                <a:latin typeface="Calibri"/>
              </a:rPr>
              <a:t>False only when P true, Q false</a:t>
            </a:r>
          </a:p>
          <a:p>
            <a:pPr algn="l" marL="342900" indent="-342900">
              <a:spcBef>
                <a:spcPts val="0"/>
              </a:spcBef>
              <a:spcAft>
                <a:spcPts val="800"/>
              </a:spcAft>
              <a:buChar char="•"/>
            </a:pPr>
            <a:r>
              <a:rPr sz="1800">
                <a:solidFill>
                  <a:srgbClr val="FFFFFF"/>
                </a:solidFill>
                <a:latin typeface="Calibri"/>
              </a:rPr>
              <a:t>Rewrite P only if Q as if P, then Q</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5 · READ THE RULE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Only if names a requirement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Rewrite: if you park, you display a permit</a:t>
            </a:r>
          </a:p>
          <a:p>
            <a:pPr algn="l" marL="342900" indent="-342900">
              <a:spcBef>
                <a:spcPts val="0"/>
              </a:spcBef>
              <a:spcAft>
                <a:spcPts val="800"/>
              </a:spcAft>
              <a:buChar char="•"/>
            </a:pPr>
            <a:r>
              <a:rPr sz="1800">
                <a:solidFill>
                  <a:srgbClr val="FFFFFF"/>
                </a:solidFill>
                <a:latin typeface="Calibri"/>
              </a:rPr>
              <a:t>Antecedent: parking; consequent: the permit</a:t>
            </a:r>
          </a:p>
          <a:p>
            <a:pPr algn="l" marL="342900" indent="-342900">
              <a:spcBef>
                <a:spcPts val="0"/>
              </a:spcBef>
              <a:spcAft>
                <a:spcPts val="800"/>
              </a:spcAft>
              <a:buChar char="•"/>
            </a:pPr>
            <a:r>
              <a:rPr sz="1800">
                <a:solidFill>
                  <a:srgbClr val="FFFFFF"/>
                </a:solidFill>
                <a:latin typeface="Calibri"/>
              </a:rPr>
              <a:t>Broken only by parking without a permit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PARKING SIGN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forms never fail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Modus ponens: if P, then Q; P; so Q</a:t>
            </a:r>
          </a:p>
          <a:p>
            <a:pPr algn="l" marL="342900" indent="-342900">
              <a:spcBef>
                <a:spcPts val="0"/>
              </a:spcBef>
              <a:spcAft>
                <a:spcPts val="800"/>
              </a:spcAft>
              <a:buChar char="•"/>
            </a:pPr>
            <a:r>
              <a:rPr sz="1800">
                <a:solidFill>
                  <a:srgbClr val="FFFFFF"/>
                </a:solidFill>
                <a:latin typeface="Calibri"/>
              </a:rPr>
              <a:t>Modus tollens: if P, then Q; not Q; so not P</a:t>
            </a:r>
          </a:p>
          <a:p>
            <a:pPr algn="l" marL="342900" indent="-342900">
              <a:spcBef>
                <a:spcPts val="0"/>
              </a:spcBef>
              <a:spcAft>
                <a:spcPts val="800"/>
              </a:spcAft>
              <a:buChar char="•"/>
            </a:pPr>
            <a:r>
              <a:rPr sz="1800">
                <a:solidFill>
                  <a:srgbClr val="FFFFFF"/>
                </a:solidFill>
                <a:latin typeface="Calibri"/>
              </a:rPr>
              <a:t>Hypothetical syllogism: chain two conditionals</a:t>
            </a:r>
          </a:p>
          <a:p>
            <a:pPr algn="l" marL="342900" indent="-342900">
              <a:spcBef>
                <a:spcPts val="0"/>
              </a:spcBef>
              <a:spcAft>
                <a:spcPts val="800"/>
              </a:spcAft>
              <a:buChar char="•"/>
            </a:pPr>
            <a:r>
              <a:rPr sz="1800">
                <a:solidFill>
                  <a:srgbClr val="FFFFFF"/>
                </a:solidFill>
                <a:latin typeface="Calibri"/>
              </a:rPr>
              <a:t>Disjunctive syllogism: P or Q; not P; so Q</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PATTERNS THAT HOLD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Ponens vs. tollens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 P, then Q; P; so Q</a:t>
            </a:r>
          </a:p>
          <a:p>
            <a:pPr algn="l" marL="342900" indent="-342900">
              <a:spcBef>
                <a:spcPts val="0"/>
              </a:spcBef>
              <a:spcAft>
                <a:spcPts val="800"/>
              </a:spcAft>
              <a:buChar char="•"/>
            </a:pPr>
            <a:r>
              <a:rPr sz="1800">
                <a:solidFill>
                  <a:srgbClr val="FFFFFF"/>
                </a:solidFill>
                <a:latin typeface="Calibri"/>
              </a:rPr>
              <a:t>Rained, so the field is wet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 P, then Q; not Q; so not P</a:t>
            </a:r>
          </a:p>
          <a:p>
            <a:pPr algn="l" marL="342900" indent="-342900">
              <a:spcBef>
                <a:spcPts val="0"/>
              </a:spcBef>
              <a:spcAft>
                <a:spcPts val="800"/>
              </a:spcAft>
              <a:buChar char="•"/>
            </a:pPr>
            <a:r>
              <a:rPr sz="1800">
                <a:solidFill>
                  <a:srgbClr val="FFFFFF"/>
                </a:solidFill>
                <a:latin typeface="Calibri"/>
              </a:rPr>
              <a:t>Field dry, so no rain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TWO VALID FORMS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look-alikes that fail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Affirming the consequent: if P, then Q; Q; so P</a:t>
            </a:r>
          </a:p>
          <a:p>
            <a:pPr algn="l" marL="342900" indent="-342900">
              <a:spcBef>
                <a:spcPts val="0"/>
              </a:spcBef>
              <a:spcAft>
                <a:spcPts val="800"/>
              </a:spcAft>
              <a:buChar char="•"/>
            </a:pPr>
            <a:r>
              <a:rPr sz="1800">
                <a:solidFill>
                  <a:srgbClr val="FFFFFF"/>
                </a:solidFill>
                <a:latin typeface="Calibri"/>
              </a:rPr>
              <a:t>Denying the antecedent: if P, then Q; not P; so not Q</a:t>
            </a:r>
          </a:p>
          <a:p>
            <a:pPr algn="l" marL="342900" indent="-342900">
              <a:spcBef>
                <a:spcPts val="0"/>
              </a:spcBef>
              <a:spcAft>
                <a:spcPts val="800"/>
              </a:spcAft>
              <a:buChar char="•"/>
            </a:pPr>
            <a:r>
              <a:rPr sz="1800">
                <a:solidFill>
                  <a:srgbClr val="FFFFFF"/>
                </a:solidFill>
                <a:latin typeface="Calibri"/>
              </a:rPr>
              <a:t>One counterexample refutes each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5 · LOOK-ALIKES THAT FAIL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Wet field, no rain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 P, then Q; Q; so P</a:t>
            </a:r>
          </a:p>
          <a:p>
            <a:pPr algn="l" marL="342900" indent="-342900">
              <a:spcBef>
                <a:spcPts val="0"/>
              </a:spcBef>
              <a:spcAft>
                <a:spcPts val="800"/>
              </a:spcAft>
              <a:buChar char="•"/>
            </a:pPr>
            <a:r>
              <a:rPr sz="1800">
                <a:solidFill>
                  <a:srgbClr val="FFFFFF"/>
                </a:solidFill>
                <a:latin typeface="Calibri"/>
              </a:rPr>
              <a:t>Wet field, yet no rain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 P, then Q; not P; so not Q</a:t>
            </a:r>
          </a:p>
          <a:p>
            <a:pPr algn="l" marL="342900" indent="-342900">
              <a:spcBef>
                <a:spcPts val="0"/>
              </a:spcBef>
              <a:spcAft>
                <a:spcPts val="800"/>
              </a:spcAft>
              <a:buChar char="•"/>
            </a:pPr>
            <a:r>
              <a:rPr sz="1800">
                <a:solidFill>
                  <a:srgbClr val="FFFFFF"/>
                </a:solidFill>
                <a:latin typeface="Calibri"/>
              </a:rPr>
              <a:t>No rain, yet a wet field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ONE SPRINKLER MORNING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Tollens vs. denying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Tollens: deny the then-part</a:t>
            </a:r>
          </a:p>
          <a:p>
            <a:pPr algn="l" marL="342900" indent="-342900">
              <a:spcBef>
                <a:spcPts val="0"/>
              </a:spcBef>
              <a:spcAft>
                <a:spcPts val="800"/>
              </a:spcAft>
              <a:buChar char="•"/>
            </a:pPr>
            <a:r>
              <a:rPr sz="1800">
                <a:solidFill>
                  <a:srgbClr val="FFFFFF"/>
                </a:solidFill>
                <a:latin typeface="Calibri"/>
              </a:rPr>
              <a:t>Valid: no counterexample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Denying: deny the if-part</a:t>
            </a:r>
          </a:p>
          <a:p>
            <a:pPr algn="l" marL="342900" indent="-342900">
              <a:spcBef>
                <a:spcPts val="0"/>
              </a:spcBef>
              <a:spcAft>
                <a:spcPts val="800"/>
              </a:spcAft>
              <a:buChar char="•"/>
            </a:pPr>
            <a:r>
              <a:rPr sz="1800">
                <a:solidFill>
                  <a:srgbClr val="FFFFFF"/>
                </a:solidFill>
                <a:latin typeface="Calibri"/>
              </a:rPr>
              <a:t>Invalid: the sprinklers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4 + 2 = 6 forms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4 valid forms</a:t>
            </a:r>
          </a:p>
          <a:p>
            <a:pPr algn="l" marL="342900" indent="-342900">
              <a:spcBef>
                <a:spcPts val="0"/>
              </a:spcBef>
              <a:spcAft>
                <a:spcPts val="800"/>
              </a:spcAft>
              <a:buChar char="•"/>
            </a:pPr>
            <a:r>
              <a:rPr sz="1800">
                <a:solidFill>
                  <a:srgbClr val="FFFFFF"/>
                </a:solidFill>
                <a:latin typeface="Calibri"/>
              </a:rPr>
              <a:t>2 invalid forms</a:t>
            </a:r>
          </a:p>
          <a:p>
            <a:pPr algn="l" marL="342900" indent="-342900">
              <a:spcBef>
                <a:spcPts val="0"/>
              </a:spcBef>
              <a:spcAft>
                <a:spcPts val="800"/>
              </a:spcAft>
              <a:buChar char="•"/>
            </a:pPr>
            <a:r>
              <a:rPr sz="1800">
                <a:solidFill>
                  <a:srgbClr val="FFFFFF"/>
                </a:solidFill>
                <a:latin typeface="Calibri"/>
              </a:rPr>
              <a:t>4 + 2 = 6 forms in the set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TALLY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turns, one match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Converse: if Q, then P</a:t>
            </a:r>
          </a:p>
          <a:p>
            <a:pPr algn="l" marL="342900" indent="-342900">
              <a:spcBef>
                <a:spcPts val="0"/>
              </a:spcBef>
              <a:spcAft>
                <a:spcPts val="800"/>
              </a:spcAft>
              <a:buChar char="•"/>
            </a:pPr>
            <a:r>
              <a:rPr sz="1800">
                <a:solidFill>
                  <a:srgbClr val="FFFFFF"/>
                </a:solidFill>
                <a:latin typeface="Calibri"/>
              </a:rPr>
              <a:t>Inverse: if not P, then not Q</a:t>
            </a:r>
          </a:p>
          <a:p>
            <a:pPr algn="l" marL="342900" indent="-342900">
              <a:spcBef>
                <a:spcPts val="0"/>
              </a:spcBef>
              <a:spcAft>
                <a:spcPts val="800"/>
              </a:spcAft>
              <a:buChar char="•"/>
            </a:pPr>
            <a:r>
              <a:rPr sz="1800">
                <a:solidFill>
                  <a:srgbClr val="FFFFFF"/>
                </a:solidFill>
                <a:latin typeface="Calibri"/>
              </a:rPr>
              <a:t>Contrapositive: if not Q, then not P</a:t>
            </a:r>
          </a:p>
          <a:p>
            <a:pPr algn="l" marL="342900" indent="-342900">
              <a:spcBef>
                <a:spcPts val="0"/>
              </a:spcBef>
              <a:spcAft>
                <a:spcPts val="800"/>
              </a:spcAft>
              <a:buChar char="•"/>
            </a:pPr>
            <a:r>
              <a:rPr sz="1800">
                <a:solidFill>
                  <a:srgbClr val="FFFFFF"/>
                </a:solidFill>
                <a:latin typeface="Calibri"/>
              </a:rPr>
              <a:t>Only the contrapositive is equivalent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TURN IT AROUND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Necessary vs. sufficient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Passing: necessary</a:t>
            </a:r>
          </a:p>
          <a:p>
            <a:pPr algn="l" marL="342900" indent="-342900">
              <a:spcBef>
                <a:spcPts val="0"/>
              </a:spcBef>
              <a:spcAft>
                <a:spcPts val="800"/>
              </a:spcAft>
              <a:buChar char="•"/>
            </a:pPr>
            <a:r>
              <a:rPr sz="1800">
                <a:solidFill>
                  <a:srgbClr val="FFFFFF"/>
                </a:solidFill>
                <a:latin typeface="Calibri"/>
              </a:rPr>
              <a:t>Nobody registers without it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Passing: not sufficient</a:t>
            </a:r>
          </a:p>
          <a:p>
            <a:pPr algn="l" marL="342900" indent="-342900">
              <a:spcBef>
                <a:spcPts val="0"/>
              </a:spcBef>
              <a:spcAft>
                <a:spcPts val="800"/>
              </a:spcAft>
              <a:buChar char="•"/>
            </a:pPr>
            <a:r>
              <a:rPr sz="1800">
                <a:solidFill>
                  <a:srgbClr val="FFFFFF"/>
                </a:solidFill>
                <a:latin typeface="Calibri"/>
              </a:rPr>
              <a:t>You also need an open seat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PREREQUISITE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false row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 × 2 = 4 rows</a:t>
            </a:r>
          </a:p>
          <a:p>
            <a:pPr algn="l" marL="342900" indent="-342900">
              <a:spcBef>
                <a:spcPts val="0"/>
              </a:spcBef>
              <a:spcAft>
                <a:spcPts val="800"/>
              </a:spcAft>
              <a:buChar char="•"/>
            </a:pPr>
            <a:r>
              <a:rPr sz="1800">
                <a:solidFill>
                  <a:srgbClr val="FFFFFF"/>
                </a:solidFill>
                <a:latin typeface="Calibri"/>
              </a:rPr>
              <a:t>False only when P true, Q false</a:t>
            </a:r>
          </a:p>
          <a:p>
            <a:pPr algn="l" marL="342900" indent="-342900">
              <a:spcBef>
                <a:spcPts val="0"/>
              </a:spcBef>
              <a:spcAft>
                <a:spcPts val="800"/>
              </a:spcAft>
              <a:buChar char="•"/>
            </a:pPr>
            <a:r>
              <a:rPr sz="1800">
                <a:solidFill>
                  <a:srgbClr val="FFFFFF"/>
                </a:solidFill>
                <a:latin typeface="Calibri"/>
              </a:rPr>
              <a:t>4 − 1 = 3 rows make it true</a:t>
            </a:r>
          </a:p>
          <a:p>
            <a:pPr algn="l" marL="342900" indent="-342900">
              <a:spcBef>
                <a:spcPts val="0"/>
              </a:spcBef>
              <a:spcAft>
                <a:spcPts val="800"/>
              </a:spcAft>
              <a:buChar char="•"/>
            </a:pPr>
            <a:r>
              <a:rPr sz="1800">
                <a:solidFill>
                  <a:srgbClr val="FFFFFF"/>
                </a:solidFill>
                <a:latin typeface="Calibri"/>
              </a:rPr>
              <a:t>Row three: the sprinkler morning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5 · A CHECK, ONCE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no-rain field argument</a:t>
            </a:r>
          </a:p>
          <a:p>
            <a:pPr algn="l" marL="342900" indent="-342900">
              <a:spcBef>
                <a:spcPts val="0"/>
              </a:spcBef>
              <a:spcAft>
                <a:spcPts val="800"/>
              </a:spcAft>
              <a:buChar char="•"/>
            </a:pPr>
            <a:r>
              <a:rPr sz="1800">
                <a:solidFill>
                  <a:srgbClr val="FFFFFF"/>
                </a:solidFill>
                <a:latin typeface="Calibri"/>
              </a:rPr>
              <a:t>Watch for: called valid, or tollens</a:t>
            </a:r>
          </a:p>
          <a:p>
            <a:pPr algn="l" marL="342900" indent="-342900">
              <a:spcBef>
                <a:spcPts val="0"/>
              </a:spcBef>
              <a:spcAft>
                <a:spcPts val="800"/>
              </a:spcAft>
              <a:buChar char="•"/>
            </a:pPr>
            <a:r>
              <a:rPr sz="1800">
                <a:solidFill>
                  <a:srgbClr val="FFFFFF"/>
                </a:solidFill>
                <a:latin typeface="Calibri"/>
              </a:rPr>
              <a:t>Check: the sprinkler counterexample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If, then, and only if</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Read it, then test it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Conditional: false only when P true, Q false</a:t>
            </a:r>
          </a:p>
          <a:p>
            <a:pPr algn="l" marL="342900" indent="-342900">
              <a:spcBef>
                <a:spcPts val="0"/>
              </a:spcBef>
              <a:spcAft>
                <a:spcPts val="800"/>
              </a:spcAft>
              <a:buChar char="•"/>
            </a:pPr>
            <a:r>
              <a:rPr sz="1800">
                <a:solidFill>
                  <a:srgbClr val="FFFFFF"/>
                </a:solidFill>
                <a:latin typeface="Calibri"/>
              </a:rPr>
              <a:t>Four valid forms; two formal fallacies</a:t>
            </a:r>
          </a:p>
          <a:p>
            <a:pPr algn="l" marL="342900" indent="-342900">
              <a:spcBef>
                <a:spcPts val="0"/>
              </a:spcBef>
              <a:spcAft>
                <a:spcPts val="800"/>
              </a:spcAft>
              <a:buChar char="•"/>
            </a:pPr>
            <a:r>
              <a:rPr sz="1800">
                <a:solidFill>
                  <a:srgbClr val="FFFFFF"/>
                </a:solidFill>
                <a:latin typeface="Calibri"/>
              </a:rPr>
              <a:t>Contrapositive matches; converse and inverse do not</a:t>
            </a:r>
          </a:p>
          <a:p>
            <a:pPr algn="l" marL="342900" indent="-342900">
              <a:spcBef>
                <a:spcPts val="0"/>
              </a:spcBef>
              <a:spcAft>
                <a:spcPts val="800"/>
              </a:spcAft>
              <a:buChar char="•"/>
            </a:pPr>
            <a:r>
              <a:rPr sz="1800">
                <a:solidFill>
                  <a:srgbClr val="FFFFFF"/>
                </a:solidFill>
                <a:latin typeface="Calibri"/>
              </a:rPr>
              <a:t>Next: Categorical Reasoning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 then, and only if</dc:title>
  <dc:subject>If, then, and only if — Week 04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