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5. In Week 4 you read if sentences part by part and learned which patterns built on them always hold. This week the sentences are about groups instead: all members, no sale items, some desserts. You will learn the four categorical forms, rewrite everyday sentences into them, put two of them together into a categorical syllogism, and test that syllogism with three overlapping circles called a Venn diagram. Everything here lines up with Chapter 5, so the slides are a second pass if you read it first. For course policy, deadlines, and how work is graded, the current syllabus is the place to look, so I will not repeat it here. DO: ask each student to write down one sign or rule they saw this week that uses the word all, no, or only.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 corkboard outside a student club's meeting room with a rule on it: only members may vote at the spring meeting. A student who joined last week reads it and says, I am a member, so I can vote. Then a friend reads the next line: voting also needs a ballot request filed two weeks ahead. The rule said who is shut out. It never said who gets in. That is the whole week in one story. Sentences about groups get flipped around every day, and the flip changes what they say. DO: read the rule aloud, then ask the room to finish two sentences: everyone who votes is a what, and is everyone who is a member a voter? Collect answers and hold the second one until the rewrite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examples are the categorical-syllogism set. It holds six short illustrative arguments about groups: club cyclists and the gym, reptiles and snakes, tutors and first-year students, poodles and beagles, volunteers and runners, and nurses and lifeguards. Three of them are valid and three are invalid, and by the end you will see exactly which region of a diagram decides each verdict. Each syllogism has 3 terms, so each gets 3 circles, and those circles carve the page into 8 regions. You will test all six the same way: shade first, then place the X, then look at the conclusion's region. DO: write the six topics on the board in one column and leave a second column empty for the verdicts you will fill in together.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There are four categorical forms, and every claim this week gets written in one of them. All S are P, the universal affirmative, says nothing is S without also being P. No S are P, the universal negative, says nothing is both S and P. Some S are P, the particular affirmative, says at least one thing is both. Some S are not P, the particular negative, says at least one thing is S and outside P. Here S and P stand for groups of things, the subject term and the predicate term. In Week 4 the letters P and Q stood for whole claims, so notice the change of job. DO: read a coffee shop's allergy card aloud, one line per form, and have the room name the form for each line.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misreadings cause most of the trouble this week. On the left: All S are P is not the same as All P are S. All muffins contain eggs can be true while all foods with eggs are muffins is false, because a quiche has eggs too. This is Week 4's converse trap again, now with groups: flipping the sentence makes a new claim. On the right: some means at least one. It is not some but not all. If every muffin had walnuts, some muffins contain walnuts would still be true. DO: say three sentences aloud, all muffins contain eggs, some muffins contain walnuts, and some muffins do not contain gluten, and after each ask what the sentence does not say. The answers: not that all egg foods are muffins, not that some are walnut-free, and not that most are gluten-free.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People rarely talk in the four forms, so you rewrite each claim before you test it, the way you rewrote only if in Week 4. Find the two groups, decide whether the claim covers all of the subject or at least one member, and make sure both terms name groups. The club rule only members may vote becomes all voters are members, because the group after only goes in the predicate. A store's policy, sale items cannot be returned, becomes no sale items are returnable items. And not every return is refunded in cash becomes some returns are not cash refunds. DO: give the room the hook's second question again, is every member a voter, and have pairs explain why the rewrite all voters are members leaves that question open.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categorical syllogism is a deductive argument with two premises and a conclusion, each in one of the four forms, built from exactly three terms. Its study begins with Aristotle's Prior Analytics. Each term is named by its place in the conclusion. The minor term is the subject of the conclusion. The major term is the predicate of the conclusion. The middle term appears in both premises and never in the conclusion; it is the link the premises share. Think of the middle term as a mutual friend who introduces two people and then steps out of the photo. Write each syllogism in Week 2's standard form, with the premises on numbered lines and the conclusion marked C, and the terms are easy to find. DO: ask the room which term can never appear in a conclusion.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syllogism 1 in standard form. P1: all club cyclists are student-union members. P2: all student-union members can use the gym. So, C: all club cyclists can use the gym. The conclusion is about club cyclists, so club cyclists is the minor term. It places them among people who can use the gym, so gym users is the major term. Student-union members appear in both premises and drop out of the conclusion, so they are the middle term. The middle term is what lets the two premises talk to each other. DO: write the three lines on the board, then ask volunteers to underline the minor term once, the major term twice, and circle the middle term, and check each mark against the conclusion.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Venn diagram draws one circle for each term. Each syllogism has 3 terms, so it gets 3 circles, and each region is either inside or outside each circle, so 2 × 2 × 2 = 8 regions, counting the region outside all three circles. Shading means a region is empty. An X means at least one thing sits there, and an X on a line means one of the two regions it divides, without saying which. Run three moves in order: shade every region the All and No premises say is empty, then place an X for each Some premise, then check whether the conclusion's region is already shaded or already holds an X. Venn introduced these diagrams in 1880. DO: draw three overlapping circles on the board, label them, and number the 8 regions aloud with the room.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valid syllogisms where shading does all the work. Left, syllogism 1. You shade the part of the cyclist circle outside the union circle, then the part of the union circle outside the gym circle. Every part of the cyclist circle outside the gym circle is already shaded, so the syllogism is valid. Right, syllogism 2: no reptiles are mammals; all snakes are reptiles; so no snakes are mammals. You shade the whole reptile-and-mammal overlap, then the part of the snake circle outside the reptile circle. The whole snake-and-mammal overlap is now shaded, so the syllogism is valid. DO: shade each premise on the board in turn, ask the room before the second shading which region the conclusion needs empty, then reveal that it is already empty.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Syllogism 3: all tutors passed the course; some first-year students are tutors; so some first-year students passed the course. Order matters here. You shade the part of the tutor circle outside the passed circle first. The X for some first-year students are tutors can then go only in the region inside all three circles, which sits inside the first-year-and-passed overlap, so the syllogism is valid. If you placed the X first, you might drop it in a region the All premise says is empty, and that is the classic slip. DO: ask a volunteer to place the X before anyone shades, let the room spot where it could wrongly land, then shade and show that only the region inside all three circles is left for 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invalid syllogisms where a region stays open. Left, syllogism 4: all poodles are dogs; all beagles are dogs; so all poodles are beagles. You shade the part of the poodle circle outside the dog circle and the part of the beagle circle outside the dog circle. The region of poodles that are not beagles, inside the dog circle, is left unshaded, so it is invalid. Right, syllogism 6: all nurses are trained in first aid; no lifeguards are nurses; so no lifeguards are trained in first aid. The region of lifeguards trained in first aid who are not nurses is left unshaded, so it is invalid. That open region is Week 3's counterexample: a lifeguard with first-aid training who is not a nurse. DO: have pairs describe one real-world case living in each open region.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Syllogism 5: some volunteers are seniors; some seniors are runners; so some volunteers are runners. Neither premise shades anything, so you place both X marks. Each X lands on the line of the circle the premise does not mention, so no X is forced into the volunteer-and-runner overlap, and the syllogism is invalid. Now the tally for the whole set: 3 valid syllogisms + 3 invalid syllogisms = 6 syllogisms in the set. Syllogisms 1, 2, and 3 are valid because the premises alone already shade or mark the conclusion's region. Syllogisms 4, 5, and 6 are invalid because the premises leave a region open. DO: fill in the verdict column on the board from the dataset slide, valid for 1, 2, and 3 and invalid for 4, 5, and 6.</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finished diagram looks like a map, and maps tempt you to count. Resist that. A shaded region says empty, an X says at least one, and a blank region says nothing is settled; no region says how many things it holds, and a circle's size on the page means nothing. The course also uses the modern reading, in which All S are P says only that nothing is S without being P and makes no claim that any S exists. That is why an All premise gets shading and never an X. On the traditional reading, all was taken to say some S exist, so a few syllogisms get a different verdict there. You discuss those in words, such as a garden's trespassing sign, and none is graded. DO: ask whether all trespassers after dark will be fined is true on a night with no trespassers, and take a show of hands.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audit is for this activity only. Open one approved chatbot, such as Claude or Gemini, and paste this prompt: here is an argument; all poodles are dogs; all beagles are dogs; so all poodles are beagles; test it with a three-circle Venn diagram described in words and say whether it is valid. A common slip is to call it valid because both premises share the term dogs, or to shade the right regions and then misread the conclusion's region. The vetted answer: it is invalid, because the region of poodles that are not beagles, inside the dog circle, is left unshaded. The tool drafts; you check. DO: collect two chatbot answers, mark each slip on the board, and name the open region the chatbot missed.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 me pull it together. The four categorical forms are All S are P, No S are P, Some S are P, and Some S are not P, and some always means at least one. Everyday sentences get rewritten into those forms first, and the group after only goes in the predicate. A categorical syllogism has a minor, a major, and a middle term. The Venn test shades first, places the X second, and then checks the conclusion's region, which makes syllogisms 1, 2, and 3 valid and 4, 5, and 6 invalid, for a tally of 3 + 3 = 6. Next week, in Language and Meaning, the test turns to the words themselves. DO: have each student tell a partner why the poodle syllogism is invalid, naming the open region, then swap roles with the volunteer syllogism.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All, no, and some</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5</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5 · REASON ABOUT GROUPS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Who gets in?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Six syllogisms, three circles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EXAMPLES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ways to sort groups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All S are P: nothing is S without being P</a:t>
            </a:r>
          </a:p>
          <a:p>
            <a:pPr algn="l" marL="342900" indent="-342900">
              <a:spcBef>
                <a:spcPts val="0"/>
              </a:spcBef>
              <a:spcAft>
                <a:spcPts val="800"/>
              </a:spcAft>
              <a:buChar char="•"/>
            </a:pPr>
            <a:r>
              <a:rPr sz="1800">
                <a:solidFill>
                  <a:srgbClr val="FFFFFF"/>
                </a:solidFill>
                <a:latin typeface="Calibri"/>
              </a:rPr>
              <a:t>No S are P: nothing is both</a:t>
            </a:r>
          </a:p>
          <a:p>
            <a:pPr algn="l" marL="342900" indent="-342900">
              <a:spcBef>
                <a:spcPts val="0"/>
              </a:spcBef>
              <a:spcAft>
                <a:spcPts val="800"/>
              </a:spcAft>
              <a:buChar char="•"/>
            </a:pPr>
            <a:r>
              <a:rPr sz="1800">
                <a:solidFill>
                  <a:srgbClr val="FFFFFF"/>
                </a:solidFill>
                <a:latin typeface="Calibri"/>
              </a:rPr>
              <a:t>Some S are P: at least one is both</a:t>
            </a:r>
          </a:p>
          <a:p>
            <a:pPr algn="l" marL="342900" indent="-342900">
              <a:spcBef>
                <a:spcPts val="0"/>
              </a:spcBef>
              <a:spcAft>
                <a:spcPts val="800"/>
              </a:spcAft>
              <a:buChar char="•"/>
            </a:pPr>
            <a:r>
              <a:rPr sz="1800">
                <a:solidFill>
                  <a:srgbClr val="FFFFFF"/>
                </a:solidFill>
                <a:latin typeface="Calibri"/>
              </a:rPr>
              <a:t>Some S are not P: at least one is S, not P</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5 · FOUR FORMS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All, no, and some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Flipped all, misread some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All S are P</a:t>
            </a:r>
          </a:p>
          <a:p>
            <a:pPr algn="l" marL="342900" indent="-342900">
              <a:spcBef>
                <a:spcPts val="0"/>
              </a:spcBef>
              <a:spcAft>
                <a:spcPts val="800"/>
              </a:spcAft>
              <a:buChar char="•"/>
            </a:pPr>
            <a:r>
              <a:rPr sz="1800">
                <a:solidFill>
                  <a:srgbClr val="FFFFFF"/>
                </a:solidFill>
                <a:latin typeface="Calibri"/>
              </a:rPr>
              <a:t>Is not All P are 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Some means at least one</a:t>
            </a:r>
          </a:p>
          <a:p>
            <a:pPr algn="l" marL="342900" indent="-342900">
              <a:spcBef>
                <a:spcPts val="0"/>
              </a:spcBef>
              <a:spcAft>
                <a:spcPts val="800"/>
              </a:spcAft>
              <a:buChar char="•"/>
            </a:pPr>
            <a:r>
              <a:rPr sz="1800">
                <a:solidFill>
                  <a:srgbClr val="FFFFFF"/>
                </a:solidFill>
                <a:latin typeface="Calibri"/>
              </a:rPr>
              <a:t>Not some but not all</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All, no, and some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Only names the requirement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Only members may vote: All voters are members</a:t>
            </a:r>
          </a:p>
          <a:p>
            <a:pPr algn="l" marL="342900" indent="-342900">
              <a:spcBef>
                <a:spcPts val="0"/>
              </a:spcBef>
              <a:spcAft>
                <a:spcPts val="800"/>
              </a:spcAft>
              <a:buChar char="•"/>
            </a:pPr>
            <a:r>
              <a:rPr sz="1800">
                <a:solidFill>
                  <a:srgbClr val="FFFFFF"/>
                </a:solidFill>
                <a:latin typeface="Calibri"/>
              </a:rPr>
              <a:t>Sale items: No sale items are returnable items</a:t>
            </a:r>
          </a:p>
          <a:p>
            <a:pPr algn="l" marL="342900" indent="-342900">
              <a:spcBef>
                <a:spcPts val="0"/>
              </a:spcBef>
              <a:spcAft>
                <a:spcPts val="800"/>
              </a:spcAft>
              <a:buChar char="•"/>
            </a:pPr>
            <a:r>
              <a:rPr sz="1800">
                <a:solidFill>
                  <a:srgbClr val="FFFFFF"/>
                </a:solidFill>
                <a:latin typeface="Calibri"/>
              </a:rPr>
              <a:t>Not every return is cash: Some returns are not cash refunds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5 · REWRITE FIRST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All, no, and some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terms, one link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Minor term: the conclusion's subject</a:t>
            </a:r>
          </a:p>
          <a:p>
            <a:pPr algn="l" marL="342900" indent="-342900">
              <a:spcBef>
                <a:spcPts val="0"/>
              </a:spcBef>
              <a:spcAft>
                <a:spcPts val="800"/>
              </a:spcAft>
              <a:buChar char="•"/>
            </a:pPr>
            <a:r>
              <a:rPr sz="1800">
                <a:solidFill>
                  <a:srgbClr val="FFFFFF"/>
                </a:solidFill>
                <a:latin typeface="Calibri"/>
              </a:rPr>
              <a:t>Major term: the conclusion's predicate</a:t>
            </a:r>
          </a:p>
          <a:p>
            <a:pPr algn="l" marL="342900" indent="-342900">
              <a:spcBef>
                <a:spcPts val="0"/>
              </a:spcBef>
              <a:spcAft>
                <a:spcPts val="800"/>
              </a:spcAft>
              <a:buChar char="•"/>
            </a:pPr>
            <a:r>
              <a:rPr sz="1800">
                <a:solidFill>
                  <a:srgbClr val="FFFFFF"/>
                </a:solidFill>
                <a:latin typeface="Calibri"/>
              </a:rPr>
              <a:t>Middle term: in both premises, never the conclusion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5 · THREE TERMS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All, no, and some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Cyclists, union, and gym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Minor term: club cyclists</a:t>
            </a:r>
          </a:p>
          <a:p>
            <a:pPr algn="l" marL="342900" indent="-342900">
              <a:spcBef>
                <a:spcPts val="0"/>
              </a:spcBef>
              <a:spcAft>
                <a:spcPts val="800"/>
              </a:spcAft>
              <a:buChar char="•"/>
            </a:pPr>
            <a:r>
              <a:rPr sz="1800">
                <a:solidFill>
                  <a:srgbClr val="FFFFFF"/>
                </a:solidFill>
                <a:latin typeface="Calibri"/>
              </a:rPr>
              <a:t>Major term: gym users</a:t>
            </a:r>
          </a:p>
          <a:p>
            <a:pPr algn="l" marL="342900" indent="-342900">
              <a:spcBef>
                <a:spcPts val="0"/>
              </a:spcBef>
              <a:spcAft>
                <a:spcPts val="800"/>
              </a:spcAft>
              <a:buChar char="•"/>
            </a:pPr>
            <a:r>
              <a:rPr sz="1800">
                <a:solidFill>
                  <a:srgbClr val="FFFFFF"/>
                </a:solidFill>
                <a:latin typeface="Calibri"/>
              </a:rPr>
              <a:t>Middle term: student-union members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NAMING THE TERMS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All, no, and some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Shade, then X, then look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3 circles: 2 × 2 × 2 = 8 regions</a:t>
            </a:r>
          </a:p>
          <a:p>
            <a:pPr algn="l" marL="342900" indent="-342900">
              <a:spcBef>
                <a:spcPts val="0"/>
              </a:spcBef>
              <a:spcAft>
                <a:spcPts val="800"/>
              </a:spcAft>
              <a:buChar char="•"/>
            </a:pPr>
            <a:r>
              <a:rPr sz="1800">
                <a:solidFill>
                  <a:srgbClr val="FFFFFF"/>
                </a:solidFill>
                <a:latin typeface="Calibri"/>
              </a:rPr>
              <a:t>Shade the All and No premises first</a:t>
            </a:r>
          </a:p>
          <a:p>
            <a:pPr algn="l" marL="342900" indent="-342900">
              <a:spcBef>
                <a:spcPts val="0"/>
              </a:spcBef>
              <a:spcAft>
                <a:spcPts val="800"/>
              </a:spcAft>
              <a:buChar char="•"/>
            </a:pPr>
            <a:r>
              <a:rPr sz="1800">
                <a:solidFill>
                  <a:srgbClr val="FFFFFF"/>
                </a:solidFill>
                <a:latin typeface="Calibri"/>
              </a:rPr>
              <a:t>Then place the X; then check the conclusion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5 · THE VENN TEST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All, no, and some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Cyclists vs. snakes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Syllogism 1: cyclist circle outside gym shaded</a:t>
            </a:r>
          </a:p>
          <a:p>
            <a:pPr algn="l" marL="342900" indent="-342900">
              <a:spcBef>
                <a:spcPts val="0"/>
              </a:spcBef>
              <a:spcAft>
                <a:spcPts val="800"/>
              </a:spcAft>
              <a:buChar char="•"/>
            </a:pPr>
            <a:r>
              <a:rPr sz="1800">
                <a:solidFill>
                  <a:srgbClr val="FFFFFF"/>
                </a:solidFill>
                <a:latin typeface="Calibri"/>
              </a:rPr>
              <a:t>Valid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Syllogism 2: snake-and-mammal overlap shaded</a:t>
            </a:r>
          </a:p>
          <a:p>
            <a:pPr algn="l" marL="342900" indent="-342900">
              <a:spcBef>
                <a:spcPts val="0"/>
              </a:spcBef>
              <a:spcAft>
                <a:spcPts val="800"/>
              </a:spcAft>
              <a:buChar char="•"/>
            </a:pPr>
            <a:r>
              <a:rPr sz="1800">
                <a:solidFill>
                  <a:srgbClr val="FFFFFF"/>
                </a:solidFill>
                <a:latin typeface="Calibri"/>
              </a:rPr>
              <a:t>Valid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VALID BY SHADING</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All, no, and some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X has one home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Shade tutors outside passed first</a:t>
            </a:r>
          </a:p>
          <a:p>
            <a:pPr algn="l" marL="342900" indent="-342900">
              <a:spcBef>
                <a:spcPts val="0"/>
              </a:spcBef>
              <a:spcAft>
                <a:spcPts val="800"/>
              </a:spcAft>
              <a:buChar char="•"/>
            </a:pPr>
            <a:r>
              <a:rPr sz="1800">
                <a:solidFill>
                  <a:srgbClr val="FFFFFF"/>
                </a:solidFill>
                <a:latin typeface="Calibri"/>
              </a:rPr>
              <a:t>X lands inside all three circles</a:t>
            </a:r>
          </a:p>
          <a:p>
            <a:pPr algn="l" marL="342900" indent="-342900">
              <a:spcBef>
                <a:spcPts val="0"/>
              </a:spcBef>
              <a:spcAft>
                <a:spcPts val="800"/>
              </a:spcAft>
              <a:buChar char="•"/>
            </a:pPr>
            <a:r>
              <a:rPr sz="1800">
                <a:solidFill>
                  <a:srgbClr val="FFFFFF"/>
                </a:solidFill>
                <a:latin typeface="Calibri"/>
              </a:rPr>
              <a:t>Valid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SHADE BEFORE THE X</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All, no, and some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Poodles vs. lifeguards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Syllogism 4: poodles not beagles left open</a:t>
            </a:r>
          </a:p>
          <a:p>
            <a:pPr algn="l" marL="342900" indent="-342900">
              <a:spcBef>
                <a:spcPts val="0"/>
              </a:spcBef>
              <a:spcAft>
                <a:spcPts val="800"/>
              </a:spcAft>
              <a:buChar char="•"/>
            </a:pPr>
            <a:r>
              <a:rPr sz="1800">
                <a:solidFill>
                  <a:srgbClr val="FFFFFF"/>
                </a:solidFill>
                <a:latin typeface="Calibri"/>
              </a:rPr>
              <a:t>Invalid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Syllogism 6: trained lifeguards not nurses open</a:t>
            </a:r>
          </a:p>
          <a:p>
            <a:pPr algn="l" marL="342900" indent="-342900">
              <a:spcBef>
                <a:spcPts val="0"/>
              </a:spcBef>
              <a:spcAft>
                <a:spcPts val="800"/>
              </a:spcAft>
              <a:buChar char="•"/>
            </a:pPr>
            <a:r>
              <a:rPr sz="1800">
                <a:solidFill>
                  <a:srgbClr val="FFFFFF"/>
                </a:solidFill>
                <a:latin typeface="Calibri"/>
              </a:rPr>
              <a:t>Invalid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LEFT OPEN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All, no, and some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Volunteers, and the tally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Both Xs sit on lines: invalid</a:t>
            </a:r>
          </a:p>
          <a:p>
            <a:pPr algn="l" marL="342900" indent="-342900">
              <a:spcBef>
                <a:spcPts val="0"/>
              </a:spcBef>
              <a:spcAft>
                <a:spcPts val="800"/>
              </a:spcAft>
              <a:buChar char="•"/>
            </a:pPr>
            <a:r>
              <a:rPr sz="1800">
                <a:solidFill>
                  <a:srgbClr val="FFFFFF"/>
                </a:solidFill>
                <a:latin typeface="Calibri"/>
              </a:rPr>
              <a:t>3 valid + 3 invalid = 6 syllogisms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XS ON LINES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All, no, and some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Empty, occupied, or open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Shaded: empty; X: at least one</a:t>
            </a:r>
          </a:p>
          <a:p>
            <a:pPr algn="l" marL="342900" indent="-342900">
              <a:spcBef>
                <a:spcPts val="0"/>
              </a:spcBef>
              <a:spcAft>
                <a:spcPts val="800"/>
              </a:spcAft>
              <a:buChar char="•"/>
            </a:pPr>
            <a:r>
              <a:rPr sz="1800">
                <a:solidFill>
                  <a:srgbClr val="FFFFFF"/>
                </a:solidFill>
                <a:latin typeface="Calibri"/>
              </a:rPr>
              <a:t>No region shows how many</a:t>
            </a:r>
          </a:p>
          <a:p>
            <a:pPr algn="l" marL="342900" indent="-342900">
              <a:spcBef>
                <a:spcPts val="0"/>
              </a:spcBef>
              <a:spcAft>
                <a:spcPts val="800"/>
              </a:spcAft>
              <a:buChar char="•"/>
            </a:pPr>
            <a:r>
              <a:rPr sz="1800">
                <a:solidFill>
                  <a:srgbClr val="FFFFFF"/>
                </a:solidFill>
                <a:latin typeface="Calibri"/>
              </a:rPr>
              <a:t>Modern reading: All makes no existence claim</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5 · READ WHAT'S DRAWN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All, no, and some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poodle syllogism</a:t>
            </a:r>
          </a:p>
          <a:p>
            <a:pPr algn="l" marL="342900" indent="-342900">
              <a:spcBef>
                <a:spcPts val="0"/>
              </a:spcBef>
              <a:spcAft>
                <a:spcPts val="800"/>
              </a:spcAft>
              <a:buChar char="•"/>
            </a:pPr>
            <a:r>
              <a:rPr sz="1800">
                <a:solidFill>
                  <a:srgbClr val="FFFFFF"/>
                </a:solidFill>
                <a:latin typeface="Calibri"/>
              </a:rPr>
              <a:t>Watch for: called valid, shared term</a:t>
            </a:r>
          </a:p>
          <a:p>
            <a:pPr algn="l" marL="342900" indent="-342900">
              <a:spcBef>
                <a:spcPts val="0"/>
              </a:spcBef>
              <a:spcAft>
                <a:spcPts val="800"/>
              </a:spcAft>
              <a:buChar char="•"/>
            </a:pPr>
            <a:r>
              <a:rPr sz="1800">
                <a:solidFill>
                  <a:srgbClr val="FFFFFF"/>
                </a:solidFill>
                <a:latin typeface="Calibri"/>
              </a:rPr>
              <a:t>Check: poodles not beagles left open</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All, no, and some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Rewrite, shade, then judge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Four forms; some means at least one</a:t>
            </a:r>
          </a:p>
          <a:p>
            <a:pPr algn="l" marL="342900" indent="-342900">
              <a:spcBef>
                <a:spcPts val="0"/>
              </a:spcBef>
              <a:spcAft>
                <a:spcPts val="800"/>
              </a:spcAft>
              <a:buChar char="•"/>
            </a:pPr>
            <a:r>
              <a:rPr sz="1800">
                <a:solidFill>
                  <a:srgbClr val="FFFFFF"/>
                </a:solidFill>
                <a:latin typeface="Calibri"/>
              </a:rPr>
              <a:t>Rewrite first; only marks the predicate</a:t>
            </a:r>
          </a:p>
          <a:p>
            <a:pPr algn="l" marL="342900" indent="-342900">
              <a:spcBef>
                <a:spcPts val="0"/>
              </a:spcBef>
              <a:spcAft>
                <a:spcPts val="800"/>
              </a:spcAft>
              <a:buChar char="•"/>
            </a:pPr>
            <a:r>
              <a:rPr sz="1800">
                <a:solidFill>
                  <a:srgbClr val="FFFFFF"/>
                </a:solidFill>
                <a:latin typeface="Calibri"/>
              </a:rPr>
              <a:t>Shade, then X, then check the conclusion</a:t>
            </a:r>
          </a:p>
          <a:p>
            <a:pPr algn="l" marL="342900" indent="-342900">
              <a:spcBef>
                <a:spcPts val="0"/>
              </a:spcBef>
              <a:spcAft>
                <a:spcPts val="800"/>
              </a:spcAft>
              <a:buChar char="•"/>
            </a:pPr>
            <a:r>
              <a:rPr sz="1800">
                <a:solidFill>
                  <a:srgbClr val="FFFFFF"/>
                </a:solidFill>
                <a:latin typeface="Calibri"/>
              </a:rPr>
              <a:t>Next: Language and Meaning</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no, and some</dc:title>
  <dc:subject>All, no, and some — Week 05</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