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6. For three weeks you tested the shape of arguments: validity in Week 3, the if forms in Week 4, and Venn circles in Week 5. Every one of those tests quietly assumed that each word kept one meaning from line to line. This week checks that assumption. You will sort four kinds of definition, tell vague words from ambiguous ones, catch a word that shifts its meaning, spot two mistakes about parts and wholes, and rewrite slanted wording in plain words. Everything here lines up with Chapter 6, so the slides are a second pass if you read it first. For course policy, deadlines, and how work is graded, the current syllabus is the place to look. DO: ask each student to write down one word from a sign, an ad, or a headline that made them stop and ask what it meant.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a driver circling a downtown block who finally spots an open curb next to a small sign: Fine for parking here. She laughs, pulls in, and tells her friend that even the sign says it is fine. Two hours later there is a ticket under her wiper. The sign used fine to mean a penalty; she read it as all right. That is the whole week in one story. The facts did not change. One word carried two meanings, and her conclusion rode on the wrong one. DO: read the sign aloud and ask the room to write the two meanings of fine on a card, then ask which meaning the city intended and which one the driver needed for her conclusion. Hold the cards for the equivocation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shared examples come in two parts, and every example is illustrative. First, three short passages from the course's fallacy set: the parking sign, the intramural team, and the orchestra. Each one is keyed to exactly one fallacy, and the tally is 1 equivocation + 1 composition + 1 division = 3 passages. Second, the running question you have argued since Week 1, whether the campus library should stay open around the clock during finals week. Its premises lean on three vague words: needed, safe, and modest cost. By the end you will have checked 3 passages and made 3 key terms precise, so 3 + 3 = 6 items checked. DO: write the three passage names and the three key terms in two columns on the board, leaving room for a verdict beside each.</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reporting definition says how a word is generally used, the kind a dictionary gives, and it can be accurate or inaccurate about that use. A stipulative definition sets a new or special use for a stated purpose, such as a club deciding who counts as an active member; it is useful or not, never true or false. A precising definition sharpens a vague word by drawing a line through its borderline cases, so a claim using it can be checked. A persuasive definition builds a verdict into a word, so accepting it already concedes a disputed conclusion. DO: read four club definitions of active member aloud, one per kind, and have the room name the job each one does before you reveal it: report, set, sharpen, smuggle.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Persuasive definitions often hide behind the words real and true. A real fan never leaves before the final whistle sounds like a definition of fan. In fact it works as an argument that people who leave early deserve less respect, and it skips the reason. A true friend lends you money whenever you ask does the same: anyone who says no is ruled out by definition. The cure is to set the definition aside and ask what reason supports the verdict. If no reason is offered, the definition was doing the arguing. Week 2's principle of charity still applies here: state the view at its most reasonable before you test it. DO: ask pairs to write one persuasive definition they have heard, then strip out the verdict and say what claim is left to argue for.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different problems hide under the word unclear. On the left, a vague term has borderline cases where it is unclear whether the word applies, such as tall, affordable, or late at night. A shuttle that runs late at night is surely running in the middle of the night and surely not in the middle of the afternoon, with a gray zone between. On the right, an ambiguous term has two or more distinct meanings that both fit the context, such as fine read as a penalty or as all right. There is no gray zone between a penalty and all right. You fix vagueness with a precising definition and ambiguity by naming the meaning you intend. DO: call out tall, fine, affordable, and bank, and have the room sort each word into vague or ambiguous.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misreadings cause most of the trouble in this concept. The first is calling an ambiguous word vague. Fine causes confusion, so students call it vague, but fine has no fuzzy edge between a penalty and all right; it has two separate meanings, and drawing a line will not help. The second is deciding that a vague word is useless. Tall has borderline cases, yet a very tall basketball center is tall beyond doubt. Most useful words are vague at the edges. A vague word becomes a problem only when the conclusion turns on a case in the gray zone, and that is when you write a precising definition. DO: ask the room for one vague word they use every day without trouble, then ask when that same word would need a precise line.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parking-sign passage from the fallacy set, and it is illustrative: the sign says Fine for parking here; since it is fine to park here, I will not get a ticket. Equivocation is the fallacy of letting one word shift meaning between the premises, or between a premise and the conclusion, so the argument only seems to connect. On the sign, fine means a penalty. In the conclusion, fine means all right. Hold one meaning fixed: as a penalty, the sign supports the opposite conclusion; as all right, the premise misreports the sign. One word, two meanings, so the passage commits equivocation. Week 2's standard form is the tool: underline the key word in each line and write its meaning beside it. DO: hand back the hook's cards and have the room label each line.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Equivocation needs a shift, not merely a repeated word. Compare an argument that keeps one meaning the whole way: the library is quiet after midnight, quiet places are good for studying, so the library is good for studying after midnight. Quiet means the same thing in every line, so there is no equivocation. That argument might still have a weak premise, and you would test it with Week 3's tools for strength, but its words connect. The misconception to cure is that an argument is fine as long as the same word appears in each step. The link is the meaning, not the spelling. DO: give the room the bank example, the bank told me to meet the loan officer at the bank and the river has a bank, so the meeting is at the river, and ask where the meaning shifts.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part and whole fallacies run in opposite directions. On the left, the fallacy of composition reasons that a whole has a feature because each of its parts has it, when the feature is not the kind that passes from parts to whole. On the right, the fallacy of division reasons that each part has a feature because the whole has it, when the feature does not pass from whole to parts. The test is one question: is this feature the kind that transfers? Some features do. A wall built only of red bricks is red, so that reasoning is fine. Features that depend on how the parts fit together do not transfer. DO: ask the room whether red bricks make a red wall, then whether strong players make a strong team, and have them name the difference.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Run the two passages from the fallacy set; both are illustrative. The team: every player on the intramural team is a strong individual player, so the team will play well together. Being strong alone is a feature of each part, and playing well together is a feature of the whole that depends on how the parts fit, so the passage commits composition. The orchestra: the orchestra is the best in the region, so its newest violinist must be the best violinist in the region. Being the best orchestra is a feature of the whole and does not pass down to each player, so the passage commits division. With the parking sign, that makes 1 equivocation + 1 composition + 1 division = 3 passages. DO: fill in the verdict column for all three passages on the board.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two illustrative headlines about one tuition change. One says the college hikes tuition again, squeezing students. The other says it makes a modest tuition adjustment to protect programs. Loaded language is wording chosen for its emotional charge so it carries a conclusion without arguing for it, while the facts can stay true. A euphemism is a softer word for the same fact, such as let go for fired, and a dysphemism is a harsher one, such as tuition grab for tuition increase. Job ads lean on euphemisms: a fast-paced environment often means a heavy workload with short deadlines. Loaded language is not lying, since every fact in both headlines can be true. DO: have pairs rewrite both headlines in neutral words, compare, then list the questions the neutral version leaves open.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running question's premises lean on three vague words, and P4 gives the figure for the first. Here is the cost check: 2 staff × 8 hours a night = 16 staff hours a night; 16 × 5 nights = 80 staff hours; 80 × 20 dollars an hour = 1,600 dollars; and 1,600 ÷ 5 nights = 320 dollars a night. So the precising definition for this argument is that modest cost means about 1,600 dollars in staff wages for the five nights, a figure anyone can compare with what else the campus spends. This is the same P4 you mapped in Week 2 and tested as the inductive link in Week 3. DO: work the four multiplication and division steps on the board one at a time, pausing before each result so the room can call it out.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more key terms get illustrative precising definitions. Safe: a safe place is one that is well lit and has at least one staff member on duty all night; with 2 staff on each night, the library meets that definition while it is open. Needed: students need a place when they have no other quiet, safe, well-lit study space after the usual closing hour, which turns P1's vague many students need into a claim a survey could check. That makes 3 key terms precise, and with the 3 passages, 3 + 3 = 6 items checked. Precision makes a premise checkable, not true. Whether 1,600 dollars is worth paying stays a question for reasons, and the course takes no side. DO: ask the room whether either definition could be rewritten so it settles the argument by itself.</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audit is for this activity only. Open one approved chatbot, such as Claude or Gemini, and paste this prompt: the orchestra is the best in the region, so its newest violinist must be the best violinist in the region; name the fallacy and explain whether the feature transfers. A common slip is to call this composition, swapping the direction, or to call it a hasty generalization because a whole is mentioned. The vetted answer is division: being the best orchestra is a feature of the whole that does not pass down to each player. A second slip to watch: a chatbot asked for a neutral rewrite of a slanted headline that keeps a loaded word. The tool drafts; you check. DO: collect two chatbot answers, mark each slip, and name the direction the feature moved.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 me pull it together. A definition can report a word's use, set a new use, sharpen a fuzzy one, or smuggle in a verdict. A vague word has a gray zone you fix by drawing a line; an ambiguous word has two meanings you fix by naming one. Equivocation lets one word shift meaning, as fine does on the parking sign. Composition moves a feature from parts to whole and division from whole to parts, and the test is whether the feature travels. Loaded language carries a verdict while the facts stay true, so rewrite it plain first. P4's 1,600 dollars makes modest cost precise. Next week, Fallacies of Relevance, turns to reasons that miss the issue. DO: have each student explain the parking sign to a partner, naming both meanings of fine.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Words that do the arguing</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6</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6 · READ THE WORDS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Fine for parking here?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Three passages, three words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EXAMPLES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jobs for a definition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Reporting: how the word is generally used</a:t>
            </a:r>
          </a:p>
          <a:p>
            <a:pPr algn="l" marL="342900" indent="-342900">
              <a:spcBef>
                <a:spcPts val="0"/>
              </a:spcBef>
              <a:spcAft>
                <a:spcPts val="800"/>
              </a:spcAft>
              <a:buChar char="•"/>
            </a:pPr>
            <a:r>
              <a:rPr sz="1800">
                <a:solidFill>
                  <a:srgbClr val="FFFFFF"/>
                </a:solidFill>
                <a:latin typeface="Calibri"/>
              </a:rPr>
              <a:t>Stipulative: a special use for a purpose</a:t>
            </a:r>
          </a:p>
          <a:p>
            <a:pPr algn="l" marL="342900" indent="-342900">
              <a:spcBef>
                <a:spcPts val="0"/>
              </a:spcBef>
              <a:spcAft>
                <a:spcPts val="800"/>
              </a:spcAft>
              <a:buChar char="•"/>
            </a:pPr>
            <a:r>
              <a:rPr sz="1800">
                <a:solidFill>
                  <a:srgbClr val="FFFFFF"/>
                </a:solidFill>
                <a:latin typeface="Calibri"/>
              </a:rPr>
              <a:t>Precising: a line through the fuzzy edge</a:t>
            </a:r>
          </a:p>
          <a:p>
            <a:pPr algn="l" marL="342900" indent="-342900">
              <a:spcBef>
                <a:spcPts val="0"/>
              </a:spcBef>
              <a:spcAft>
                <a:spcPts val="800"/>
              </a:spcAft>
              <a:buChar char="•"/>
            </a:pPr>
            <a:r>
              <a:rPr sz="1800">
                <a:solidFill>
                  <a:srgbClr val="FFFFFF"/>
                </a:solidFill>
                <a:latin typeface="Calibri"/>
              </a:rPr>
              <a:t>Persuasive: a verdict built into the word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FOUR DEFINITIONS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that do the arguing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real fan never leaves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Real and true often mark the spot</a:t>
            </a:r>
          </a:p>
          <a:p>
            <a:pPr algn="l" marL="342900" indent="-342900">
              <a:spcBef>
                <a:spcPts val="0"/>
              </a:spcBef>
              <a:spcAft>
                <a:spcPts val="800"/>
              </a:spcAft>
              <a:buChar char="•"/>
            </a:pPr>
            <a:r>
              <a:rPr sz="1800">
                <a:solidFill>
                  <a:srgbClr val="FFFFFF"/>
                </a:solidFill>
                <a:latin typeface="Calibri"/>
              </a:rPr>
              <a:t>Set the definition aside</a:t>
            </a:r>
          </a:p>
          <a:p>
            <a:pPr algn="l" marL="342900" indent="-342900">
              <a:spcBef>
                <a:spcPts val="0"/>
              </a:spcBef>
              <a:spcAft>
                <a:spcPts val="800"/>
              </a:spcAft>
              <a:buChar char="•"/>
            </a:pPr>
            <a:r>
              <a:rPr sz="1800">
                <a:solidFill>
                  <a:srgbClr val="FFFFFF"/>
                </a:solidFill>
                <a:latin typeface="Calibri"/>
              </a:rPr>
              <a:t>Ask what reason supports the verdict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INSIDE REAL AND TRUE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that do the arguing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Vague vs. ambiguous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Vague: a fuzzy edge</a:t>
            </a:r>
          </a:p>
          <a:p>
            <a:pPr algn="l" marL="342900" indent="-342900">
              <a:spcBef>
                <a:spcPts val="0"/>
              </a:spcBef>
              <a:spcAft>
                <a:spcPts val="800"/>
              </a:spcAft>
              <a:buChar char="•"/>
            </a:pPr>
            <a:r>
              <a:rPr sz="1800">
                <a:solidFill>
                  <a:srgbClr val="FFFFFF"/>
                </a:solidFill>
                <a:latin typeface="Calibri"/>
              </a:rPr>
              <a:t>Fix: draw a line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Ambiguous: two meanings</a:t>
            </a:r>
          </a:p>
          <a:p>
            <a:pPr algn="l" marL="342900" indent="-342900">
              <a:spcBef>
                <a:spcPts val="0"/>
              </a:spcBef>
              <a:spcAft>
                <a:spcPts val="800"/>
              </a:spcAft>
              <a:buChar char="•"/>
            </a:pPr>
            <a:r>
              <a:rPr sz="1800">
                <a:solidFill>
                  <a:srgbClr val="FFFFFF"/>
                </a:solidFill>
                <a:latin typeface="Calibri"/>
              </a:rPr>
              <a:t>Fix: name the meaning</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TWO KINDS OF UNCLEAR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that do the arguing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Vague is not useless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Ambiguous is not vague</a:t>
            </a:r>
          </a:p>
          <a:p>
            <a:pPr algn="l" marL="342900" indent="-342900">
              <a:spcBef>
                <a:spcPts val="0"/>
              </a:spcBef>
              <a:spcAft>
                <a:spcPts val="800"/>
              </a:spcAft>
              <a:buChar char="•"/>
            </a:pPr>
            <a:r>
              <a:rPr sz="1800">
                <a:solidFill>
                  <a:srgbClr val="FFFFFF"/>
                </a:solidFill>
                <a:latin typeface="Calibri"/>
              </a:rPr>
              <a:t>Most useful words are vague</a:t>
            </a:r>
          </a:p>
          <a:p>
            <a:pPr algn="l" marL="342900" indent="-342900">
              <a:spcBef>
                <a:spcPts val="0"/>
              </a:spcBef>
              <a:spcAft>
                <a:spcPts val="800"/>
              </a:spcAft>
              <a:buChar char="•"/>
            </a:pPr>
            <a:r>
              <a:rPr sz="1800">
                <a:solidFill>
                  <a:srgbClr val="FFFFFF"/>
                </a:solidFill>
                <a:latin typeface="Calibri"/>
              </a:rPr>
              <a:t>Sharpen only when the case is borderline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that do the arguing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word, two meanings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Sign: fine means a penalty</a:t>
            </a:r>
          </a:p>
          <a:p>
            <a:pPr algn="l" marL="342900" indent="-342900">
              <a:spcBef>
                <a:spcPts val="0"/>
              </a:spcBef>
              <a:spcAft>
                <a:spcPts val="800"/>
              </a:spcAft>
              <a:buChar char="•"/>
            </a:pPr>
            <a:r>
              <a:rPr sz="1800">
                <a:solidFill>
                  <a:srgbClr val="FFFFFF"/>
                </a:solidFill>
                <a:latin typeface="Calibri"/>
              </a:rPr>
              <a:t>Conclusion: fine means all right</a:t>
            </a:r>
          </a:p>
          <a:p>
            <a:pPr algn="l" marL="342900" indent="-342900">
              <a:spcBef>
                <a:spcPts val="0"/>
              </a:spcBef>
              <a:spcAft>
                <a:spcPts val="800"/>
              </a:spcAft>
              <a:buChar char="•"/>
            </a:pPr>
            <a:r>
              <a:rPr sz="1800">
                <a:solidFill>
                  <a:srgbClr val="FFFFFF"/>
                </a:solidFill>
                <a:latin typeface="Calibri"/>
              </a:rPr>
              <a:t>One word, two meanings: equivocation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PARKING SIGN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that do the arguing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Not every repeat equivocates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Same word, one meaning: no fallacy</a:t>
            </a:r>
          </a:p>
          <a:p>
            <a:pPr algn="l" marL="342900" indent="-342900">
              <a:spcBef>
                <a:spcPts val="0"/>
              </a:spcBef>
              <a:spcAft>
                <a:spcPts val="800"/>
              </a:spcAft>
              <a:buChar char="•"/>
            </a:pPr>
            <a:r>
              <a:rPr sz="1800">
                <a:solidFill>
                  <a:srgbClr val="FFFFFF"/>
                </a:solidFill>
                <a:latin typeface="Calibri"/>
              </a:rPr>
              <a:t>The link is the meaning</a:t>
            </a:r>
          </a:p>
          <a:p>
            <a:pPr algn="l" marL="342900" indent="-342900">
              <a:spcBef>
                <a:spcPts val="0"/>
              </a:spcBef>
              <a:spcAft>
                <a:spcPts val="800"/>
              </a:spcAft>
              <a:buChar char="•"/>
            </a:pPr>
            <a:r>
              <a:rPr sz="1800">
                <a:solidFill>
                  <a:srgbClr val="FFFFFF"/>
                </a:solidFill>
                <a:latin typeface="Calibri"/>
              </a:rPr>
              <a:t>Shift found? Name both meanings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SAME SPELLING, SAME MEANING?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that do the arguing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Composition vs. division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Composition: parts to whole</a:t>
            </a:r>
          </a:p>
          <a:p>
            <a:pPr algn="l" marL="342900" indent="-342900">
              <a:spcBef>
                <a:spcPts val="0"/>
              </a:spcBef>
              <a:spcAft>
                <a:spcPts val="800"/>
              </a:spcAft>
              <a:buChar char="•"/>
            </a:pPr>
            <a:r>
              <a:rPr sz="1800">
                <a:solidFill>
                  <a:srgbClr val="FFFFFF"/>
                </a:solidFill>
                <a:latin typeface="Calibri"/>
              </a:rPr>
              <a:t>Strong players, so strong team</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Division: whole to parts</a:t>
            </a:r>
          </a:p>
          <a:p>
            <a:pPr algn="l" marL="342900" indent="-342900">
              <a:spcBef>
                <a:spcPts val="0"/>
              </a:spcBef>
              <a:spcAft>
                <a:spcPts val="800"/>
              </a:spcAft>
              <a:buChar char="•"/>
            </a:pPr>
            <a:r>
              <a:rPr sz="1800">
                <a:solidFill>
                  <a:srgbClr val="FFFFFF"/>
                </a:solidFill>
                <a:latin typeface="Calibri"/>
              </a:rPr>
              <a:t>Best orchestra, so best violinist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PARTS AND WHOLES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that do the arguing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Does the feature travel?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Team: strong parts, unproven fit: composition</a:t>
            </a:r>
          </a:p>
          <a:p>
            <a:pPr algn="l" marL="342900" indent="-342900">
              <a:spcBef>
                <a:spcPts val="0"/>
              </a:spcBef>
              <a:spcAft>
                <a:spcPts val="800"/>
              </a:spcAft>
              <a:buChar char="•"/>
            </a:pPr>
            <a:r>
              <a:rPr sz="1800">
                <a:solidFill>
                  <a:srgbClr val="FFFFFF"/>
                </a:solidFill>
                <a:latin typeface="Calibri"/>
              </a:rPr>
              <a:t>Orchestra: best whole, not best part: division</a:t>
            </a:r>
          </a:p>
          <a:p>
            <a:pPr algn="l" marL="342900" indent="-342900">
              <a:spcBef>
                <a:spcPts val="0"/>
              </a:spcBef>
              <a:spcAft>
                <a:spcPts val="800"/>
              </a:spcAft>
              <a:buChar char="•"/>
            </a:pPr>
            <a:r>
              <a:rPr sz="1800">
                <a:solidFill>
                  <a:srgbClr val="FFFFFF"/>
                </a:solidFill>
                <a:latin typeface="Calibri"/>
              </a:rPr>
              <a:t>1 + 1 + 1 = 3 passages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TEAM AND ORCHESTRA</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that do the arguing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Same fact, two headlines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Loaded: emotion carries the verdict</a:t>
            </a:r>
          </a:p>
          <a:p>
            <a:pPr algn="l" marL="342900" indent="-342900">
              <a:spcBef>
                <a:spcPts val="0"/>
              </a:spcBef>
              <a:spcAft>
                <a:spcPts val="800"/>
              </a:spcAft>
              <a:buChar char="•"/>
            </a:pPr>
            <a:r>
              <a:rPr sz="1800">
                <a:solidFill>
                  <a:srgbClr val="FFFFFF"/>
                </a:solidFill>
                <a:latin typeface="Calibri"/>
              </a:rPr>
              <a:t>Euphemism softens; dysphemism harshens</a:t>
            </a:r>
          </a:p>
          <a:p>
            <a:pPr algn="l" marL="342900" indent="-342900">
              <a:spcBef>
                <a:spcPts val="0"/>
              </a:spcBef>
              <a:spcAft>
                <a:spcPts val="800"/>
              </a:spcAft>
              <a:buChar char="•"/>
            </a:pPr>
            <a:r>
              <a:rPr sz="1800">
                <a:solidFill>
                  <a:srgbClr val="FFFFFF"/>
                </a:solidFill>
                <a:latin typeface="Calibri"/>
              </a:rPr>
              <a:t>Rewrite it plain, then judge 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HEAR THE SLANT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that do the arguing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Make modest cost precise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 × 8 × 5 × 20 = 1,600 dollars</a:t>
            </a:r>
          </a:p>
          <a:p>
            <a:pPr algn="l" marL="342900" indent="-342900">
              <a:spcBef>
                <a:spcPts val="0"/>
              </a:spcBef>
              <a:spcAft>
                <a:spcPts val="800"/>
              </a:spcAft>
              <a:buChar char="•"/>
            </a:pPr>
            <a:r>
              <a:rPr sz="1800">
                <a:solidFill>
                  <a:srgbClr val="FFFFFF"/>
                </a:solidFill>
                <a:latin typeface="Calibri"/>
              </a:rPr>
              <a:t>1,600 ÷ 5 = 320 dollars a night</a:t>
            </a:r>
          </a:p>
          <a:p>
            <a:pPr algn="l" marL="342900" indent="-342900">
              <a:spcBef>
                <a:spcPts val="0"/>
              </a:spcBef>
              <a:spcAft>
                <a:spcPts val="800"/>
              </a:spcAft>
              <a:buChar char="•"/>
            </a:pPr>
            <a:r>
              <a:rPr sz="1800">
                <a:solidFill>
                  <a:srgbClr val="FFFFFF"/>
                </a:solidFill>
                <a:latin typeface="Calibri"/>
              </a:rPr>
              <a:t>Modest cost: about 1,600 dollars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THE RUNNING QUESTION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that do the arguing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more terms, sharpened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Safe: lit, staffed all night</a:t>
            </a:r>
          </a:p>
          <a:p>
            <a:pPr algn="l" marL="342900" indent="-342900">
              <a:spcBef>
                <a:spcPts val="0"/>
              </a:spcBef>
              <a:spcAft>
                <a:spcPts val="800"/>
              </a:spcAft>
              <a:buChar char="•"/>
            </a:pPr>
            <a:r>
              <a:rPr sz="1800">
                <a:solidFill>
                  <a:srgbClr val="FFFFFF"/>
                </a:solidFill>
                <a:latin typeface="Calibri"/>
              </a:rPr>
              <a:t>2 staff each night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Needed: no other quiet space</a:t>
            </a:r>
          </a:p>
          <a:p>
            <a:pPr algn="l" marL="342900" indent="-342900">
              <a:spcBef>
                <a:spcPts val="0"/>
              </a:spcBef>
              <a:spcAft>
                <a:spcPts val="800"/>
              </a:spcAft>
              <a:buChar char="•"/>
            </a:pPr>
            <a:r>
              <a:rPr sz="1800">
                <a:solidFill>
                  <a:srgbClr val="FFFFFF"/>
                </a:solidFill>
                <a:latin typeface="Calibri"/>
              </a:rPr>
              <a:t>A survey could check it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SAFE AND NEEDED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that do the arguing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orchestra passage</a:t>
            </a:r>
          </a:p>
          <a:p>
            <a:pPr algn="l" marL="342900" indent="-342900">
              <a:spcBef>
                <a:spcPts val="0"/>
              </a:spcBef>
              <a:spcAft>
                <a:spcPts val="800"/>
              </a:spcAft>
              <a:buChar char="•"/>
            </a:pPr>
            <a:r>
              <a:rPr sz="1800">
                <a:solidFill>
                  <a:srgbClr val="FFFFFF"/>
                </a:solidFill>
                <a:latin typeface="Calibri"/>
              </a:rPr>
              <a:t>Watch for: composition, direction swapped</a:t>
            </a:r>
          </a:p>
          <a:p>
            <a:pPr algn="l" marL="342900" indent="-342900">
              <a:spcBef>
                <a:spcPts val="0"/>
              </a:spcBef>
              <a:spcAft>
                <a:spcPts val="800"/>
              </a:spcAft>
              <a:buChar char="•"/>
            </a:pPr>
            <a:r>
              <a:rPr sz="1800">
                <a:solidFill>
                  <a:srgbClr val="FFFFFF"/>
                </a:solidFill>
                <a:latin typeface="Calibri"/>
              </a:rPr>
              <a:t>Check: whole to part is division</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Words that do the arguing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Define it, then judge it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Four definitions; watch the persuasive one</a:t>
            </a:r>
          </a:p>
          <a:p>
            <a:pPr algn="l" marL="342900" indent="-342900">
              <a:spcBef>
                <a:spcPts val="0"/>
              </a:spcBef>
              <a:spcAft>
                <a:spcPts val="800"/>
              </a:spcAft>
              <a:buChar char="•"/>
            </a:pPr>
            <a:r>
              <a:rPr sz="1800">
                <a:solidFill>
                  <a:srgbClr val="FFFFFF"/>
                </a:solidFill>
                <a:latin typeface="Calibri"/>
              </a:rPr>
              <a:t>Vague: draw a line; ambiguous: name it</a:t>
            </a:r>
          </a:p>
          <a:p>
            <a:pPr algn="l" marL="342900" indent="-342900">
              <a:spcBef>
                <a:spcPts val="0"/>
              </a:spcBef>
              <a:spcAft>
                <a:spcPts val="800"/>
              </a:spcAft>
              <a:buChar char="•"/>
            </a:pPr>
            <a:r>
              <a:rPr sz="1800">
                <a:solidFill>
                  <a:srgbClr val="FFFFFF"/>
                </a:solidFill>
                <a:latin typeface="Calibri"/>
              </a:rPr>
              <a:t>Shift, parts, slant: three word traps</a:t>
            </a:r>
          </a:p>
          <a:p>
            <a:pPr algn="l" marL="342900" indent="-342900">
              <a:spcBef>
                <a:spcPts val="0"/>
              </a:spcBef>
              <a:spcAft>
                <a:spcPts val="800"/>
              </a:spcAft>
              <a:buChar char="•"/>
            </a:pPr>
            <a:r>
              <a:rPr sz="1800">
                <a:solidFill>
                  <a:srgbClr val="FFFFFF"/>
                </a:solidFill>
                <a:latin typeface="Calibri"/>
              </a:rPr>
              <a:t>Next: Fallacies of Relevance</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Words that do the arguing</dc:title>
  <dc:subject>Words that do the arguing — Week 06</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