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For six weeks you tested arguments by their shape and their words: validity in Week 3, the if forms in Week 4, Venn circles in Week 5, and shifting words in Week 6. This week asks a plainer question of every premise: if it were true, would it bear on the conclusion? You will set a fallacy apart from a false premise, then meet nine passages that each offer a reason that misses, and learn when an expert's word is good evidence. Everything here lines up with Chapter 7, so the slides are a second pass if you read it first. For course policy, deadlines, and how work is graded, the current syllabus is the place to look. DO: ask each student to write down one reply they have heard that attacked a speaker instead of the speaker's point.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student club's group chat. The treasurer posts a spring budget with 4 costs, 2 sources of money, and a total. A member replies: we can ignore the treasurer's budget proposal; she failed a math class in high school. Three people react with a laughing face, and nobody checks the total. That reply feels like a reason, but a grade from years ago does not bear on whether this budget adds up. That is the whole week in one story: a premise can be true and still be beside the point. DO: read the reply aloud and have the room write one sentence saying what a relevant reply to the budget would have to talk about, then hold the cards for the attack-on-the-person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come in three parts, and every passage is illustrative. First, nine short passages from the course's fallacy set, each keyed to exactly one fallacy of relevance: the treasurer, the doctor, the bike-shop owner, the farmers' market, the security app, the A grade, the group chat, the shuttle, and the actor. Second, two contrast passages that are discussed and never keyed: a weather service's storm forecast and a paid spokesperson. Third, the running question you have argued since Week 1, whether the campus library should stay open around the clock during finals week, with its real objection and a straw man of it. With the 3 Week 6 passages, 9 + 3 = 12 of the 20 passages in the set are now keyed, and 20 − 12 = 8 are still to come. DO: list the nine passage names on the board with an empty verdict column.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different failures hide under the word mistake. On the left, a fallacy is a flaw in the reasoning that connects an argument's premises to its conclusion, so the premises fail to support the conclusion even when they are true. On the right, a false premise is a premise that is not true, a flaw in content; an argument can have a false premise and still be valid, as Week 3 showed. This week's family is the fallacy of relevance: premises that, even if true, do not bear on whether the conclusion is true. The test is one question: if this premise were true, would it bear on the conclusion? The study of fallacies begins with Aristotle's Sophistical Refutations, named without a date. DO: give the room the café closed for repairs and the café everyone follows, and have them sort each.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are three passages from the fallacy set, all illustrative. The treasurer: we can ignore the treasurer's budget proposal; she failed a math class in high school. A grade from years ago does not bear on whether this budget adds up, so it is the attack on the person, ad hominem. The doctor: my doctor told me to cut back on soda, but she drinks soda herself, so I don't have to listen. Whether the adviser follows the advice does not bear on whether it is sound, so it is the you-too, tu quoque. The bike-shop owner supports bike lanes downtown, and someone says his reasons don't count because he sells bikes. His interest may be a reason to check his reasons, but it does not show they fail, so it is the circumstantial attack. DO: hand back the hook's cards and fill in three verdicts.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Some facts about a person do matter, but only to one question: how much to trust what they tell you. On the left is the fallacy: offering a fact about the speaker as a refutation of the argument. On the right is the fair move: a conflict of interest is a situation in which a person stands to gain or lose from what others believe, such as a paid spokesperson, and it is a reason to weigh their testimony with care, not a refutation. Testimony is a report by a person that something is so, and its weight depends on expertise, track record, and independence. The contrast passage, discussed and never keyed, is a maker paying a spokesperson. Noting the payment tells you to look for independent evidence; it does not show the product fails. DO: ask the room to rewrite the bike-shop passage so it makes the fair move instead.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straw man is the fallacy of answering a weaker or distorted version of the opposing position instead of the position actually stated, so the reply knocks down a view nobody holds. The farmers' market passage is the case, and it is illustrative: the proposal is to close one downtown parking lot one morning a week for a farmers' market, so its supporters want to ban cars from downtown. Stated: close one lot, one morning a week. Answered: ban cars. The reply answers a position nobody stated, so the passage commits the straw man. The cure is Week 2's principle of charity: choose the reading that makes the other side as reasonable as possible before you reply. DO: have pairs write the market proposal in one sentence, then write the reply that would answer it fairly.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running question in standard form, illustrative as always: P1, P2, P3, which we supplied, and P4, with its cost of about 1,600 dollars in staff wages, lead to C, the library should stay open around the clock during finals week. The real objection: overnight hours encourage all-night studying, and losing sleep can hurt exam performance, so the library would be helping students harm themselves. On the map it is a box with an arrow marked against pointing at C, and a reply has to meet it. The straw man: they want the library to be a dorm. No premise says students should live there, so knocking that down leaves P1 through P4 and C standing. It attacks a box that is not on the map. DO: draw the map with both arrows and ask which one lands on a real box.</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Three passages offer a feeling or a head count where a reason should be, all illustrative. The security app: install our home-security app today, or your family will be the next victims of a break-in. Fear is offered in place of evidence that the app works, so it is the appeal to fear. The A grade: I should get an A in this course; I worked really hard, and I'll be crushed if I don't. Disappointment does not bear on whether the work met the standard, so it is the appeal to pity, ad misericordiam. The group chat: most people in the group chat think the new attendance rule is unfair, so it must be unfair. A head count replaces reasons, so it is the appeal to popularity, ad populum. DO: fill in three more verdicts and ask what evidence each passage left out.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misreading to cure is that any emotion in an argument is a fallacy. Suppose a forecast shows a strong storm heading for the coast, and a family feels afraid and leaves early. Their fear fits the evidence, and the evidence carries the argument. Sympathy for a friend's hard week can be a fitting reason to help with a move. The fallacy is letting a feeling stand in for reasons on a question the feeling cannot answer, such as whether an app works or whether an essay earned an A. Ask what the feeling replaces: if it replaces the evidence, it is a fallacy; if it rides alongside the evidence, it is not. The same goes for popularity: a count of specialists who checked the evidence is an appeal to experts, not a head count. DO: give the storm and the security app side by side and have the room say which feeling rides with evidence.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red herring is the fallacy of changing the subject to a different issue and treating the new issue as if it settled the original one. The passage is illustrative: asked whether the late-night shuttle runs often enough, the spokesperson answers that the shuttles were recently repainted in the school colors. The original question is how often the shuttle runs; the reply raises how the shuttles look. The new paint is a different issue from how often the shuttle runs, so the passage commits the red herring. Keep it apart from the straw man: a straw man distorts the other side's view on the same issue, while a red herring leaves the issue. The cure is to write the original question down and hold every answer to it. DO: write the shuttle question on the board and have the room draft an answer that stays on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appeal to authority is an argument that a claim is true because an authority says so; it is good inductive evidence when the authority has relevant expertise, experts broadly agree, and no serious conflict of interest exists. An appeal to unqualified authority, ad verecundiam, rests a claim on an authority when one of those is missing, most often expertise. On the left, the actor, illustrative: a famous actor says this herbal supplement cures colds, so it works. Acting is not expertise in medicine, so it fails the first check. On the right, the contrast passage, discussed and never keyed: a national weather service's storm forecast, cited as a reason to move an outdoor event. Right field, broad agreement, no stake, so it is relevant expertise, and like any strong inductive argument it can still be wrong. DO: run the three checks aloud on each column.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Latin names have a history. Locke (1690), An Essay Concerning Human Understanding, Book IV, Chapter 17, named the ad verecundiam and ad ignorantiam arguments and recorded ad hominem as a name already in use. He set all three against ad judicium, the argument from the evidence itself. Here is the twist: Locke's ad hominem meant pressing someone with the consequences of their own principles or concessions, which can be a fair debating move. The modern attack on the person rejects a claim because of a fact about the speaker, like the treasurer's old grade. Ad ignorantiam, the appeal to ignorance, waits until Week 13. Keep the year 1690 and keep the two meanings apart. DO: ask the room to say Locke's meaning and the modern one in a sentence each, then compare.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of course the bike-shop owner supports bike lanes downtown; he sells bikes, so his reasons don't count; name the fallacy, and then say whether noting a paid spokesperson's payment is also a fallacy. A common slip is to call the second case an attack on the person too, treating any criticism of a person as the fallacy. The vetted answer: the bike-shop passage is the circumstantial attack, while noting a payment is a relevant point about how much weight to give testimony, not a refutation. A second slip to watch: a chatbot that summarizes the library objection as they want a dorm. The tool drafts; you check. DO: collect two chatbot answers and mark each slip.</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fallacy breaks the link and a false premise breaks the facts, so test each separately. The attack on the person, the you-too, and the circumstantial attack answer the speaker, while a conflict of interest bears only on how much you trust testimony. A straw man answers a view nobody stated, so map the real objection first. Fear, pity, and popularity are fallacies when they replace reasons, not when emotion fits good reasons. A red herring changes the subject. Relevant, agreed expertise with no stake is good inductive evidence, and Locke, 1690, gave two of the Latin names and recorded a third. That makes 9 Week 7 passages and 12 of the 20 keyed. Next week, Midterm Review and Exam, sorts every test by its one distinction. DO: have each student explain the treasurer reply to a partner and name the relevant reply.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Reasons that miss the point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TEST THE REASONS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Does the reason bear?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Nine passages, one map</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Fallacy vs. false premise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Fallacy: the link fails</a:t>
            </a:r>
          </a:p>
          <a:p>
            <a:pPr algn="l" marL="342900" indent="-342900">
              <a:spcBef>
                <a:spcPts val="0"/>
              </a:spcBef>
              <a:spcAft>
                <a:spcPts val="800"/>
              </a:spcAft>
              <a:buChar char="•"/>
            </a:pPr>
            <a:r>
              <a:rPr sz="1800">
                <a:solidFill>
                  <a:srgbClr val="FFFFFF"/>
                </a:solidFill>
                <a:latin typeface="Calibri"/>
              </a:rPr>
              <a:t>True premises, no support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False premise: a fact fails</a:t>
            </a:r>
          </a:p>
          <a:p>
            <a:pPr algn="l" marL="342900" indent="-342900">
              <a:spcBef>
                <a:spcPts val="0"/>
              </a:spcBef>
              <a:spcAft>
                <a:spcPts val="800"/>
              </a:spcAft>
              <a:buChar char="•"/>
            </a:pPr>
            <a:r>
              <a:rPr sz="1800">
                <a:solidFill>
                  <a:srgbClr val="FFFFFF"/>
                </a:solidFill>
                <a:latin typeface="Calibri"/>
              </a:rPr>
              <a:t>Can still be valid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TWO WAYS TO FAIL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Reasons, not the person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Treasurer's old grade: attack on the person</a:t>
            </a:r>
          </a:p>
          <a:p>
            <a:pPr algn="l" marL="342900" indent="-342900">
              <a:spcBef>
                <a:spcPts val="0"/>
              </a:spcBef>
              <a:spcAft>
                <a:spcPts val="800"/>
              </a:spcAft>
              <a:buChar char="•"/>
            </a:pPr>
            <a:r>
              <a:rPr sz="1800">
                <a:solidFill>
                  <a:srgbClr val="FFFFFF"/>
                </a:solidFill>
                <a:latin typeface="Calibri"/>
              </a:rPr>
              <a:t>Doctor drinks soda: you-too</a:t>
            </a:r>
          </a:p>
          <a:p>
            <a:pPr algn="l" marL="342900" indent="-342900">
              <a:spcBef>
                <a:spcPts val="0"/>
              </a:spcBef>
              <a:spcAft>
                <a:spcPts val="800"/>
              </a:spcAft>
              <a:buChar char="•"/>
            </a:pPr>
            <a:r>
              <a:rPr sz="1800">
                <a:solidFill>
                  <a:srgbClr val="FFFFFF"/>
                </a:solidFill>
                <a:latin typeface="Calibri"/>
              </a:rPr>
              <a:t>Sells bikes: circumstantial attack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THREE ATTACKS ON THE PERSON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Refutation vs. weighing testimony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Fallacy: refute by the person</a:t>
            </a:r>
          </a:p>
          <a:p>
            <a:pPr algn="l" marL="342900" indent="-342900">
              <a:spcBef>
                <a:spcPts val="0"/>
              </a:spcBef>
              <a:spcAft>
                <a:spcPts val="800"/>
              </a:spcAft>
              <a:buChar char="•"/>
            </a:pPr>
            <a:r>
              <a:rPr sz="1800">
                <a:solidFill>
                  <a:srgbClr val="FFFFFF"/>
                </a:solidFill>
                <a:latin typeface="Calibri"/>
              </a:rPr>
              <a:t>His reasons don't count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Fair: weigh the testimony</a:t>
            </a:r>
          </a:p>
          <a:p>
            <a:pPr algn="l" marL="342900" indent="-342900">
              <a:spcBef>
                <a:spcPts val="0"/>
              </a:spcBef>
              <a:spcAft>
                <a:spcPts val="800"/>
              </a:spcAft>
              <a:buChar char="•"/>
            </a:pPr>
            <a:r>
              <a:rPr sz="1800">
                <a:solidFill>
                  <a:srgbClr val="FFFFFF"/>
                </a:solidFill>
                <a:latin typeface="Calibri"/>
              </a:rPr>
              <a:t>Check his figures independently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NON-FALLACIOUS NEIGHBOR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Answer what was said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Stated: close one lot, one morning</a:t>
            </a:r>
          </a:p>
          <a:p>
            <a:pPr algn="l" marL="342900" indent="-342900">
              <a:spcBef>
                <a:spcPts val="0"/>
              </a:spcBef>
              <a:spcAft>
                <a:spcPts val="800"/>
              </a:spcAft>
              <a:buChar char="•"/>
            </a:pPr>
            <a:r>
              <a:rPr sz="1800">
                <a:solidFill>
                  <a:srgbClr val="FFFFFF"/>
                </a:solidFill>
                <a:latin typeface="Calibri"/>
              </a:rPr>
              <a:t>Answered: ban cars downtown</a:t>
            </a:r>
          </a:p>
          <a:p>
            <a:pPr algn="l" marL="342900" indent="-342900">
              <a:spcBef>
                <a:spcPts val="0"/>
              </a:spcBef>
              <a:spcAft>
                <a:spcPts val="800"/>
              </a:spcAft>
              <a:buChar char="•"/>
            </a:pPr>
            <a:r>
              <a:rPr sz="1800">
                <a:solidFill>
                  <a:srgbClr val="FFFFFF"/>
                </a:solidFill>
                <a:latin typeface="Calibri"/>
              </a:rPr>
              <a:t>Charity first, then reply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REAL 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 it on the map?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Real objection: sleep loss, arrow against C</a:t>
            </a:r>
          </a:p>
          <a:p>
            <a:pPr algn="l" marL="342900" indent="-342900">
              <a:spcBef>
                <a:spcPts val="0"/>
              </a:spcBef>
              <a:spcAft>
                <a:spcPts val="800"/>
              </a:spcAft>
              <a:buChar char="•"/>
            </a:pPr>
            <a:r>
              <a:rPr sz="1800">
                <a:solidFill>
                  <a:srgbClr val="FFFFFF"/>
                </a:solidFill>
                <a:latin typeface="Calibri"/>
              </a:rPr>
              <a:t>Straw man: a dorm nobody proposed</a:t>
            </a:r>
          </a:p>
          <a:p>
            <a:pPr algn="l" marL="342900" indent="-342900">
              <a:spcBef>
                <a:spcPts val="0"/>
              </a:spcBef>
              <a:spcAft>
                <a:spcPts val="800"/>
              </a:spcAft>
              <a:buChar char="•"/>
            </a:pPr>
            <a:r>
              <a:rPr sz="1800">
                <a:solidFill>
                  <a:srgbClr val="FFFFFF"/>
                </a:solidFill>
                <a:latin typeface="Calibri"/>
              </a:rPr>
              <a:t>Knocking it down leaves C standing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RUNNING QUESTION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does the feeling replace?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Security app: appeal to fear</a:t>
            </a:r>
          </a:p>
          <a:p>
            <a:pPr algn="l" marL="342900" indent="-342900">
              <a:spcBef>
                <a:spcPts val="0"/>
              </a:spcBef>
              <a:spcAft>
                <a:spcPts val="800"/>
              </a:spcAft>
              <a:buChar char="•"/>
            </a:pPr>
            <a:r>
              <a:rPr sz="1800">
                <a:solidFill>
                  <a:srgbClr val="FFFFFF"/>
                </a:solidFill>
                <a:latin typeface="Calibri"/>
              </a:rPr>
              <a:t>Crushed without an A: appeal to pity</a:t>
            </a:r>
          </a:p>
          <a:p>
            <a:pPr algn="l" marL="342900" indent="-342900">
              <a:spcBef>
                <a:spcPts val="0"/>
              </a:spcBef>
              <a:spcAft>
                <a:spcPts val="800"/>
              </a:spcAft>
              <a:buChar char="•"/>
            </a:pPr>
            <a:r>
              <a:rPr sz="1800">
                <a:solidFill>
                  <a:srgbClr val="FFFFFF"/>
                </a:solidFill>
                <a:latin typeface="Calibri"/>
              </a:rPr>
              <a:t>Group chat agrees: appeal to popularity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FEELINGS AND HEAD COUNTS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Emotion is not the fallacy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Fear of a forecast storm: fitting</a:t>
            </a:r>
          </a:p>
          <a:p>
            <a:pPr algn="l" marL="342900" indent="-342900">
              <a:spcBef>
                <a:spcPts val="0"/>
              </a:spcBef>
              <a:spcAft>
                <a:spcPts val="800"/>
              </a:spcAft>
              <a:buChar char="•"/>
            </a:pPr>
            <a:r>
              <a:rPr sz="1800">
                <a:solidFill>
                  <a:srgbClr val="FFFFFF"/>
                </a:solidFill>
                <a:latin typeface="Calibri"/>
              </a:rPr>
              <a:t>Fear instead of evidence: fallacy</a:t>
            </a:r>
          </a:p>
          <a:p>
            <a:pPr algn="l" marL="342900" indent="-342900">
              <a:spcBef>
                <a:spcPts val="0"/>
              </a:spcBef>
              <a:spcAft>
                <a:spcPts val="800"/>
              </a:spcAft>
              <a:buChar char="•"/>
            </a:pPr>
            <a:r>
              <a:rPr sz="1800">
                <a:solidFill>
                  <a:srgbClr val="FFFFFF"/>
                </a:solidFill>
                <a:latin typeface="Calibri"/>
              </a:rPr>
              <a:t>Ask what the feeling replaces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Painted shuttles, same schedule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Question: does it run often enough?</a:t>
            </a:r>
          </a:p>
          <a:p>
            <a:pPr algn="l" marL="342900" indent="-342900">
              <a:spcBef>
                <a:spcPts val="0"/>
              </a:spcBef>
              <a:spcAft>
                <a:spcPts val="800"/>
              </a:spcAft>
              <a:buChar char="•"/>
            </a:pPr>
            <a:r>
              <a:rPr sz="1800">
                <a:solidFill>
                  <a:srgbClr val="FFFFFF"/>
                </a:solidFill>
                <a:latin typeface="Calibri"/>
              </a:rPr>
              <a:t>Reply: the shuttles were repainted</a:t>
            </a:r>
          </a:p>
          <a:p>
            <a:pPr algn="l" marL="342900" indent="-342900">
              <a:spcBef>
                <a:spcPts val="0"/>
              </a:spcBef>
              <a:spcAft>
                <a:spcPts val="800"/>
              </a:spcAft>
              <a:buChar char="•"/>
            </a:pPr>
            <a:r>
              <a:rPr sz="1800">
                <a:solidFill>
                  <a:srgbClr val="FFFFFF"/>
                </a:solidFill>
                <a:latin typeface="Calibri"/>
              </a:rPr>
              <a:t>Hold the answer to the question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STAY ON TOPIC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Actor vs. forecaster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Actor on colds: fails expertise</a:t>
            </a:r>
          </a:p>
          <a:p>
            <a:pPr algn="l" marL="342900" indent="-342900">
              <a:spcBef>
                <a:spcPts val="0"/>
              </a:spcBef>
              <a:spcAft>
                <a:spcPts val="800"/>
              </a:spcAft>
              <a:buChar char="•"/>
            </a:pPr>
            <a:r>
              <a:rPr sz="1800">
                <a:solidFill>
                  <a:srgbClr val="FFFFFF"/>
                </a:solidFill>
                <a:latin typeface="Calibri"/>
              </a:rPr>
              <a:t>Unqualified authority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Forecaster on storms: passes</a:t>
            </a:r>
          </a:p>
          <a:p>
            <a:pPr algn="l" marL="342900" indent="-342900">
              <a:spcBef>
                <a:spcPts val="0"/>
              </a:spcBef>
              <a:spcAft>
                <a:spcPts val="800"/>
              </a:spcAft>
              <a:buChar char="•"/>
            </a:pPr>
            <a:r>
              <a:rPr sz="1800">
                <a:solidFill>
                  <a:srgbClr val="FFFFFF"/>
                </a:solidFill>
                <a:latin typeface="Calibri"/>
              </a:rPr>
              <a:t>Good inductive evidence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WEIGHING EXPERTS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Locke, 1690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Named: ad verecundiam, ad ignorantiam</a:t>
            </a:r>
          </a:p>
          <a:p>
            <a:pPr algn="l" marL="342900" indent="-342900">
              <a:spcBef>
                <a:spcPts val="0"/>
              </a:spcBef>
              <a:spcAft>
                <a:spcPts val="800"/>
              </a:spcAft>
              <a:buChar char="•"/>
            </a:pPr>
            <a:r>
              <a:rPr sz="1800">
                <a:solidFill>
                  <a:srgbClr val="FFFFFF"/>
                </a:solidFill>
                <a:latin typeface="Calibri"/>
              </a:rPr>
              <a:t>Recorded: ad hominem, already in use</a:t>
            </a:r>
          </a:p>
          <a:p>
            <a:pPr algn="l" marL="342900" indent="-342900">
              <a:spcBef>
                <a:spcPts val="0"/>
              </a:spcBef>
              <a:spcAft>
                <a:spcPts val="800"/>
              </a:spcAft>
              <a:buChar char="•"/>
            </a:pPr>
            <a:r>
              <a:rPr sz="1800">
                <a:solidFill>
                  <a:srgbClr val="FFFFFF"/>
                </a:solidFill>
                <a:latin typeface="Calibri"/>
              </a:rPr>
              <a:t>His meaning: your own principles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WHERE NAMES BEGAN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bike-shop passage</a:t>
            </a:r>
          </a:p>
          <a:p>
            <a:pPr algn="l" marL="342900" indent="-342900">
              <a:spcBef>
                <a:spcPts val="0"/>
              </a:spcBef>
              <a:spcAft>
                <a:spcPts val="800"/>
              </a:spcAft>
              <a:buChar char="•"/>
            </a:pPr>
            <a:r>
              <a:rPr sz="1800">
                <a:solidFill>
                  <a:srgbClr val="FFFFFF"/>
                </a:solidFill>
                <a:latin typeface="Calibri"/>
              </a:rPr>
              <a:t>Watch for: every criticism called a fallacy</a:t>
            </a:r>
          </a:p>
          <a:p>
            <a:pPr algn="l" marL="342900" indent="-342900">
              <a:spcBef>
                <a:spcPts val="0"/>
              </a:spcBef>
              <a:spcAft>
                <a:spcPts val="800"/>
              </a:spcAft>
              <a:buChar char="•"/>
            </a:pPr>
            <a:r>
              <a:rPr sz="1800">
                <a:solidFill>
                  <a:srgbClr val="FFFFFF"/>
                </a:solidFill>
                <a:latin typeface="Calibri"/>
              </a:rPr>
              <a:t>Check: weighing testimony is fair</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Reasons that miss the point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Ask whether it bears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Fallacy breaks the link, not the facts</a:t>
            </a:r>
          </a:p>
          <a:p>
            <a:pPr algn="l" marL="342900" indent="-342900">
              <a:spcBef>
                <a:spcPts val="0"/>
              </a:spcBef>
              <a:spcAft>
                <a:spcPts val="800"/>
              </a:spcAft>
              <a:buChar char="•"/>
            </a:pPr>
            <a:r>
              <a:rPr sz="1800">
                <a:solidFill>
                  <a:srgbClr val="FFFFFF"/>
                </a:solidFill>
                <a:latin typeface="Calibri"/>
              </a:rPr>
              <a:t>Weigh testimony; answer reasons</a:t>
            </a:r>
          </a:p>
          <a:p>
            <a:pPr algn="l" marL="342900" indent="-342900">
              <a:spcBef>
                <a:spcPts val="0"/>
              </a:spcBef>
              <a:spcAft>
                <a:spcPts val="800"/>
              </a:spcAft>
              <a:buChar char="•"/>
            </a:pPr>
            <a:r>
              <a:rPr sz="1800">
                <a:solidFill>
                  <a:srgbClr val="FFFFFF"/>
                </a:solidFill>
                <a:latin typeface="Calibri"/>
              </a:rPr>
              <a:t>9 passages keyed; 12 of 20 so far</a:t>
            </a:r>
          </a:p>
          <a:p>
            <a:pPr algn="l" marL="342900" indent="-342900">
              <a:spcBef>
                <a:spcPts val="0"/>
              </a:spcBef>
              <a:spcAft>
                <a:spcPts val="800"/>
              </a:spcAft>
              <a:buChar char="•"/>
            </a:pPr>
            <a:r>
              <a:rPr sz="1800">
                <a:solidFill>
                  <a:srgbClr val="FFFFFF"/>
                </a:solidFill>
                <a:latin typeface="Calibri"/>
              </a:rPr>
              <a:t>Next: Midterm Review &amp; Exam</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Reasons that miss the point</dc:title>
  <dc:subject>Reasons that miss the point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