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8, the review week. This week has three jobs. First, we sort the first seven weeks by the one test or the one distinction each topic asks for, so you know which tool to reach for. Second, you meet one small new family of fallacies, the fallacies of presumption. Third, you sit the midterm. The orienting question for the whole week is short: before you judge a passage, can you name the test it calls for? For anything about course policy, the current syllabus is the authority, so check it there rather than in these slides. DO: ask the room to write down, from memory, one test from any of Weeks 1 to 7, then hold the cards for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the week before a midterm. You have seven weeks of notes open, 6 argument forms, 6 syllogisms, and 12 fallacy passages, and every page looks equally important. A classmate in the study group says, either we reread everything or we fail. Another asks, have you stopped leaving your reviewing to the last night? Neither line helps you start, and both hide something, which is where this week ends up. The way in is to name the test first: every topic so far asks for one test or one distinction, and the test then runs the same way it ran the first time. DO: read the two study-group lines aloud and ask the room what feels off about each one; collect two answers and save them for the presumption slides.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examples this week are all callbacks. The review set reuses the running question from Weeks 1, 2, 3, 6, and 7, the argument-form set from Week 4 with its truth-table check, the six syllogisms from Week 5, and the twelve fallacy keys from Weeks 6 and 7. The only new passages are three from the course's fallacy set, all illustrative: the parking fees, the class schedule, and the phone in lectures. The running question still has 3 stated premises, 1 supplied premise, and a cost of 1,600 dollars. After this week, 15 of the 20 passages in the fallacy set are keyed, and 5 are still to come. DO: ask students to name which week each dataset came from before you move 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1's distinction comes first. An argument gives reasons to believe a claim that is in question; an explanation gives reasons why something already accepted is so. The two teammate texts show the difference. The game will be canceled, because the field is flooding, argues for a claim still in doubt. The game was canceled because the field flooded explains a result everyone already accepts. Both texts use the word because, which is why an indicator word cannot settle the question alone. The test is one question about the audience: is the claim in doubt for them? DO: read both texts aloud, have the room vote argument or explanation on each, then reveal that the first argues and the second explains, and ask who was fooled by because.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 taught you standard form, and the running question is the model. The newsletter states 3 premises, P1, P2, and P4: students need a quiet, safe place late at night; the library is the only such space; and the overnight cost is about 1,600 dollars. You supply 1 more, P3, marked supplied: the campus should provide study space students need during finals when it can do so at modest cost. So 3 stated premises plus 1 supplied premise make 4 premises, and 4 premises plus 1 conclusion make 5 lines. P3 is the weakest premise that closes the gap. DO: have students write the 5 lines from memory, then compare with the outline's wording and fix any premise they strengthened by mistake.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3's two pairs live here. Valid means it is impossible for all the premises to be true and the conclusion false; sound means valid with every premise true. Strong means the premises, if true, make the conclusion likely; cogent means strong with every premise true. On the running question, P1, P2, and P3 lead to C validly once the cost is granted to be modest. P4's figure, 2 staff × 8 hours × 5 nights × 20 dollars an hour = 1,600 dollars, makes modest likely but cannot guarantee it. That is 1 deductive link plus 1 inductive link, 2 support links, so the argument can be no better than cogent. DO: ask which link is the weak one, then reveal that it is the inductive step from P4.</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4's conditional is next. Take if it rained overnight, the soccer field is wet. The contrapositive, if the soccer field is not wet, it did not rain overnight, is equivalent to it. The converse, if the soccer field is wet, it rained overnight, is not. The sprinkler morning shows why: the sprinklers ran overnight and it did not rain, so the field is wet without rain. That one morning refutes both affirming the consequent and denying the antecedent, which leaves 4 valid forms plus 2 invalid forms, 6 forms in the set. The truth table agrees: 2 × 2 = 4 rows, and the conditional is false in 1 row, P true and Q false. DO: have the room write the contrapositive before you reveal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same Week 4 sentence also tells you about conditions. In if P, then Q, P is sufficient for Q and Q is necessary for P. The registration sign says you can register for the course only if you passed the prerequisite. Rewrite only if first: if you can register, you passed the prerequisite. So passing is necessary for registering, but it is not sufficient, because you also need an open seat. The classmate who passed and assumed a seat read a necessary condition as a sufficient one, which is the classic swap on this topic. DO: ask the room for one more thing a student needs besides the prerequisite, collect answers such as an open seat, and confirm that each one shows passing is not enough.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5's picture test, described in words. Draw one circle for each term. Shade every region the premises say is empty, place an X wherever a premise says at least one thing exists, and then check whether the conclusion's region is already settled. Take all poodles are dogs, all beagles are dogs, so all poodles are beagles. Shade the poodle circle outside the dog circle, then the beagle circle outside the dog circle. The region of poodles that are not beagles, inside the dog circle, is left unshaded, so the syllogism is invalid. Across the set, 3 syllogisms are valid and 3 are invalid. DO: sketch three circles on the board, shade them one premise at a time, and ask whether the conclusion's region is empty.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6's distinction. A vague term has borderline cases, like late at night. An ambiguous term has two distinct meanings in context, like fine as a penalty or as all right. The parking sign reads fine for parking here, and the driver concludes that it is fine to park, so no ticket is coming. On the sign, fine means a penalty; in the conclusion, it means all right. One word with two meanings across the steps is equivocation. Late at night is vague: it has fuzzy edges but no second meaning, so vagueness alone causes no equivocation. DO: ask the room to sort three words, fine, tall, and late at night, as vague or ambiguous, then reveal that only fine is ambiguous here.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7's distinction. A fallacy is a flaw in the reasoning; a false premise is a flaw in content. The treasurer passage is the model fallacy: we can ignore the treasurer's budget proposal; she failed a math class in high school. Even if the grade story is true, it would not bear on the budget, so the passage commits the attack on the person. Now suppose the running question's P2 turned out false, because the campus had another big, quiet, safe space. Then the argument would have a false premise, not a fallacy; its reasoning would still connect. Through Week 7 the course keyed 3 Week 6 passages plus 9 Week 7 passages, 12 in all. DO: ask which failure each case shows, then reveal reasoning for the treasurer and facts for P2.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new material, the fallacies of presumption, each an argument that quietly assumes what it should support. The false dilemma, also called a false dichotomy, offers two options as the only ones when others exist: either we raise student parking fees or the library closes on weekends. Begging the question, also called circular reasoning, assumes in a premise what the conclusion is meant to show: the new class schedule is the best schedule because no other schedule is better. The loaded question, also called a complex question, builds a disputed claim into the question: have you stopped wasting time on your phone during lectures? A yes and a no both concede it. DO: read each passage aloud and have the room name the hidden assumption before you name the fallacy.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cure for all three comes from Week 2: write the hidden assumption out as a supplied premise and ask what supports it. For the parking fees, the supplied premise is these are the only two options, and nothing supports it, since other options exist, such as shorter weekend hours or savings elsewhere. For the class schedule, the premise no other schedule is better is the conclusion in other words, so the argument is valid but gives a doubter nothing. For the phone, the hidden claim is you have been wasting time on your phone during lectures. With these 3, the tally is 12 plus 3, 15 passages keyed, and 20 minus 15 leaves 5 to come. DO: have pairs write each supplied premise, then compare wording.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Every fallacy has a non-fallacious neighbor, and these three do too. Two options are fine when they really are the only two: a claim is either true or false, with no third choice, so that either-or is no false dilemma. Saying that raises the question of cost is not begging the question; it asks for more reasons. And the fair response to a loaded question is to challenge it, not answer it: I don't accept that I was wasting time. Then the midterm habit: name the test first, run it, and say the verdict in one plain sentence. The midterm covers Objectives 1 to 4 as taught in Weeks 1 to 7, taken with no AI help; the three fallacies of presumption are practiced in the discussion and the practice set, not on the midterm. DO: ask for one real two-option pair from the room and test it.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the new class schedule is the best schedule because no other schedule is better; name the fallacy, and explain what begging the question means. A common slip is to say the passage begs the question in the everyday sense, that it makes you want to ask something. The vetted answer: the premise restates the conclusion in other words, so the passage commits begging the question, also called circular reasoning, by assuming what it should show. A second slip to watch: calling every either-or sentence a false dilemma. The tool drafts; you check. DO: collect two chatbot answers and mark each slip against the outline's wording.</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Each of Weeks 1 to 7 asks for one test or one distinction: argument or explanation, standard form with the supplied premise, valid or sound and strong or cogent, converse or contrapositive and necessary or sufficient, the Venn verdict, vague or ambiguous, and fallacy or false premise. The fallacies of presumption hide an assumption, so write it as a supplied premise and ask what supports it. After this week, 15 of 20 passages are keyed. Next week, Inductive Generalization and Analogy turns the tests to samples and the evidence in the world. DO: give each student one callback passage, have them name the test first on an exit card, and collect the cards before the midterm review ends.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Name the test first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8 · Midterm Review &amp; Exam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8 · REVIEW AND ONE NEW FAMILY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Where do you start?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Seven weeks, one review set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Argument vs. explanation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Argues: the field is flooding</a:t>
            </a:r>
          </a:p>
          <a:p>
            <a:pPr algn="l" marL="342900" indent="-342900">
              <a:spcBef>
                <a:spcPts val="0"/>
              </a:spcBef>
              <a:spcAft>
                <a:spcPts val="800"/>
              </a:spcAft>
              <a:buChar char="•"/>
            </a:pPr>
            <a:r>
              <a:rPr sz="1800">
                <a:solidFill>
                  <a:srgbClr val="FFFFFF"/>
                </a:solidFill>
                <a:latin typeface="Calibri"/>
              </a:rPr>
              <a:t>Claim still in doubt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Explains: the field flooded</a:t>
            </a:r>
          </a:p>
          <a:p>
            <a:pPr algn="l" marL="342900" indent="-342900">
              <a:spcBef>
                <a:spcPts val="0"/>
              </a:spcBef>
              <a:spcAft>
                <a:spcPts val="800"/>
              </a:spcAft>
              <a:buChar char="•"/>
            </a:pPr>
            <a:r>
              <a:rPr sz="1800">
                <a:solidFill>
                  <a:srgbClr val="FFFFFF"/>
                </a:solidFill>
                <a:latin typeface="Calibri"/>
              </a:rPr>
              <a:t>Result already accepted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FIND THE ARGUMENT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premises, five lines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 stated: P1, P2, P4</a:t>
            </a:r>
          </a:p>
          <a:p>
            <a:pPr algn="l" marL="342900" indent="-342900">
              <a:spcBef>
                <a:spcPts val="0"/>
              </a:spcBef>
              <a:spcAft>
                <a:spcPts val="800"/>
              </a:spcAft>
              <a:buChar char="•"/>
            </a:pPr>
            <a:r>
              <a:rPr sz="1800">
                <a:solidFill>
                  <a:srgbClr val="FFFFFF"/>
                </a:solidFill>
                <a:latin typeface="Calibri"/>
              </a:rPr>
              <a:t>1 supplied: P3, modest cost</a:t>
            </a:r>
          </a:p>
          <a:p>
            <a:pPr algn="l" marL="342900" indent="-342900">
              <a:spcBef>
                <a:spcPts val="0"/>
              </a:spcBef>
              <a:spcAft>
                <a:spcPts val="800"/>
              </a:spcAft>
              <a:buChar char="•"/>
            </a:pPr>
            <a:r>
              <a:rPr sz="1800">
                <a:solidFill>
                  <a:srgbClr val="FFFFFF"/>
                </a:solidFill>
                <a:latin typeface="Calibri"/>
              </a:rPr>
              <a:t>4 premises + 1 conclusion = 5 lines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STANDARD FORM, WEEK 2</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vs. sound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Valid: the link holds</a:t>
            </a:r>
          </a:p>
          <a:p>
            <a:pPr algn="l" marL="342900" indent="-342900">
              <a:spcBef>
                <a:spcPts val="0"/>
              </a:spcBef>
              <a:spcAft>
                <a:spcPts val="800"/>
              </a:spcAft>
              <a:buChar char="•"/>
            </a:pPr>
            <a:r>
              <a:rPr sz="1800">
                <a:solidFill>
                  <a:srgbClr val="FFFFFF"/>
                </a:solidFill>
                <a:latin typeface="Calibri"/>
              </a:rPr>
              <a:t>Sound: valid plus true premises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Strong: likely if true</a:t>
            </a:r>
          </a:p>
          <a:p>
            <a:pPr algn="l" marL="342900" indent="-342900">
              <a:spcBef>
                <a:spcPts val="0"/>
              </a:spcBef>
              <a:spcAft>
                <a:spcPts val="800"/>
              </a:spcAft>
              <a:buChar char="•"/>
            </a:pPr>
            <a:r>
              <a:rPr sz="1800">
                <a:solidFill>
                  <a:srgbClr val="FFFFFF"/>
                </a:solidFill>
                <a:latin typeface="Calibri"/>
              </a:rPr>
              <a:t>Cogent: strong plus true premises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JUDGE THE LINK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Converse vs. contrapositive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Contrapositive: field not wet, so no rain</a:t>
            </a:r>
          </a:p>
          <a:p>
            <a:pPr algn="l" marL="342900" indent="-342900">
              <a:spcBef>
                <a:spcPts val="0"/>
              </a:spcBef>
              <a:spcAft>
                <a:spcPts val="800"/>
              </a:spcAft>
              <a:buChar char="•"/>
            </a:pPr>
            <a:r>
              <a:rPr sz="1800">
                <a:solidFill>
                  <a:srgbClr val="FFFFFF"/>
                </a:solidFill>
                <a:latin typeface="Calibri"/>
              </a:rPr>
              <a:t>Converse: field wet, so it rained</a:t>
            </a:r>
          </a:p>
          <a:p>
            <a:pPr algn="l" marL="342900" indent="-342900">
              <a:spcBef>
                <a:spcPts val="0"/>
              </a:spcBef>
              <a:spcAft>
                <a:spcPts val="800"/>
              </a:spcAft>
              <a:buChar char="•"/>
            </a:pPr>
            <a:r>
              <a:rPr sz="1800">
                <a:solidFill>
                  <a:srgbClr val="FFFFFF"/>
                </a:solidFill>
                <a:latin typeface="Calibri"/>
              </a:rPr>
              <a:t>Sprinklers refute both formal fallacies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READ THE CONDITIONAL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Necessary, not sufficient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Register only if you passed</a:t>
            </a:r>
          </a:p>
          <a:p>
            <a:pPr algn="l" marL="342900" indent="-342900">
              <a:spcBef>
                <a:spcPts val="0"/>
              </a:spcBef>
              <a:spcAft>
                <a:spcPts val="800"/>
              </a:spcAft>
              <a:buChar char="•"/>
            </a:pPr>
            <a:r>
              <a:rPr sz="1800">
                <a:solidFill>
                  <a:srgbClr val="FFFFFF"/>
                </a:solidFill>
                <a:latin typeface="Calibri"/>
              </a:rPr>
              <a:t>Passing: necessary, not enough</a:t>
            </a:r>
          </a:p>
          <a:p>
            <a:pPr algn="l" marL="342900" indent="-342900">
              <a:spcBef>
                <a:spcPts val="0"/>
              </a:spcBef>
              <a:spcAft>
                <a:spcPts val="800"/>
              </a:spcAft>
              <a:buChar char="•"/>
            </a:pPr>
            <a:r>
              <a:rPr sz="1800">
                <a:solidFill>
                  <a:srgbClr val="FFFFFF"/>
                </a:solidFill>
                <a:latin typeface="Calibri"/>
              </a:rPr>
              <a:t>You also need an open seat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CONDITIONS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Shade, mark, then check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Shade the empty regions first</a:t>
            </a:r>
          </a:p>
          <a:p>
            <a:pPr algn="l" marL="342900" indent="-342900">
              <a:spcBef>
                <a:spcPts val="0"/>
              </a:spcBef>
              <a:spcAft>
                <a:spcPts val="800"/>
              </a:spcAft>
              <a:buChar char="•"/>
            </a:pPr>
            <a:r>
              <a:rPr sz="1800">
                <a:solidFill>
                  <a:srgbClr val="FFFFFF"/>
                </a:solidFill>
                <a:latin typeface="Calibri"/>
              </a:rPr>
              <a:t>Then place any X</a:t>
            </a:r>
          </a:p>
          <a:p>
            <a:pPr algn="l" marL="342900" indent="-342900">
              <a:spcBef>
                <a:spcPts val="0"/>
              </a:spcBef>
              <a:spcAft>
                <a:spcPts val="800"/>
              </a:spcAft>
              <a:buChar char="•"/>
            </a:pPr>
            <a:r>
              <a:rPr sz="1800">
                <a:solidFill>
                  <a:srgbClr val="FFFFFF"/>
                </a:solidFill>
                <a:latin typeface="Calibri"/>
              </a:rPr>
              <a:t>Poodles not beagles: unshaded, so invalid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THE VENN VERDICT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Ambiguous vs. vague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Ambiguous: fine has two meanings</a:t>
            </a:r>
          </a:p>
          <a:p>
            <a:pPr algn="l" marL="342900" indent="-342900">
              <a:spcBef>
                <a:spcPts val="0"/>
              </a:spcBef>
              <a:spcAft>
                <a:spcPts val="800"/>
              </a:spcAft>
              <a:buChar char="•"/>
            </a:pPr>
            <a:r>
              <a:rPr sz="1800">
                <a:solidFill>
                  <a:srgbClr val="FFFFFF"/>
                </a:solidFill>
                <a:latin typeface="Calibri"/>
              </a:rPr>
              <a:t>Parking sign: equivocation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Vague: late at night</a:t>
            </a:r>
          </a:p>
          <a:p>
            <a:pPr algn="l" marL="342900" indent="-342900">
              <a:spcBef>
                <a:spcPts val="0"/>
              </a:spcBef>
              <a:spcAft>
                <a:spcPts val="800"/>
              </a:spcAft>
              <a:buChar char="•"/>
            </a:pPr>
            <a:r>
              <a:rPr sz="1800">
                <a:solidFill>
                  <a:srgbClr val="FFFFFF"/>
                </a:solidFill>
                <a:latin typeface="Calibri"/>
              </a:rPr>
              <a:t>Fuzzy edges, one meaning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WATCH THE WORDS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Fallacy vs. false premise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Treasurer: the reasoning fails</a:t>
            </a:r>
          </a:p>
          <a:p>
            <a:pPr algn="l" marL="342900" indent="-342900">
              <a:spcBef>
                <a:spcPts val="0"/>
              </a:spcBef>
              <a:spcAft>
                <a:spcPts val="800"/>
              </a:spcAft>
              <a:buChar char="•"/>
            </a:pPr>
            <a:r>
              <a:rPr sz="1800">
                <a:solidFill>
                  <a:srgbClr val="FFFFFF"/>
                </a:solidFill>
                <a:latin typeface="Calibri"/>
              </a:rPr>
              <a:t>Attack on the person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False P2: a fact fails</a:t>
            </a:r>
          </a:p>
          <a:p>
            <a:pPr algn="l" marL="342900" indent="-342900">
              <a:spcBef>
                <a:spcPts val="0"/>
              </a:spcBef>
              <a:spcAft>
                <a:spcPts val="800"/>
              </a:spcAft>
              <a:buChar char="•"/>
            </a:pPr>
            <a:r>
              <a:rPr sz="1800">
                <a:solidFill>
                  <a:srgbClr val="FFFFFF"/>
                </a:solidFill>
                <a:latin typeface="Calibri"/>
              </a:rPr>
              <a:t>Reasoning still connects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LINK OR FACTS?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hidden assumptions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Fees or closures: false dilemma</a:t>
            </a:r>
          </a:p>
          <a:p>
            <a:pPr algn="l" marL="342900" indent="-342900">
              <a:spcBef>
                <a:spcPts val="0"/>
              </a:spcBef>
              <a:spcAft>
                <a:spcPts val="800"/>
              </a:spcAft>
              <a:buChar char="•"/>
            </a:pPr>
            <a:r>
              <a:rPr sz="1800">
                <a:solidFill>
                  <a:srgbClr val="FFFFFF"/>
                </a:solidFill>
                <a:latin typeface="Calibri"/>
              </a:rPr>
              <a:t>Best since none better: begging the question</a:t>
            </a:r>
          </a:p>
          <a:p>
            <a:pPr algn="l" marL="342900" indent="-342900">
              <a:spcBef>
                <a:spcPts val="0"/>
              </a:spcBef>
              <a:spcAft>
                <a:spcPts val="800"/>
              </a:spcAft>
              <a:buChar char="•"/>
            </a:pPr>
            <a:r>
              <a:rPr sz="1800">
                <a:solidFill>
                  <a:srgbClr val="FFFFFF"/>
                </a:solidFill>
                <a:latin typeface="Calibri"/>
              </a:rPr>
              <a:t>Stopped wasting time?: loaded question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NEW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Write the assumption down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Supplied: these are the only two options</a:t>
            </a:r>
          </a:p>
          <a:p>
            <a:pPr algn="l" marL="342900" indent="-342900">
              <a:spcBef>
                <a:spcPts val="0"/>
              </a:spcBef>
              <a:spcAft>
                <a:spcPts val="800"/>
              </a:spcAft>
              <a:buChar char="•"/>
            </a:pPr>
            <a:r>
              <a:rPr sz="1800">
                <a:solidFill>
                  <a:srgbClr val="FFFFFF"/>
                </a:solidFill>
                <a:latin typeface="Calibri"/>
              </a:rPr>
              <a:t>Ask what supports it</a:t>
            </a:r>
          </a:p>
          <a:p>
            <a:pPr algn="l" marL="342900" indent="-342900">
              <a:spcBef>
                <a:spcPts val="0"/>
              </a:spcBef>
              <a:spcAft>
                <a:spcPts val="800"/>
              </a:spcAft>
              <a:buChar char="•"/>
            </a:pPr>
            <a:r>
              <a:rPr sz="1800">
                <a:solidFill>
                  <a:srgbClr val="FFFFFF"/>
                </a:solidFill>
                <a:latin typeface="Calibri"/>
              </a:rPr>
              <a:t>12 + 3 = 15 keyed; 5 to come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WEEK 2 CURE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Fallacy vs. fair move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False dilemma: options hidden</a:t>
            </a:r>
          </a:p>
          <a:p>
            <a:pPr algn="l" marL="342900" indent="-342900">
              <a:spcBef>
                <a:spcPts val="0"/>
              </a:spcBef>
              <a:spcAft>
                <a:spcPts val="800"/>
              </a:spcAft>
              <a:buChar char="•"/>
            </a:pPr>
            <a:r>
              <a:rPr sz="1800">
                <a:solidFill>
                  <a:srgbClr val="FFFFFF"/>
                </a:solidFill>
                <a:latin typeface="Calibri"/>
              </a:rPr>
              <a:t>Circular: conclusion as premise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Real pair: true or false</a:t>
            </a:r>
          </a:p>
          <a:p>
            <a:pPr algn="l" marL="342900" indent="-342900">
              <a:spcBef>
                <a:spcPts val="0"/>
              </a:spcBef>
              <a:spcAft>
                <a:spcPts val="800"/>
              </a:spcAft>
              <a:buChar char="•"/>
            </a:pPr>
            <a:r>
              <a:rPr sz="1800">
                <a:solidFill>
                  <a:srgbClr val="FFFFFF"/>
                </a:solidFill>
                <a:latin typeface="Calibri"/>
              </a:rPr>
              <a:t>Raising a question: asks for reasons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THE NEIGHBORS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class-schedule passage</a:t>
            </a:r>
          </a:p>
          <a:p>
            <a:pPr algn="l" marL="342900" indent="-342900">
              <a:spcBef>
                <a:spcPts val="0"/>
              </a:spcBef>
              <a:spcAft>
                <a:spcPts val="800"/>
              </a:spcAft>
              <a:buChar char="•"/>
            </a:pPr>
            <a:r>
              <a:rPr sz="1800">
                <a:solidFill>
                  <a:srgbClr val="FFFFFF"/>
                </a:solidFill>
                <a:latin typeface="Calibri"/>
              </a:rPr>
              <a:t>Watch for: begging read as raising</a:t>
            </a:r>
          </a:p>
          <a:p>
            <a:pPr algn="l" marL="342900" indent="-342900">
              <a:spcBef>
                <a:spcPts val="0"/>
              </a:spcBef>
              <a:spcAft>
                <a:spcPts val="800"/>
              </a:spcAft>
              <a:buChar char="•"/>
            </a:pPr>
            <a:r>
              <a:rPr sz="1800">
                <a:solidFill>
                  <a:srgbClr val="FFFFFF"/>
                </a:solidFill>
                <a:latin typeface="Calibri"/>
              </a:rPr>
              <a:t>Check: premise restates the conclusion</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Name the test first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Name it, then run it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Each week: one test or distinction</a:t>
            </a:r>
          </a:p>
          <a:p>
            <a:pPr algn="l" marL="342900" indent="-342900">
              <a:spcBef>
                <a:spcPts val="0"/>
              </a:spcBef>
              <a:spcAft>
                <a:spcPts val="800"/>
              </a:spcAft>
              <a:buChar char="•"/>
            </a:pPr>
            <a:r>
              <a:rPr sz="1800">
                <a:solidFill>
                  <a:srgbClr val="FFFFFF"/>
                </a:solidFill>
                <a:latin typeface="Calibri"/>
              </a:rPr>
              <a:t>Presumption: write the assumption down</a:t>
            </a:r>
          </a:p>
          <a:p>
            <a:pPr algn="l" marL="342900" indent="-342900">
              <a:spcBef>
                <a:spcPts val="0"/>
              </a:spcBef>
              <a:spcAft>
                <a:spcPts val="800"/>
              </a:spcAft>
              <a:buChar char="•"/>
            </a:pPr>
            <a:r>
              <a:rPr sz="1800">
                <a:solidFill>
                  <a:srgbClr val="FFFFFF"/>
                </a:solidFill>
                <a:latin typeface="Calibri"/>
              </a:rPr>
              <a:t>15 of 20 passages keyed</a:t>
            </a:r>
          </a:p>
          <a:p>
            <a:pPr algn="l" marL="342900" indent="-342900">
              <a:spcBef>
                <a:spcPts val="0"/>
              </a:spcBef>
              <a:spcAft>
                <a:spcPts val="800"/>
              </a:spcAft>
              <a:buChar char="•"/>
            </a:pPr>
            <a:r>
              <a:rPr sz="1800">
                <a:solidFill>
                  <a:srgbClr val="FFFFFF"/>
                </a:solidFill>
                <a:latin typeface="Calibri"/>
              </a:rPr>
              <a:t>Next: Inductive Generalization and Analogy</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MIDTERM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the test first</dc:title>
  <dc:subject>Name the test first — Week 08</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