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9, the start of the course's second half. For eight weeks you tested passages on the page: their form in Weeks 3 to 5, their words in Week 6, and their relevance in Weeks 7 and 8. Now the question turns to the evidence in the world. When a claim reaches from a few cases to a whole group, who was actually checked, and how did they get picked? This week you will run that sampling check on a campus survey and on a famous poll from 1936, key two new fallacies, and learn to test an argument from analogy. For course policy, deadlines, and how this week's work is graded, the current syllabus is the place to look. Let's start with a taco truck.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a new taco truck outside the student center. A friend goes once, orders 1 taco, waits 20 minutes, and gets a cold tortilla. That night the group chat reads: that truck is terrible, don't bother. By morning 4 people agree, and none of them has eaten there. One meal stood in for every meal the truck will ever serve. That is the move this week studies: reasoning from a few cases to a whole group. Sometimes it works well, as when you taste one spoonful of a well-stirred soup. Sometimes it badly misleads. DO: ask the room for one claim about a whole group they heard this week, then ask two questions of it: how many cases stood behind it, and how were those cases picked? Collect three answers and keep them on the board.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week's shared examples come in three parts. First, the running question's two illustrative surveys on an imagined campus of 12,000 students. The doorway sample asked 400 students at the library entrance at 11 p.m., and 300 said yes, 75 percent. The random sample drew 400 students from the enrollment list, and 240 said yes, 60 percent. Second, a real case taught in words: the 1936 Literary Digest poll, with the electoral result, 523 to 8, as the National Archives reports it. Third, the two Week 9 passages from the course's fallacy set, the flu shot and the college as a store. Week 7's fallacy set grows by two this week, from 15 keyed passages through Week 8 to 17 through Week 9.</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a population is the whole group a claim is about, such as every student enrolled on a campus, whether or not anyone has observed all of its members. Here that is 12,000 students. On the right, a sample is the part of a population that is actually observed or asked, such as the 400 students a survey reaches. Since 12,000 ÷ 400 = 30, each sample is 1 student in 30. An inductive generalization reasons from the sample to the population, so it can be strong or weak but never valid. This is Week 3's line in a new setting: strong means the premises, if true, make the conclusion likely, and cogent means strong with every premise true. DO: ask for the population and the sample in a soup tasted from one spoonful; the pot is the population, the spoonful the sample.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sample can mislead in three ways. It can be too small, so a handful of cases lands on unusual members by luck. It can be a biased sample, chosen in a way that favors some members of the population over others, such as asking only the people already standing where the question matters most to them. Or it can suffer from nonresponse, when the people who choose to reply differ from the people who do not. DO: describe a gym asking about its new class schedule three ways: ask 5 members, ask whoever is in the weight room at 6 a.m., or email every member and count replies. Have pairs name the trap for each. Answers: too small, biased, and open to nonresponse. Then ask which trap a fair draw from the member list fixes.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misreading to cure is that a random sample means random people I happened to ask. On the left is the course's meaning: a random sample is drawn so that every member of the population has the same chance of being picked, which takes a list and a fair draw. On the right is the everyday meaning: whoever happens to be nearby, which favors the people who use that hallway at that hour. A random sample is the usual way to get a representative sample, one whose members resemble the population in the ways that matter to the question. One honest limit: even a random draw can suffer from nonresponse, because a fair draw fixes who gets asked, not who answers. DO: ask whether asking people outside the dining hall is a random sample; the vetted reading is no, because only people near it had any chance.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a real case, taught in words, and the electoral result comes from the National Archives. In 1936 the Literary Digest mailed straw-poll ballots to about 10,000,000 people, drawn largely from telephone directories and automobile-registration lists. About 2,400,000 came back, and the magazine predicted that Landon would win. Roosevelt won in a landslide, 523 electoral votes to 8. Since 2,400,000 ÷ 400 = 6,000, those replies outnumbered the random sample about 6,000 times, and size did not rescue the poll. Accounts differ on how much came from the lists and how much from nonresponse, so the course teaches both and grades neither as the cause. DO: before revealing the result, ask the room to predict whether a sample that large could miss; then reveal 523 to 8 and ask which two traps could explain it.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are the running question's two illustrative surveys side by side. On the left, the doorway sample: 400 students asked at the library entrance at 11 p.m., 300 in favor, and 300 ÷ 400 × 100 = 75 percent. It asked only people already in the library late at night, the students most likely to want it open late, so it is a biased sample. On the right, the random sample: 400 students drawn at random from the enrollment list, so every enrolled student had the same chance; 240 in favor, and 240 ÷ 400 × 100 = 60 percent. Both samples hold 400 students, so size cannot explain the gap; the method of choosing does. DO: run the arithmetic live, pausing before each percent. Then ask which number is the better guide to the 12,000; the vetted answer is the random sample's 60 percent.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connect the surveys to Week 3's standards for inductive arguments. Take the doorway argument: 300 of 400 doorway students favor overnight hours, so about 75 percent of the campus does. Its premise can be true, since those 300 really did say yes, and the argument is still weak, because the sample is biased. Take the random-sample argument: 240 of 400 randomly chosen students favor overnight hours, so about 60 percent of the campus does. It is strong, and cogent if its premise is true, yet it can still miss. Nobody had to lie for the doorway survey to mislead. The flaw is in the step to all 12,000. And the check says nothing about whether the library should stay open; the course takes no side. DO: have pairs label each argument strong or weak, then cogent or not, and debrief any pair that called one valid.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hasty generalization is the fallacy of drawing a conclusion about a whole group from too few cases, or from cases that do not represent the group. Its common form is the generalization from one vivid anecdote, which rests a claim about a whole group on a single memorable story. The passage is illustrative: my cousin caught the flu even though she had a flu shot, so flu shots don't work. The sample is 1 person, and the conclusion is about every flu shot, so it commits the hasty generalization. The verdict does not say the story is false. Whether flu shots work is a question about many people, and one case cannot settle it either way. DO: give the room the electric-scooter passage from the chapter's self-check and ask them to name the fallacy and count the cases behind it.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argument from analogy is an inductive argument that reasons that two things alike in several known ways are also alike in a further way. It is stronger when the similarities bear on the conclusion and no relevant difference outweighs them. A disanalogy is a relevant difference between the two things compared, one that bears on the conclusion and so weakens the argument. So the test has three steps: list the similarities that bear on the conclusion, look for differences that bear on it too, and judge whether the similarities survive. Counting is not the whole test. Two things can share ten features that do not matter and differ in the one that does. This is Week 7's relevance test turned on comparisons: ask whether the likeness bears. That sets up two cases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a new phone compared with the last model. Both use the same battery, the same screen size, and the same kind of chip, and all three bear on battery life, so the analogy is fairly strong. A brighter screen that stays on would be a disanalogy, because it bears on the battery too. On the right, the brain compared with a computer's hard drive. Both take in information, keep some, and use it later. But the comparison says nothing about how memories are kept, and people often recall an event differently each time. It helps you picture memory and fails as proof that memory works like a hard drive. DO: ask the room to name one disanalogy for each comparison, and ask whether each difference bears on the conclusion before accepting it.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weak analogy is the fallacy of resting a conclusion on a comparison whose similarities do not bear on that conclusion, or are outweighed by relevant differences. The passage is illustrative: a college is like a store, and in a store the customer is always right, so students should decide their own grades. The similarity is that students pay, as customers do. The disanalogy is that a grade is a judgment of whether work meets a standard, not a product the buyer chooses, so the passage commits the weak analogy. The tally: 1 hasty generalization + 1 weak analogy = 2 Week 9 passages, 15 + 2 = 17 keyed through Week 9, and 20 − 17 = 3 still to come. DO: ask whether spotting the weak analogy settles how grading should work; the vetted answer is no, because the verdict is about this argument's link.</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audit is for this activity only. Open one approved chatbot, such as Claude or Gemini, and paste this prompt: a doorway survey asked 400 students at the library entrance at 11 p.m. and 300 favored overnight hours; a random sample of 400 from the enrollment list found 240 in favor; what share of the campus favors overnight hours? A common slip is to average 75 percent and 60 percent, or to treat both samples as equally good because they are the same size. The correct reading: the doorway sample is biased, because it asked only late-night library users, so the random sample's 60 percent is the better guide. DO: have each pair paste the prompt, mark the reply right or wrong, and correct any slip by hand. Close on the rule for this activity: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Let me pull it together. A population is the whole group, a sample is the part checked, and a generalization reasons from one to the other, strong or weak, never valid. A sample misleads when it is too small, biased, or skewed by nonresponse. The 1936 poll shows a huge tilted sample is still tilted, 523 to 8. The doorway survey's 75 percent is biased, and the random sample's 60 percent is the better guide. A hasty generalization rests on too few cases. An analogy is tested by its relevant similarities and its disanalogies, and a weak analogy leans on a likeness that does not bear. Next week, Causal Reasoning turns the sampling check into a test for causes. DO: each student writes one sentence naming the trap in a survey they have seen, and hands it in on the way out.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Who was in the sample?</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9</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9 · TEST THE EVIDENCE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meal, one verdict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Two surveys, one poll</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EXAMPLES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Population vs. sample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Population: the whole group</a:t>
            </a:r>
          </a:p>
          <a:p>
            <a:pPr algn="l" marL="342900" indent="-342900">
              <a:spcBef>
                <a:spcPts val="0"/>
              </a:spcBef>
              <a:spcAft>
                <a:spcPts val="800"/>
              </a:spcAft>
              <a:buChar char="•"/>
            </a:pPr>
            <a:r>
              <a:rPr sz="1800">
                <a:solidFill>
                  <a:srgbClr val="FFFFFF"/>
                </a:solidFill>
                <a:latin typeface="Calibri"/>
              </a:rPr>
              <a:t>12,000 students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Sample: the part observed</a:t>
            </a:r>
          </a:p>
          <a:p>
            <a:pPr algn="l" marL="342900" indent="-342900">
              <a:spcBef>
                <a:spcPts val="0"/>
              </a:spcBef>
              <a:spcAft>
                <a:spcPts val="800"/>
              </a:spcAft>
              <a:buChar char="•"/>
            </a:pPr>
            <a:r>
              <a:rPr sz="1800">
                <a:solidFill>
                  <a:srgbClr val="FFFFFF"/>
                </a:solidFill>
                <a:latin typeface="Calibri"/>
              </a:rPr>
              <a:t>400 students asked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TWO GROUPS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was in the sample?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ways to mislead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Too small: luck decides</a:t>
            </a:r>
          </a:p>
          <a:p>
            <a:pPr algn="l" marL="342900" indent="-342900">
              <a:spcBef>
                <a:spcPts val="0"/>
              </a:spcBef>
              <a:spcAft>
                <a:spcPts val="800"/>
              </a:spcAft>
              <a:buChar char="•"/>
            </a:pPr>
            <a:r>
              <a:rPr sz="1800">
                <a:solidFill>
                  <a:srgbClr val="FFFFFF"/>
                </a:solidFill>
                <a:latin typeface="Calibri"/>
              </a:rPr>
              <a:t>Biased: chosen in a tilted way</a:t>
            </a:r>
          </a:p>
          <a:p>
            <a:pPr algn="l" marL="342900" indent="-342900">
              <a:spcBef>
                <a:spcPts val="0"/>
              </a:spcBef>
              <a:spcAft>
                <a:spcPts val="800"/>
              </a:spcAft>
              <a:buChar char="•"/>
            </a:pPr>
            <a:r>
              <a:rPr sz="1800">
                <a:solidFill>
                  <a:srgbClr val="FFFFFF"/>
                </a:solidFill>
                <a:latin typeface="Calibri"/>
              </a:rPr>
              <a:t>Nonresponse: repliers differ from the rest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THREE TRAPS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was in the sample?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Random vs. whoever's nearby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Random: same chance for all</a:t>
            </a:r>
          </a:p>
          <a:p>
            <a:pPr algn="l" marL="342900" indent="-342900">
              <a:spcBef>
                <a:spcPts val="0"/>
              </a:spcBef>
              <a:spcAft>
                <a:spcPts val="800"/>
              </a:spcAft>
              <a:buChar char="•"/>
            </a:pPr>
            <a:r>
              <a:rPr sz="1800">
                <a:solidFill>
                  <a:srgbClr val="FFFFFF"/>
                </a:solidFill>
                <a:latin typeface="Calibri"/>
              </a:rPr>
              <a:t>Needs a list and a fair draw</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Nearby: favors who passes by</a:t>
            </a:r>
          </a:p>
          <a:p>
            <a:pPr algn="l" marL="342900" indent="-342900">
              <a:spcBef>
                <a:spcPts val="0"/>
              </a:spcBef>
              <a:spcAft>
                <a:spcPts val="800"/>
              </a:spcAft>
              <a:buChar char="•"/>
            </a:pPr>
            <a:r>
              <a:rPr sz="1800">
                <a:solidFill>
                  <a:srgbClr val="FFFFFF"/>
                </a:solidFill>
                <a:latin typeface="Calibri"/>
              </a:rPr>
              <a:t>Hallway at one hour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was in the sample?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Bigger is not better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About 10,000,000 ballots mailed</a:t>
            </a:r>
          </a:p>
          <a:p>
            <a:pPr algn="l" marL="342900" indent="-342900">
              <a:spcBef>
                <a:spcPts val="0"/>
              </a:spcBef>
              <a:spcAft>
                <a:spcPts val="800"/>
              </a:spcAft>
              <a:buChar char="•"/>
            </a:pPr>
            <a:r>
              <a:rPr sz="1800">
                <a:solidFill>
                  <a:srgbClr val="FFFFFF"/>
                </a:solidFill>
                <a:latin typeface="Calibri"/>
              </a:rPr>
              <a:t>About 2,400,000 came back</a:t>
            </a:r>
          </a:p>
          <a:p>
            <a:pPr algn="l" marL="342900" indent="-342900">
              <a:spcBef>
                <a:spcPts val="0"/>
              </a:spcBef>
              <a:spcAft>
                <a:spcPts val="800"/>
              </a:spcAft>
              <a:buChar char="•"/>
            </a:pPr>
            <a:r>
              <a:rPr sz="1800">
                <a:solidFill>
                  <a:srgbClr val="FFFFFF"/>
                </a:solidFill>
                <a:latin typeface="Calibri"/>
              </a:rPr>
              <a:t>Roosevelt 523, Landon 8</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A REAL POLL, 1936</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was in the sample?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Same size, different door</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Doorway: 300 of 400, 75 percent</a:t>
            </a:r>
          </a:p>
          <a:p>
            <a:pPr algn="l" marL="342900" indent="-342900">
              <a:spcBef>
                <a:spcPts val="0"/>
              </a:spcBef>
              <a:spcAft>
                <a:spcPts val="800"/>
              </a:spcAft>
              <a:buChar char="•"/>
            </a:pPr>
            <a:r>
              <a:rPr sz="1800">
                <a:solidFill>
                  <a:srgbClr val="FFFFFF"/>
                </a:solidFill>
                <a:latin typeface="Calibri"/>
              </a:rPr>
              <a:t>Asked only late-night users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Random: 240 of 400, 60 percent</a:t>
            </a:r>
          </a:p>
          <a:p>
            <a:pPr algn="l" marL="342900" indent="-342900">
              <a:spcBef>
                <a:spcPts val="0"/>
              </a:spcBef>
              <a:spcAft>
                <a:spcPts val="800"/>
              </a:spcAft>
              <a:buChar char="•"/>
            </a:pPr>
            <a:r>
              <a:rPr sz="1800">
                <a:solidFill>
                  <a:srgbClr val="FFFFFF"/>
                </a:solidFill>
                <a:latin typeface="Calibri"/>
              </a:rPr>
              <a:t>Every student had a chance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TWO SURVEYS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was in the sample?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True premise, weak argument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Doorway: premise true, argument weak</a:t>
            </a:r>
          </a:p>
          <a:p>
            <a:pPr algn="l" marL="342900" indent="-342900">
              <a:spcBef>
                <a:spcPts val="0"/>
              </a:spcBef>
              <a:spcAft>
                <a:spcPts val="800"/>
              </a:spcAft>
              <a:buChar char="•"/>
            </a:pPr>
            <a:r>
              <a:rPr sz="1800">
                <a:solidFill>
                  <a:srgbClr val="FFFFFF"/>
                </a:solidFill>
                <a:latin typeface="Calibri"/>
              </a:rPr>
              <a:t>Random: strong; cogent if premise true</a:t>
            </a:r>
          </a:p>
          <a:p>
            <a:pPr algn="l" marL="342900" indent="-342900">
              <a:spcBef>
                <a:spcPts val="0"/>
              </a:spcBef>
              <a:spcAft>
                <a:spcPts val="800"/>
              </a:spcAft>
              <a:buChar char="•"/>
            </a:pPr>
            <a:r>
              <a:rPr sz="1800">
                <a:solidFill>
                  <a:srgbClr val="FFFFFF"/>
                </a:solidFill>
                <a:latin typeface="Calibri"/>
              </a:rPr>
              <a:t>Cogent can still miss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3 RETURNS · STRENGTH AND COGENCY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was in the sample?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story, sample of 1</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Cousin caught flu despite a shot</a:t>
            </a:r>
          </a:p>
          <a:p>
            <a:pPr algn="l" marL="342900" indent="-342900">
              <a:spcBef>
                <a:spcPts val="0"/>
              </a:spcBef>
              <a:spcAft>
                <a:spcPts val="800"/>
              </a:spcAft>
              <a:buChar char="•"/>
            </a:pPr>
            <a:r>
              <a:rPr sz="1800">
                <a:solidFill>
                  <a:srgbClr val="FFFFFF"/>
                </a:solidFill>
                <a:latin typeface="Calibri"/>
              </a:rPr>
              <a:t>Sample: 1 person; claim: every shot</a:t>
            </a:r>
          </a:p>
          <a:p>
            <a:pPr algn="l" marL="342900" indent="-342900">
              <a:spcBef>
                <a:spcPts val="0"/>
              </a:spcBef>
              <a:spcAft>
                <a:spcPts val="800"/>
              </a:spcAft>
              <a:buChar char="•"/>
            </a:pPr>
            <a:r>
              <a:rPr sz="1800">
                <a:solidFill>
                  <a:srgbClr val="FFFFFF"/>
                </a:solidFill>
                <a:latin typeface="Calibri"/>
              </a:rPr>
              <a:t>Hasty generalization, from one anecdote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COUNT THE CASES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was in the sample?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Alike where it matters?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List the relevant similarities</a:t>
            </a:r>
          </a:p>
          <a:p>
            <a:pPr algn="l" marL="342900" indent="-342900">
              <a:spcBef>
                <a:spcPts val="0"/>
              </a:spcBef>
              <a:spcAft>
                <a:spcPts val="800"/>
              </a:spcAft>
              <a:buChar char="•"/>
            </a:pPr>
            <a:r>
              <a:rPr sz="1800">
                <a:solidFill>
                  <a:srgbClr val="FFFFFF"/>
                </a:solidFill>
                <a:latin typeface="Calibri"/>
              </a:rPr>
              <a:t>Look for disanalogies</a:t>
            </a:r>
          </a:p>
          <a:p>
            <a:pPr algn="l" marL="342900" indent="-342900">
              <a:spcBef>
                <a:spcPts val="0"/>
              </a:spcBef>
              <a:spcAft>
                <a:spcPts val="800"/>
              </a:spcAft>
              <a:buChar char="•"/>
            </a:pPr>
            <a:r>
              <a:rPr sz="1800">
                <a:solidFill>
                  <a:srgbClr val="FFFFFF"/>
                </a:solidFill>
                <a:latin typeface="Calibri"/>
              </a:rPr>
              <a:t>Ask whether the likeness bears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ARGUMENTS FROM ANALOGY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was in the sample?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Phone vs. brain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Phone: same battery, screen, chip</a:t>
            </a:r>
          </a:p>
          <a:p>
            <a:pPr algn="l" marL="342900" indent="-342900">
              <a:spcBef>
                <a:spcPts val="0"/>
              </a:spcBef>
              <a:spcAft>
                <a:spcPts val="800"/>
              </a:spcAft>
              <a:buChar char="•"/>
            </a:pPr>
            <a:r>
              <a:rPr sz="1800">
                <a:solidFill>
                  <a:srgbClr val="FFFFFF"/>
                </a:solidFill>
                <a:latin typeface="Calibri"/>
              </a:rPr>
              <a:t>Fairly strong on battery life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Brain as hard drive: a picture</a:t>
            </a:r>
          </a:p>
          <a:p>
            <a:pPr algn="l" marL="342900" indent="-342900">
              <a:spcBef>
                <a:spcPts val="0"/>
              </a:spcBef>
              <a:spcAft>
                <a:spcPts val="800"/>
              </a:spcAft>
              <a:buChar char="•"/>
            </a:pPr>
            <a:r>
              <a:rPr sz="1800">
                <a:solidFill>
                  <a:srgbClr val="FFFFFF"/>
                </a:solidFill>
                <a:latin typeface="Calibri"/>
              </a:rPr>
              <a:t>Not proof of how memory works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TWO COMPARISONS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was in the sample?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College is not a store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Similarity: students pay, like customers</a:t>
            </a:r>
          </a:p>
          <a:p>
            <a:pPr algn="l" marL="342900" indent="-342900">
              <a:spcBef>
                <a:spcPts val="0"/>
              </a:spcBef>
              <a:spcAft>
                <a:spcPts val="800"/>
              </a:spcAft>
              <a:buChar char="•"/>
            </a:pPr>
            <a:r>
              <a:rPr sz="1800">
                <a:solidFill>
                  <a:srgbClr val="FFFFFF"/>
                </a:solidFill>
                <a:latin typeface="Calibri"/>
              </a:rPr>
              <a:t>Disanalogy: a grade judges work</a:t>
            </a:r>
          </a:p>
          <a:p>
            <a:pPr algn="l" marL="342900" indent="-342900">
              <a:spcBef>
                <a:spcPts val="0"/>
              </a:spcBef>
              <a:spcAft>
                <a:spcPts val="800"/>
              </a:spcAft>
              <a:buChar char="•"/>
            </a:pPr>
            <a:r>
              <a:rPr sz="1800">
                <a:solidFill>
                  <a:srgbClr val="FFFFFF"/>
                </a:solidFill>
                <a:latin typeface="Calibri"/>
              </a:rPr>
              <a:t>Weak analogy; 17 of 20 keyed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FALLACY SET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was in the sample?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both surveys' figures</a:t>
            </a:r>
          </a:p>
          <a:p>
            <a:pPr algn="l" marL="342900" indent="-342900">
              <a:spcBef>
                <a:spcPts val="0"/>
              </a:spcBef>
              <a:spcAft>
                <a:spcPts val="800"/>
              </a:spcAft>
              <a:buChar char="•"/>
            </a:pPr>
            <a:r>
              <a:rPr sz="1800">
                <a:solidFill>
                  <a:srgbClr val="FFFFFF"/>
                </a:solidFill>
                <a:latin typeface="Calibri"/>
              </a:rPr>
              <a:t>Watch for: averaging 75 and 60</a:t>
            </a:r>
          </a:p>
          <a:p>
            <a:pPr algn="l" marL="342900" indent="-342900">
              <a:spcBef>
                <a:spcPts val="0"/>
              </a:spcBef>
              <a:spcAft>
                <a:spcPts val="800"/>
              </a:spcAft>
              <a:buChar char="•"/>
            </a:pPr>
            <a:r>
              <a:rPr sz="1800">
                <a:solidFill>
                  <a:srgbClr val="FFFFFF"/>
                </a:solidFill>
                <a:latin typeface="Calibri"/>
              </a:rPr>
              <a:t>Check: the method decides</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was in the sample?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Check the method first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Population whole; sample the part</a:t>
            </a:r>
          </a:p>
          <a:p>
            <a:pPr algn="l" marL="342900" indent="-342900">
              <a:spcBef>
                <a:spcPts val="0"/>
              </a:spcBef>
              <a:spcAft>
                <a:spcPts val="800"/>
              </a:spcAft>
              <a:buChar char="•"/>
            </a:pPr>
            <a:r>
              <a:rPr sz="1800">
                <a:solidFill>
                  <a:srgbClr val="FFFFFF"/>
                </a:solidFill>
                <a:latin typeface="Calibri"/>
              </a:rPr>
              <a:t>Same size, different door: 75 vs. 60</a:t>
            </a:r>
          </a:p>
          <a:p>
            <a:pPr algn="l" marL="342900" indent="-342900">
              <a:spcBef>
                <a:spcPts val="0"/>
              </a:spcBef>
              <a:spcAft>
                <a:spcPts val="800"/>
              </a:spcAft>
              <a:buChar char="•"/>
            </a:pPr>
            <a:r>
              <a:rPr sz="1800">
                <a:solidFill>
                  <a:srgbClr val="FFFFFF"/>
                </a:solidFill>
                <a:latin typeface="Calibri"/>
              </a:rPr>
              <a:t>One story is a sample of 1</a:t>
            </a:r>
          </a:p>
          <a:p>
            <a:pPr algn="l" marL="342900" indent="-342900">
              <a:spcBef>
                <a:spcPts val="0"/>
              </a:spcBef>
              <a:spcAft>
                <a:spcPts val="800"/>
              </a:spcAft>
              <a:buChar char="•"/>
            </a:pPr>
            <a:r>
              <a:rPr sz="1800">
                <a:solidFill>
                  <a:srgbClr val="FFFFFF"/>
                </a:solidFill>
                <a:latin typeface="Calibri"/>
              </a:rPr>
              <a:t>Next: Causal Reasoning</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was in the sample?</dc:title>
  <dc:subject>Who was in the sample? — Week 09</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