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12. Last week you asked what a number in a claim really says. This week you ask a question that comes before any test: where did this claim come from, and has its source earned your trust? You will meet four questions you can ask of any source, follow two claims from the running question back to where they started, and practise leaving a page to see what others say about it. You will also check a photo and a quotation against their originals and test what a chatbot or a familiar voice hands you. For course policy, the current syllabus is the place to look. Let's start with three posts you might see in one evening.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three posts in one evening. A photo of a flooded street is shared with the name of a nearby city. A supplement's sales page says a study proves it works, and it links nothing. A classmate pastes a chatbot reply that cites a journal article with authors, a title, and a year, all in perfect format. Each post asks for your trust, and each looks like evidence. All three are illustrative. By the end of this lecture each one will fail a check you can run in a few minutes. DO: ask the room to vote on which of the three posts they would trust most and why. Record the reasons on the board, then come back to them at the closing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week's shared examples come in three parts. First, the actor passage from the course's fallacy set, called back from Week 7: a famous actor says an herbal supplement cures colds, so it works. Beside it sits a contrast the course discusses and never keys, a national weather service forecasting a storm's path. Second, two claims from the running question, both illustrative: the objection's claim that losing sleep can hurt exam performance, traced through a chain of 3 links, and the cost premise P4, about 1,600 dollars, rebuilt from its inputs as 2 × 8 × 5 × 20 = 1,600. Third, a real case taught in words: the Federal Trade Commission's 2023 consumer alert on AI voice cloning. DO: write the three parts on the board as a map for the hour.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Credibility is how far a source deserves trust on a particular claim, judged by its relevant expertise in that field, its track record of accuracy, its independence from the outcome, and whether it shows the evidence behind the claim. Read that as 4 questions. Relevant expertise in this field: training and experience in the field the claim belongs to. A track record of accuracy: a history of getting earlier claims right and correcting mistakes openly. Independence from the outcome: the source gains or loses nothing from whether you believe it, so a seller praising its own product fails. Evidence shown, not asserted: can you see what the claim rests on? You ask the 4 questions about one claim at a time, because a doctor is a strong source on a medicine and a weak one on a used car.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the actor passage, illustrative and keyed in Week 7: a famous actor says this herbal supplement cures colds, so it works. Acting is not expertise in medicine, so the source fails the first question, and the passage commits the appeal to unqualified authority (ad verecundiam). On the right, the contrast passage, discussed and never keyed: a national weather service's forecast of a storm's path, cited as a reason to move an outdoor event. Storms are its own field, its forecasts are checked in public every day, it gains nothing from where the event happens, and it shows maps and tracks, so it passes all 4 questions. This is Week 7's appeal-to-authority test, turned into a habit. The actor passage is 1 of the 19 keyed through Week 10, and 20 − 19 = 1 passage is still to come. DO: ask the room which single question sinks the actor, then check it against the weather service.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a primary source is the original record of an event, study, or statement, such as the study a news story reports on or the full text a quotation was taken from. On the right, a secondary source reports, summarizes, or interprets a primary source, such as a newsletter item or a news story about a study. Tracing a claim means following it back through the sources that repeat it until you reach the primary source where it started, then checking that the original says what the retellings say. Each retelling is a chance for the claim to drift: a study of one group becomes a headline about everyone, and can becomes will. Week 2 taught you to write a premise on its own line so you could check it; tracing is how you check where that premise came from.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worked example, illustrative. The running question's strongest objection says that losing sleep can hurt exam performance. A campus newsletter repeats that claim and cites a news story, and the news story cites a study. List the chain: newsletter, then news story, then study. The chain has 3 links: 2 secondary sources and 1 primary source. Now read the original. Check three things: that the study says what the retellings say, that it is about the same kind of people, and that it claims the effect with the same strength. An honesty note: a trace can stop at a paywall, and then you say where it stopped. DO: draw the 3 links as boxes in a row, label each one primary or secondary, and ask the room what could change at each step.</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same move works on a number. The running question's cost premise, P4, says that keeping the library open overnight for the five nights of finals week costs about 1,600 dollars. Trace it back to its inputs, which are illustrative: 2 staff, 8 hours a night, 5 nights, 20 dollars an hour. Multiply: 2 × 8 × 5 × 20 = 1,600 dollars. The figure matches the staffing numbers it rests on, so P4 survives the trace. Notice what the trace does not settle. Whether 1,600 dollars counts as a modest cost is still a judgment the argument has to defend, as Week 6 showed when it made that vague word precise. DO: have the room multiply the four inputs aloud, step by step, and then ask what the trace did and did not show.</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the supplement's sales page: clean fonts, smiling faces, a seal, and the line a study proves it works, with nothing linked. The careful move feels backward: stop reading and open new tabs. Before you trust an unfamiliar site, you check what independent sources say about who runs it and how reliable it is. An independent source has no tie to the one being checked and no stake in the claim. Here, independent sources describe the site as the seller's own store. So the page fails independence, and it fails evidence shown, because the study is asserted, not linked. That is 2 of the 4 questions failed. The Federal Trade Commission's guidance for advertisers says ad claims need evidence before the ad runs. DO: show the room a polished page in words and ask which of the 4 questions its design answers. The reply is none.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Out of context describes a real photo, video, or quotation shown apart from its original date, place, event, or surrounding words, so that it suggests something the original did not. On the left, the flood photo: a real photo of a real flood, shared with a different city's name and the words happening now. Search for earlier copies; the earliest names another city and another storm. On the right, the quotation, illustrative: a library staff member wrote, Opening overnight would be a mistake unless the library adds staff for safety. A post quotes only the first part. Cutting the condition turns conditional support into flat opposition, so the quotation is accurate word for word and misleading in meaning. Quoting the cut line and attacking it is how Week 7's straw man often starts. DO: read both versions of the quotation aloud and ask what each says about overnight hours.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AI-generated misinformation is false or misleading content produced with an AI tool, such as a chatbot's invented statistic, study, quotation, or citation, or a cloned voice that imitates a real person. On the left, the chatbot citation, illustrative: authors, a title, and a year in correct format. You search the journal's own site and a library database and find no such article, so it is a fabricated citation, however real it looks. On the right, voice cloning, a real case taught in words: the Federal Trade Commission's 2023 consumer alert warned that scammers can clone a family member's voice from a short audio clip, and advised calling the person on a number you know is theirs before acting. A number you already trust is a channel the caller does not control. DO: ask the room how they would check each one in under two minutes, then compare plans.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source check is the set of moves for weighing where a claim comes from: ask the four credibility questions, trace the claim to its primary source, see what independent sources say, check the original context, and verify through a channel already trusted. Now the limit. The check tells you how much trust a source has earned on one claim. It does not prove the claim false. A source that fails one question can still be right, and one that passes all 4 can still be wrong. The actor might be right about colds by luck, but the actor gave you no good reason. On the running question, tracing the sleep claim and the cost premise tells you how well those premises are supported, and it does not decide whether the library should stay open. That is still yours to argue, from either side, as Week 3's line between valid and true taught.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audit is for this activity only. Open one approved chatbot, such as Claude or ChatGPT, and paste this prompt: does losing sleep hurt exam performance in college students? Give studies with full citations. A common error on this task is a fabricated citation: a study with authors, a title, a journal, and a year, all in correct format, that does not exist. Another is a real study described with a stronger claim than it makes. Search each citation yourself, in the journal's own site or a library database, before you trust it. If you cannot find it, mark it fabricated and say so. If you find it, read enough to check that it says what the chatbot said. The judgment rule for this activity: the tool drafts; you check. DO: have pairs run the prompt and report how many citations they could find.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Let me pull it together. Credibility is judged one claim at a time, with 4 questions: relevant expertise in this field, a track record of accuracy, independence from the outcome, and evidence shown rather than asserted. The actor fails the first; the weather service passes all 4 in its own field. Trace a claim to its primary source, as with the sleep claim's 3 links and the cost premise's 2 × 8 × 5 × 20 = 1,600 dollars. Leave an unfamiliar page and see what independent sources say. Check a photo or a quotation against its original, and verify a chatbot's citation or a familiar voice through a channel you already trust. Next week, Science and Explanation asks what evidence could show a claim to be wrong. DO: return to the opening vote on the three posts and ask which check each one fails.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Who earned your trust?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12</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12 · CHECK THE SOURCE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Three posts, one evening</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Four questions, one trail</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EXAMPLES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questions per claim</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Relevant expertise in this field</a:t>
            </a:r>
          </a:p>
          <a:p>
            <a:pPr algn="l" marL="342900" indent="-342900">
              <a:spcBef>
                <a:spcPts val="0"/>
              </a:spcBef>
              <a:spcAft>
                <a:spcPts val="800"/>
              </a:spcAft>
              <a:buChar char="•"/>
            </a:pPr>
            <a:r>
              <a:rPr sz="1800">
                <a:solidFill>
                  <a:srgbClr val="FFFFFF"/>
                </a:solidFill>
                <a:latin typeface="Calibri"/>
              </a:rPr>
              <a:t>A track record of accuracy</a:t>
            </a:r>
          </a:p>
          <a:p>
            <a:pPr algn="l" marL="342900" indent="-342900">
              <a:spcBef>
                <a:spcPts val="0"/>
              </a:spcBef>
              <a:spcAft>
                <a:spcPts val="800"/>
              </a:spcAft>
              <a:buChar char="•"/>
            </a:pPr>
            <a:r>
              <a:rPr sz="1800">
                <a:solidFill>
                  <a:srgbClr val="FFFFFF"/>
                </a:solidFill>
                <a:latin typeface="Calibri"/>
              </a:rPr>
              <a:t>Independence from the outcome</a:t>
            </a:r>
          </a:p>
          <a:p>
            <a:pPr algn="l" marL="342900" indent="-342900">
              <a:spcBef>
                <a:spcPts val="0"/>
              </a:spcBef>
              <a:spcAft>
                <a:spcPts val="800"/>
              </a:spcAft>
              <a:buChar char="•"/>
            </a:pPr>
            <a:r>
              <a:rPr sz="1800">
                <a:solidFill>
                  <a:srgbClr val="FFFFFF"/>
                </a:solidFill>
                <a:latin typeface="Calibri"/>
              </a:rPr>
              <a:t>Evidence shown, not asserted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CREDIBILITY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earned your trust?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Actor vs. weather service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Actor on colds: fails expertise</a:t>
            </a:r>
          </a:p>
          <a:p>
            <a:pPr algn="l" marL="342900" indent="-342900">
              <a:spcBef>
                <a:spcPts val="0"/>
              </a:spcBef>
              <a:spcAft>
                <a:spcPts val="800"/>
              </a:spcAft>
              <a:buChar char="•"/>
            </a:pPr>
            <a:r>
              <a:rPr sz="1800">
                <a:solidFill>
                  <a:srgbClr val="FFFFFF"/>
                </a:solidFill>
                <a:latin typeface="Calibri"/>
              </a:rPr>
              <a:t>Unqualified authority (ad verecundiam)</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Weather service on a storm</a:t>
            </a:r>
          </a:p>
          <a:p>
            <a:pPr algn="l" marL="342900" indent="-342900">
              <a:spcBef>
                <a:spcPts val="0"/>
              </a:spcBef>
              <a:spcAft>
                <a:spcPts val="800"/>
              </a:spcAft>
              <a:buChar char="•"/>
            </a:pPr>
            <a:r>
              <a:rPr sz="1800">
                <a:solidFill>
                  <a:srgbClr val="FFFFFF"/>
                </a:solidFill>
                <a:latin typeface="Calibri"/>
              </a:rPr>
              <a:t>Passes all 4 in its field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WEEK 7 RETURNS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earned your trust?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Primary vs. secondary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Primary: the original record</a:t>
            </a:r>
          </a:p>
          <a:p>
            <a:pPr algn="l" marL="342900" indent="-342900">
              <a:spcBef>
                <a:spcPts val="0"/>
              </a:spcBef>
              <a:spcAft>
                <a:spcPts val="800"/>
              </a:spcAft>
              <a:buChar char="•"/>
            </a:pPr>
            <a:r>
              <a:rPr sz="1800">
                <a:solidFill>
                  <a:srgbClr val="FFFFFF"/>
                </a:solidFill>
                <a:latin typeface="Calibri"/>
              </a:rPr>
              <a:t>The study itself</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Secondary: reports or interprets</a:t>
            </a:r>
          </a:p>
          <a:p>
            <a:pPr algn="l" marL="342900" indent="-342900">
              <a:spcBef>
                <a:spcPts val="0"/>
              </a:spcBef>
              <a:spcAft>
                <a:spcPts val="800"/>
              </a:spcAft>
              <a:buChar char="•"/>
            </a:pPr>
            <a:r>
              <a:rPr sz="1800">
                <a:solidFill>
                  <a:srgbClr val="FFFFFF"/>
                </a:solidFill>
                <a:latin typeface="Calibri"/>
              </a:rPr>
              <a:t>Newsletter, news story</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WHERE CLAIMS START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earned your trust?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Trace the sleep claim</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Newsletter, then news story, then study</a:t>
            </a:r>
          </a:p>
          <a:p>
            <a:pPr algn="l" marL="342900" indent="-342900">
              <a:spcBef>
                <a:spcPts val="0"/>
              </a:spcBef>
              <a:spcAft>
                <a:spcPts val="800"/>
              </a:spcAft>
              <a:buChar char="•"/>
            </a:pPr>
            <a:r>
              <a:rPr sz="1800">
                <a:solidFill>
                  <a:srgbClr val="FFFFFF"/>
                </a:solidFill>
                <a:latin typeface="Calibri"/>
              </a:rPr>
              <a:t>3 links: 2 secondary, 1 primary</a:t>
            </a:r>
          </a:p>
          <a:p>
            <a:pPr algn="l" marL="342900" indent="-342900">
              <a:spcBef>
                <a:spcPts val="0"/>
              </a:spcBef>
              <a:spcAft>
                <a:spcPts val="800"/>
              </a:spcAft>
              <a:buChar char="•"/>
            </a:pPr>
            <a:r>
              <a:rPr sz="1800">
                <a:solidFill>
                  <a:srgbClr val="FFFFFF"/>
                </a:solidFill>
                <a:latin typeface="Calibri"/>
              </a:rPr>
              <a:t>Check: same people, same strength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SLEEP CLAIM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earned your trust?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Rebuild the 1,600 dollars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P4: about 1,600 dollars</a:t>
            </a:r>
          </a:p>
          <a:p>
            <a:pPr algn="l" marL="342900" indent="-342900">
              <a:spcBef>
                <a:spcPts val="0"/>
              </a:spcBef>
              <a:spcAft>
                <a:spcPts val="800"/>
              </a:spcAft>
              <a:buChar char="•"/>
            </a:pPr>
            <a:r>
              <a:rPr sz="1800">
                <a:solidFill>
                  <a:srgbClr val="FFFFFF"/>
                </a:solidFill>
                <a:latin typeface="Calibri"/>
              </a:rPr>
              <a:t>2 × 8 × 5 × 20 = 1,600</a:t>
            </a:r>
          </a:p>
          <a:p>
            <a:pPr algn="l" marL="342900" indent="-342900">
              <a:spcBef>
                <a:spcPts val="0"/>
              </a:spcBef>
              <a:spcAft>
                <a:spcPts val="800"/>
              </a:spcAft>
              <a:buChar char="•"/>
            </a:pPr>
            <a:r>
              <a:rPr sz="1800">
                <a:solidFill>
                  <a:srgbClr val="FFFFFF"/>
                </a:solidFill>
                <a:latin typeface="Calibri"/>
              </a:rPr>
              <a:t>Matches its inputs; modest still argued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COST PREMISE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earned your trust?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Leave the page first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Sales page: a study proves it</a:t>
            </a:r>
          </a:p>
          <a:p>
            <a:pPr algn="l" marL="342900" indent="-342900">
              <a:spcBef>
                <a:spcPts val="0"/>
              </a:spcBef>
              <a:spcAft>
                <a:spcPts val="800"/>
              </a:spcAft>
              <a:buChar char="•"/>
            </a:pPr>
            <a:r>
              <a:rPr sz="1800">
                <a:solidFill>
                  <a:srgbClr val="FFFFFF"/>
                </a:solidFill>
                <a:latin typeface="Calibri"/>
              </a:rPr>
              <a:t>Others say: the seller's own store</a:t>
            </a:r>
          </a:p>
          <a:p>
            <a:pPr algn="l" marL="342900" indent="-342900">
              <a:spcBef>
                <a:spcPts val="0"/>
              </a:spcBef>
              <a:spcAft>
                <a:spcPts val="800"/>
              </a:spcAft>
              <a:buChar char="•"/>
            </a:pPr>
            <a:r>
              <a:rPr sz="1800">
                <a:solidFill>
                  <a:srgbClr val="FFFFFF"/>
                </a:solidFill>
                <a:latin typeface="Calibri"/>
              </a:rPr>
              <a:t>Fails 2 of the 4 questions</a:t>
            </a:r>
          </a:p>
          <a:p>
            <a:pPr algn="l" marL="342900" indent="-342900">
              <a:spcBef>
                <a:spcPts val="0"/>
              </a:spcBef>
              <a:spcAft>
                <a:spcPts val="800"/>
              </a:spcAft>
              <a:buChar char="•"/>
            </a:pPr>
            <a:r>
              <a:rPr sz="1800">
                <a:solidFill>
                  <a:srgbClr val="FFFFFF"/>
                </a:solidFill>
                <a:latin typeface="Calibri"/>
              </a:rPr>
              <a:t>FTC: evidence before the ad runs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LEAVE THE PAGE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earned your trust?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Photo vs. quotation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Real flood photo, new city</a:t>
            </a:r>
          </a:p>
          <a:p>
            <a:pPr algn="l" marL="342900" indent="-342900">
              <a:spcBef>
                <a:spcPts val="0"/>
              </a:spcBef>
              <a:spcAft>
                <a:spcPts val="800"/>
              </a:spcAft>
              <a:buChar char="•"/>
            </a:pPr>
            <a:r>
              <a:rPr sz="1800">
                <a:solidFill>
                  <a:srgbClr val="FFFFFF"/>
                </a:solidFill>
                <a:latin typeface="Calibri"/>
              </a:rPr>
              <a:t>Find the earliest copy</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Quote cut before unless</a:t>
            </a:r>
          </a:p>
          <a:p>
            <a:pPr algn="l" marL="342900" indent="-342900">
              <a:spcBef>
                <a:spcPts val="0"/>
              </a:spcBef>
              <a:spcAft>
                <a:spcPts val="800"/>
              </a:spcAft>
              <a:buChar char="•"/>
            </a:pPr>
            <a:r>
              <a:rPr sz="1800">
                <a:solidFill>
                  <a:srgbClr val="FFFFFF"/>
                </a:solidFill>
                <a:latin typeface="Calibri"/>
              </a:rPr>
              <a:t>Read the full sentence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ORIGINAL CONTEXT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earned your trust?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Fake citation, cloned voice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Citation in perfect format</a:t>
            </a:r>
          </a:p>
          <a:p>
            <a:pPr algn="l" marL="342900" indent="-342900">
              <a:spcBef>
                <a:spcPts val="0"/>
              </a:spcBef>
              <a:spcAft>
                <a:spcPts val="800"/>
              </a:spcAft>
              <a:buChar char="•"/>
            </a:pPr>
            <a:r>
              <a:rPr sz="1800">
                <a:solidFill>
                  <a:srgbClr val="FFFFFF"/>
                </a:solidFill>
                <a:latin typeface="Calibri"/>
              </a:rPr>
              <a:t>No such article found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relative's voice asks for money</a:t>
            </a:r>
          </a:p>
          <a:p>
            <a:pPr algn="l" marL="342900" indent="-342900">
              <a:spcBef>
                <a:spcPts val="0"/>
              </a:spcBef>
              <a:spcAft>
                <a:spcPts val="800"/>
              </a:spcAft>
              <a:buChar char="•"/>
            </a:pPr>
            <a:r>
              <a:rPr sz="1800">
                <a:solidFill>
                  <a:srgbClr val="FFFFFF"/>
                </a:solidFill>
                <a:latin typeface="Calibri"/>
              </a:rPr>
              <a:t>Call back a known number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AI MISINFORMATION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earned your trust?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Ask, trace, leave, check, verify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Five moves, one source check</a:t>
            </a:r>
          </a:p>
          <a:p>
            <a:pPr algn="l" marL="342900" indent="-342900">
              <a:spcBef>
                <a:spcPts val="0"/>
              </a:spcBef>
              <a:spcAft>
                <a:spcPts val="800"/>
              </a:spcAft>
              <a:buChar char="•"/>
            </a:pPr>
            <a:r>
              <a:rPr sz="1800">
                <a:solidFill>
                  <a:srgbClr val="FFFFFF"/>
                </a:solidFill>
                <a:latin typeface="Calibri"/>
              </a:rPr>
              <a:t>Weighs trust in a source</a:t>
            </a:r>
          </a:p>
          <a:p>
            <a:pPr algn="l" marL="342900" indent="-342900">
              <a:spcBef>
                <a:spcPts val="0"/>
              </a:spcBef>
              <a:spcAft>
                <a:spcPts val="800"/>
              </a:spcAft>
              <a:buChar char="•"/>
            </a:pPr>
            <a:r>
              <a:rPr sz="1800">
                <a:solidFill>
                  <a:srgbClr val="FFFFFF"/>
                </a:solidFill>
                <a:latin typeface="Calibri"/>
              </a:rPr>
              <a:t>Does not prove a claim false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ONE CHECK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earned your trust?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Ask for studies with citations</a:t>
            </a:r>
          </a:p>
          <a:p>
            <a:pPr algn="l" marL="342900" indent="-342900">
              <a:spcBef>
                <a:spcPts val="0"/>
              </a:spcBef>
              <a:spcAft>
                <a:spcPts val="800"/>
              </a:spcAft>
              <a:buChar char="•"/>
            </a:pPr>
            <a:r>
              <a:rPr sz="1800">
                <a:solidFill>
                  <a:srgbClr val="FFFFFF"/>
                </a:solidFill>
                <a:latin typeface="Calibri"/>
              </a:rPr>
              <a:t>Watch for: a citation that does not exist</a:t>
            </a:r>
          </a:p>
          <a:p>
            <a:pPr algn="l" marL="342900" indent="-342900">
              <a:spcBef>
                <a:spcPts val="0"/>
              </a:spcBef>
              <a:spcAft>
                <a:spcPts val="800"/>
              </a:spcAft>
              <a:buChar char="•"/>
            </a:pPr>
            <a:r>
              <a:rPr sz="1800">
                <a:solidFill>
                  <a:srgbClr val="FFFFFF"/>
                </a:solidFill>
                <a:latin typeface="Calibri"/>
              </a:rPr>
              <a:t>Search each one yourself</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earned your trust?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Trust is earned, not formatted</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Four questions: field, record, stake, evidence</a:t>
            </a:r>
          </a:p>
          <a:p>
            <a:pPr algn="l" marL="342900" indent="-342900">
              <a:spcBef>
                <a:spcPts val="0"/>
              </a:spcBef>
              <a:spcAft>
                <a:spcPts val="800"/>
              </a:spcAft>
              <a:buChar char="•"/>
            </a:pPr>
            <a:r>
              <a:rPr sz="1800">
                <a:solidFill>
                  <a:srgbClr val="FFFFFF"/>
                </a:solidFill>
                <a:latin typeface="Calibri"/>
              </a:rPr>
              <a:t>Trace to the primary source</a:t>
            </a:r>
          </a:p>
          <a:p>
            <a:pPr algn="l" marL="342900" indent="-342900">
              <a:spcBef>
                <a:spcPts val="0"/>
              </a:spcBef>
              <a:spcAft>
                <a:spcPts val="800"/>
              </a:spcAft>
              <a:buChar char="•"/>
            </a:pPr>
            <a:r>
              <a:rPr sz="1800">
                <a:solidFill>
                  <a:srgbClr val="FFFFFF"/>
                </a:solidFill>
                <a:latin typeface="Calibri"/>
              </a:rPr>
              <a:t>Leave the page; check the original</a:t>
            </a:r>
          </a:p>
          <a:p>
            <a:pPr algn="l" marL="342900" indent="-342900">
              <a:spcBef>
                <a:spcPts val="0"/>
              </a:spcBef>
              <a:spcAft>
                <a:spcPts val="800"/>
              </a:spcAft>
              <a:buChar char="•"/>
            </a:pPr>
            <a:r>
              <a:rPr sz="1800">
                <a:solidFill>
                  <a:srgbClr val="FFFFFF"/>
                </a:solidFill>
                <a:latin typeface="Calibri"/>
              </a:rPr>
              <a:t>Next: Science and Explanation</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earned your trust?</dc:title>
  <dc:subject>Who earned your trust? — Week 12</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