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15, the last teaching week of the course. This week has one orienting question: how do you reason well about what ought to be done, and not only about what is so? You will take moral arguments apart into a value premise and a factual premise, meet three ethical frameworks as tools, practice stating the other side at its strongest, and then build the running question in full, with its strongest objection and a reply. The week ends by putting every test from the course together in one table. For course policy, the current syllabus is the place to check. Keep a pencil ready: the next slide opens on three choices you may face in one week, and every slide after it ends with a verdict you can say in words.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on three illustrative choices. A friend asks to copy your lab report. Your club of 5 wins a 600-dollar prize and has to decide how to split it. A coworker proposes a plan at a team meeting, and you think it will not work. None of these asks what is so; each asks what you ought to do. People often say questions like these are only opinion, so there is nothing to argue about. This week shows otherwise: a moral claim has reasons, and reasons can be strong or weak. DO: read the three choices aloud and ask the room to vote on which one has a right answer and which is only opinion. Record the vote on the board. Return to it at the closing slide, once the room can separate the factual question from the value question in each.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cases so students can track them. First and most important, the running question argued all course: should the campus library stay open around the clock during finals week? It has P1 to P4 and C, with P3 supplied, and P4's cost of 1,600 dollars rests on 2 staff × 8 hours × 5 nights × 20 dollars an hour. Its strongest objection has premises O1, O2, and O3, with O3 supplied, and a pinned reply. Second, an illustrative club of 5 splitting a 600-dollar prize, either 120 dollars each or by the 50 hours on its sign-in log. Third, an illustrative coworker who proposes moving the team's weekly meeting online. Every case is illustrative and attributed to no real person, club, or company. Week 1 introduced the running question; this week it is finished.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moral argument is an argument whose conclusion says what someone ought to do or what is good, right, or required. It usually joins a value premise, a claim about what is good, right, or required, to a factual premise, a claim about what the situation is. Each premise needs its own support: evidence for the factual one, reasons and principles for the value one. Take the illustrative lab report. Copying it would count as cheating under the course's rules; that is factual, checked by reading the rules. A student should not help another student cheat; that is the value premise, supplied the way Week 2 taught you to supply an unstated premise. The misconception to name: a moral claim is only opinion. The cure: an opinion is a claim someone holds, and its reasons can be strong or weak. DO: ask the room which half of the lab-report reason a rule book could settle, then confirm: the factual half.</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Split the running question into value and fact. Left column: P3 (supplied) says the campus should provide study space students need during finals when it can do so at modest cost. It says what the campus should do, so it is the value premise. Right column: P1, P2, and P4 say what the situation is, so they are the 3 factual premises. P1 is the need for a quiet, safe place late at night; P2 is that the library is the only such space large enough; P4 is the cost. Check P4 live: 2 staff × 8 hours × 5 nights × 20 dollars an hour = 1,600 dollars, so P4 matches the inputs it rests on. That is 1 value premise and 3 factual premises, 4 premises in all. DO: have pairs label each premise value or factual, then reveal the split and check the cost arithmetic together.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put the strongest objection in standard form. O1: overnight hours encourage all-night studying. O2: losing sleep can hurt exam performance. O3 (supplied): the campus should not provide a service that helps students harm themselves. So, OC: the campus library should not stay open around the clock during finals week. O1 and O2 are the 2 factual premises, and O3 is the 1 value premise. Here is the surprise: a reader can accept both P3 and O3 at once. The sides part ways on O1, a factual claim about whether an open library adds all-night studying or only moves it to a less safe place, and evidence about where students study can settle that. Week 10's causal check is the tool for O1. DO: ask the room whether they accept P3 and O3 together, then ask which premise is left in dispute: O1.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the figure in words for everyone. It is a bar chart of five members' shares of a 600-dollar prize split by hours, on an axis that starts at zero. Member A, with 20 hours, has the tallest bar at 240 dollars; Members B and C, with 10 hours each, sit at 120 dollars; Members D and E, with 5 hours each, sit at 60 dollars. A level line at 120 dollars marks the equal share, 600 ÷ 5 = 120. The log's hours total 20 + 10 + 10 + 5 + 5 = 50, and 600 ÷ 50 = 12 dollars an hour. Whether equal shares or shares by hours is fair is the value question; whether the log's 50 hours are accurate is the factual question. DO: ask one student to name the value question and another the factual one, then ask what kind of objection a member who disputes the log is making: a factual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There are 3 frameworks, presented as tools, not verdicts. A consequence-based framework judges an act by its outcomes; its strongest case is that outcomes for everyone affected matter, and its standard objections are that outcomes are hard to predict and that it can seem to allow harming a few for a gain to many. A duty-based framework judges it by whether it keeps duties or rules, some holding regardless of outcomes; its strongest case is that some things should not be done to people even for good outcomes, and its standard objections are that duties can conflict and that keeping a rule can lead to a bad outcome. A character-based framework judges it by what a person of good character would do; its strongest case is that it looks at the whole person, and its standard objection is that it can give little specific guidance in a hard case. DO: give the coworker's plan and ask which framework each of three reasons comes from.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running question through each framework. Consequence-based: the case for C weighs a quiet, safe place for many students against a cost of 1,600 dollars, while the objection weighs the harm of lost sleep. Duty-based: the case for C rests on a duty to provide what students need at modest cost, while the objection rests on a duty not to help people harm themselves. Character-based: the case for C asks what a caring campus would do, while the objection asks what a campus that values rest and moderation would do. Each framework supports a version of both sides, so no framework decides the question here. The misconception to name: a framework decides the case. The cure: a framework says what to weigh, and a consequence-based case still needs evidence about sleep. DO: assign each third of the room one framework and have them state both sides before you reveal the pinned versions.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Steelmanning is stating the opposing view in its strongest form, ideally in terms its holders would accept, before replying to it. Left column: Week 7's straw man, they want the library to be a dorm, answers a claim no premise makes, so knocking it down leaves the objection untouched. Right column: the steelman is O1, O2, and O3 stated in terms the objection's holders would accept, so a reply to it answers the real objection. Now the workplace case. A coworker proposes moving the weekly meeting online. The straw man is they don't care about the team. The steelman is that an online meeting saves each member's travel time, and the team can keep one in-person meeting a month for planning. The misconception: steelmanning means agreeing. It does not. DO: have pairs write a straw man and a steelman of one class rule, then swap and test which one the other side would sign.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Build the running question in full and describe the map in words. P1, P2, and P3 are linked, working together to support C; P4 supports P3's modest cost condition; the objection is an arrow marked against pointing at C; and the reply is an arrow marked against pointing at the objection. The reply: students who stay up will study somewhere; the question is whether that place is quiet and safe, and the library can post sleep reminders and set aside one quiet floor for rest without closing the building. Notice that the reply targets O1, the factual premise, and accepts O3. Where the argument is weakest: the reply rests on the factual claim that closing the library would move all-night studying rather than end it, and that claim needs evidence. This course takes no side; a student arguing the other way does the same work. DO: have each student sketch the map on paper and say aloud where it is weakest.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course synthesis matches each kind of argument with the test that fits it, and there are 11 kinds. A claim that must follow gets the counterexample method from Weeks 3 and 4; an all or some claim gets a Venn diagram from Week 5; a claim that hangs on a key word gets a precise definition from Week 6; a reply aimed at a person or a distorted view gets the fallacy check; a claim about a group from a sample gets the sampling check; a causal claim gets the confounding check; a claim in numbers gets percentage points and natural frequencies; a claim from a source gets the source check; an explanation offered as true gets testability and the best-explanation test; your own reasoning gets the bias check; and a claim about what ought to be gets the value-and-fact split. DO: run it on the library: P4's 1,600 dollars by arithmetic, P2's only by the source check, O1 by the confounding check, P3 and O3 by the frameworks.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Here is an argument that a campus library should stay open around the clock during finals week, and an objection that overnight hours encourage all-night studying and losing sleep can hurt exam performance. Summarize the objection fairly, then tell me which framework settles the question. Two slips are common. The summary may turn the objection into a straw man, such as saying its holders want to punish students. Or the reply may name a framework that supposedly settles the question, a neutral-sounding summary that quietly takes a side. The vetted reading: the steelman is O1, O2, and O3, and each framework supports a version of both sides. DO: have pairs paste the prompt, mark any slip, and correct it by hand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four moves. First, split every moral argument into its value premise and its factual premise; in the running question, P3 is the value premise and the dispute is mostly about O1, a factual claim. Second, the consequence-based, duty-based, and character-based frameworks are lenses, not judges, and each supports a version of both sides. Third, steelman the objection, reply to it, and name where your own argument is weakest. Fourth, name the kind of claim, then pick the test from the 11 in the course synthesis. DO: return to the opening vote on the three choices, and have each student write one sentence separating the factual question from the value question in one of them. This is the last teaching week; the cumulative final comes next, and the synthesis table is the map to review with.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ought we to do?</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15 · Reasoning About Values and the Course Synthesis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15 · VALUES AND THE SYNTHESIS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choices, one question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argument, built in full</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Every ought needs an is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Value premise: what is good, right, or required</a:t>
            </a:r>
          </a:p>
          <a:p>
            <a:pPr algn="l" marL="342900" indent="-342900">
              <a:spcBef>
                <a:spcPts val="0"/>
              </a:spcBef>
              <a:spcAft>
                <a:spcPts val="800"/>
              </a:spcAft>
              <a:buChar char="•"/>
            </a:pPr>
            <a:r>
              <a:rPr sz="1800">
                <a:solidFill>
                  <a:srgbClr val="FFFFFF"/>
                </a:solidFill>
                <a:latin typeface="Calibri"/>
              </a:rPr>
              <a:t>Factual premise: what the situation is</a:t>
            </a:r>
          </a:p>
          <a:p>
            <a:pPr algn="l" marL="342900" indent="-342900">
              <a:spcBef>
                <a:spcPts val="0"/>
              </a:spcBef>
              <a:spcAft>
                <a:spcPts val="800"/>
              </a:spcAft>
              <a:buChar char="•"/>
            </a:pPr>
            <a:r>
              <a:rPr sz="1800">
                <a:solidFill>
                  <a:srgbClr val="FFFFFF"/>
                </a:solidFill>
                <a:latin typeface="Calibri"/>
              </a:rPr>
              <a:t>Each premise needs its own support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8 · VALUE AND FACT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value, three facts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P3 (supplied): value premise</a:t>
            </a:r>
          </a:p>
          <a:p>
            <a:pPr algn="l" marL="342900" indent="-342900">
              <a:spcBef>
                <a:spcPts val="0"/>
              </a:spcBef>
              <a:spcAft>
                <a:spcPts val="800"/>
              </a:spcAft>
              <a:buChar char="•"/>
            </a:pPr>
            <a:r>
              <a:rPr sz="1800">
                <a:solidFill>
                  <a:srgbClr val="FFFFFF"/>
                </a:solidFill>
                <a:latin typeface="Calibri"/>
              </a:rPr>
              <a:t>Campus should provide, at modest cost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P2, P4: factual premises</a:t>
            </a:r>
          </a:p>
          <a:p>
            <a:pPr algn="l" marL="342900" indent="-342900">
              <a:spcBef>
                <a:spcPts val="0"/>
              </a:spcBef>
              <a:spcAft>
                <a:spcPts val="800"/>
              </a:spcAft>
              <a:buChar char="•"/>
            </a:pPr>
            <a:r>
              <a:rPr sz="1800">
                <a:solidFill>
                  <a:srgbClr val="FFFFFF"/>
                </a:solidFill>
                <a:latin typeface="Calibri"/>
              </a:rPr>
              <a:t>P4: 1,600 dollars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8 · THE RUNNING QUESTION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Shared values, split facts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O1, O2: factual; O3 (supplied): value</a:t>
            </a:r>
          </a:p>
          <a:p>
            <a:pPr algn="l" marL="342900" indent="-342900">
              <a:spcBef>
                <a:spcPts val="0"/>
              </a:spcBef>
              <a:spcAft>
                <a:spcPts val="800"/>
              </a:spcAft>
              <a:buChar char="•"/>
            </a:pPr>
            <a:r>
              <a:rPr sz="1800">
                <a:solidFill>
                  <a:srgbClr val="FFFFFF"/>
                </a:solidFill>
                <a:latin typeface="Calibri"/>
              </a:rPr>
              <a:t>Both sides can accept P3 and O3</a:t>
            </a:r>
          </a:p>
          <a:p>
            <a:pPr algn="l" marL="342900" indent="-342900">
              <a:spcBef>
                <a:spcPts val="0"/>
              </a:spcBef>
              <a:spcAft>
                <a:spcPts val="800"/>
              </a:spcAft>
              <a:buChar char="•"/>
            </a:pPr>
            <a:r>
              <a:rPr sz="1800">
                <a:solidFill>
                  <a:srgbClr val="FFFFFF"/>
                </a:solidFill>
                <a:latin typeface="Calibri"/>
              </a:rPr>
              <a:t>The real dispute: O1, a factual claim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8 · WHERE THE DISPUTE LIES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Two rules, one prize</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five members' shares of a 600-dollar prize when it is split by hours worked, on an axis that starts at zero. Member A, with 20 hours, has the tallest bar at 240 dollars. Members B and C, with 10 hours each, have bars at 120 dollars. Members D and E, with 5 hours each, have the shortest bars at 60 dollars. A level line at 120 dollars marks the equal share every member would get instead. Two bars touch the line, one rises above it, and two fall below i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3 OF 8 · THE CLUB PRIZE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7</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What ought we to do?</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lenses, no verdict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Consequence-based: judge by outcomes</a:t>
            </a:r>
          </a:p>
          <a:p>
            <a:pPr algn="l" marL="342900" indent="-342900">
              <a:spcBef>
                <a:spcPts val="0"/>
              </a:spcBef>
              <a:spcAft>
                <a:spcPts val="800"/>
              </a:spcAft>
              <a:buChar char="•"/>
            </a:pPr>
            <a:r>
              <a:rPr sz="1800">
                <a:solidFill>
                  <a:srgbClr val="FFFFFF"/>
                </a:solidFill>
                <a:latin typeface="Calibri"/>
              </a:rPr>
              <a:t>Duty-based: judge by duties or rules</a:t>
            </a:r>
          </a:p>
          <a:p>
            <a:pPr algn="l" marL="342900" indent="-342900">
              <a:spcBef>
                <a:spcPts val="0"/>
              </a:spcBef>
              <a:spcAft>
                <a:spcPts val="800"/>
              </a:spcAft>
              <a:buChar char="•"/>
            </a:pPr>
            <a:r>
              <a:rPr sz="1800">
                <a:solidFill>
                  <a:srgbClr val="FFFFFF"/>
                </a:solidFill>
                <a:latin typeface="Calibri"/>
              </a:rPr>
              <a:t>Character-based: what a good person would do</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8 · THREE FRAMEWORKS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Each lens argues both sides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Outcomes: safe study space vs. lost sleep</a:t>
            </a:r>
          </a:p>
          <a:p>
            <a:pPr algn="l" marL="342900" indent="-342900">
              <a:spcBef>
                <a:spcPts val="0"/>
              </a:spcBef>
              <a:spcAft>
                <a:spcPts val="800"/>
              </a:spcAft>
              <a:buChar char="•"/>
            </a:pPr>
            <a:r>
              <a:rPr sz="1800">
                <a:solidFill>
                  <a:srgbClr val="FFFFFF"/>
                </a:solidFill>
                <a:latin typeface="Calibri"/>
              </a:rPr>
              <a:t>Duties: provide what is needed vs. no harm</a:t>
            </a:r>
          </a:p>
          <a:p>
            <a:pPr algn="l" marL="342900" indent="-342900">
              <a:spcBef>
                <a:spcPts val="0"/>
              </a:spcBef>
              <a:spcAft>
                <a:spcPts val="800"/>
              </a:spcAft>
              <a:buChar char="•"/>
            </a:pPr>
            <a:r>
              <a:rPr sz="1800">
                <a:solidFill>
                  <a:srgbClr val="FFFFFF"/>
                </a:solidFill>
                <a:latin typeface="Calibri"/>
              </a:rPr>
              <a:t>Character: caring vs. valuing rest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8 · BOTH SIDES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Straw man vs. steelman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Straw man: a dorm, not a library</a:t>
            </a:r>
          </a:p>
          <a:p>
            <a:pPr algn="l" marL="342900" indent="-342900">
              <a:spcBef>
                <a:spcPts val="0"/>
              </a:spcBef>
              <a:spcAft>
                <a:spcPts val="800"/>
              </a:spcAft>
              <a:buChar char="•"/>
            </a:pPr>
            <a:r>
              <a:rPr sz="1800">
                <a:solidFill>
                  <a:srgbClr val="FFFFFF"/>
                </a:solidFill>
                <a:latin typeface="Calibri"/>
              </a:rPr>
              <a:t>Answers a claim no premise makes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Steelman: O1, O2, O3 at full strength</a:t>
            </a:r>
          </a:p>
          <a:p>
            <a:pPr algn="l" marL="342900" indent="-342900">
              <a:spcBef>
                <a:spcPts val="0"/>
              </a:spcBef>
              <a:spcAft>
                <a:spcPts val="800"/>
              </a:spcAft>
              <a:buChar char="•"/>
            </a:pPr>
            <a:r>
              <a:rPr sz="1800">
                <a:solidFill>
                  <a:srgbClr val="FFFFFF"/>
                </a:solidFill>
                <a:latin typeface="Calibri"/>
              </a:rPr>
              <a:t>Holders would accept the wording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8 · STEELMAN THE OTHER SIDE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Map, object, reply, weak link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P2, P3 linked; P4 supports modest cost</a:t>
            </a:r>
          </a:p>
          <a:p>
            <a:pPr algn="l" marL="342900" indent="-342900">
              <a:spcBef>
                <a:spcPts val="0"/>
              </a:spcBef>
              <a:spcAft>
                <a:spcPts val="800"/>
              </a:spcAft>
              <a:buChar char="•"/>
            </a:pPr>
            <a:r>
              <a:rPr sz="1800">
                <a:solidFill>
                  <a:srgbClr val="FFFFFF"/>
                </a:solidFill>
                <a:latin typeface="Calibri"/>
              </a:rPr>
              <a:t>Objection and reply: arrows marked against</a:t>
            </a:r>
          </a:p>
          <a:p>
            <a:pPr algn="l" marL="342900" indent="-342900">
              <a:spcBef>
                <a:spcPts val="0"/>
              </a:spcBef>
              <a:spcAft>
                <a:spcPts val="800"/>
              </a:spcAft>
              <a:buChar char="•"/>
            </a:pPr>
            <a:r>
              <a:rPr sz="1800">
                <a:solidFill>
                  <a:srgbClr val="FFFFFF"/>
                </a:solidFill>
                <a:latin typeface="Calibri"/>
              </a:rPr>
              <a:t>Weakest point: the reply's factual claim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8 · BUILD AND DEFEND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Name the claim, then test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11 kinds of argument, 11 matched tests</a:t>
            </a:r>
          </a:p>
          <a:p>
            <a:pPr algn="l" marL="342900" indent="-342900">
              <a:spcBef>
                <a:spcPts val="0"/>
              </a:spcBef>
              <a:spcAft>
                <a:spcPts val="800"/>
              </a:spcAft>
              <a:buChar char="•"/>
            </a:pPr>
            <a:r>
              <a:rPr sz="1800">
                <a:solidFill>
                  <a:srgbClr val="FFFFFF"/>
                </a:solidFill>
                <a:latin typeface="Calibri"/>
              </a:rPr>
              <a:t>Must follow: counterexample; causal: confounding check</a:t>
            </a:r>
          </a:p>
          <a:p>
            <a:pPr algn="l" marL="342900" indent="-342900">
              <a:spcBef>
                <a:spcPts val="0"/>
              </a:spcBef>
              <a:spcAft>
                <a:spcPts val="800"/>
              </a:spcAft>
              <a:buChar char="•"/>
            </a:pPr>
            <a:r>
              <a:rPr sz="1800">
                <a:solidFill>
                  <a:srgbClr val="FFFFFF"/>
                </a:solidFill>
                <a:latin typeface="Calibri"/>
              </a:rPr>
              <a:t>Ought: the value-and-fact split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8 · THE COURSE SYNTHESIS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library objection</a:t>
            </a:r>
          </a:p>
          <a:p>
            <a:pPr algn="l" marL="342900" indent="-342900">
              <a:spcBef>
                <a:spcPts val="0"/>
              </a:spcBef>
              <a:spcAft>
                <a:spcPts val="800"/>
              </a:spcAft>
              <a:buChar char="•"/>
            </a:pPr>
            <a:r>
              <a:rPr sz="1800">
                <a:solidFill>
                  <a:srgbClr val="FFFFFF"/>
                </a:solidFill>
                <a:latin typeface="Calibri"/>
              </a:rPr>
              <a:t>Watch for: a straw man or a verdict</a:t>
            </a:r>
          </a:p>
          <a:p>
            <a:pPr algn="l" marL="342900" indent="-342900">
              <a:spcBef>
                <a:spcPts val="0"/>
              </a:spcBef>
              <a:spcAft>
                <a:spcPts val="800"/>
              </a:spcAft>
              <a:buChar char="•"/>
            </a:pPr>
            <a:r>
              <a:rPr sz="1800">
                <a:solidFill>
                  <a:srgbClr val="FFFFFF"/>
                </a:solidFill>
                <a:latin typeface="Calibri"/>
              </a:rPr>
              <a:t>Check: steelman wording, no side taken</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ought we to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Value, fact, and the test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Split value premise from factual premise</a:t>
            </a:r>
          </a:p>
          <a:p>
            <a:pPr algn="l" marL="342900" indent="-342900">
              <a:spcBef>
                <a:spcPts val="0"/>
              </a:spcBef>
              <a:spcAft>
                <a:spcPts val="800"/>
              </a:spcAft>
              <a:buChar char="•"/>
            </a:pPr>
            <a:r>
              <a:rPr sz="1800">
                <a:solidFill>
                  <a:srgbClr val="FFFFFF"/>
                </a:solidFill>
                <a:latin typeface="Calibri"/>
              </a:rPr>
              <a:t>Frameworks are lenses, not judges</a:t>
            </a:r>
          </a:p>
          <a:p>
            <a:pPr algn="l" marL="342900" indent="-342900">
              <a:spcBef>
                <a:spcPts val="0"/>
              </a:spcBef>
              <a:spcAft>
                <a:spcPts val="800"/>
              </a:spcAft>
              <a:buChar char="•"/>
            </a:pPr>
            <a:r>
              <a:rPr sz="1800">
                <a:solidFill>
                  <a:srgbClr val="FFFFFF"/>
                </a:solidFill>
                <a:latin typeface="Calibri"/>
              </a:rPr>
              <a:t>Steelman, reply, name the weak link</a:t>
            </a:r>
          </a:p>
          <a:p>
            <a:pPr algn="l" marL="342900" indent="-342900">
              <a:spcBef>
                <a:spcPts val="0"/>
              </a:spcBef>
              <a:spcAft>
                <a:spcPts val="800"/>
              </a:spcAft>
              <a:buChar char="•"/>
            </a:pPr>
            <a:r>
              <a:rPr sz="1800">
                <a:solidFill>
                  <a:srgbClr val="FFFFFF"/>
                </a:solidFill>
                <a:latin typeface="Calibri"/>
              </a:rPr>
              <a:t>Next: the cumulative final</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FINAL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ought we to do?</dc:title>
  <dc:subject>What ought we to do? — Week 15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