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the first week of the course. Before anything else, point students to the current syllabus as the authoritative source for how the course runs, then keep this opening on the ideas. The week's orienting question is simple to say and takes the whole course to answer: what does an anthropologist notice that everyone else walks past? Preview the path for this lecture. We will define anthropology, name its four subfields, clear away three common wrong turns, build the three habits of the anthropological perspective, tell the field's history in two sentences, and take a first look at an illustrative farmers' market the course returns to every week. Tell students that nothing earlier is assumed: no background in anthropology and no math beyond one subtraction. Then move to the hook, which starts with a first day at a new job.</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first day at a new job. Everyone else knew where the clean mugs were kept, who to ask about the schedule, and which jokes were safe, and nobody had written any of it down. The newcomer watches, guesses, and asks careful questions until the unwritten rules make sense. That is close to the starting point of anthropology: learning a way of life you were not raised in by spending time with the people who live it. DO: ask the room for one unwritten rule they learned the hard way at a job, a team, or a club. Take three answers and write each on the board as a short phrase. Then ask what a first-time visitor would have needed to know to avoid the mistake. Hold the list; slide 12 returns to the same two questions at the market.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shared dataset by name. Dataset A, the running fieldwork site, is an illustrative, unnamed weekly neighborhood farmers' market, constructed for this course, so no real market, vendor, or shopper is described. It has 24 stalls and is open one morning a week, from 8:00 a.m. to noon. The market manager assigns stall locations, collects a weekly stall fee, and rings the opening bell, and the vendors' association votes on the market's rules. Explain why one place matters: each week a new concept is tried on the same market, so students watch a single setting grow richer as their tools grow. Say plainly that the course will not travel anywhere; it will learn to see one ordinary place carefully. The values to remember this week are 24 stalls and the hours from 8 to 12.</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from a family holiday dinner: someone cooked since morning, a grandparent sits at the head of the table, two cousins argue about a game, and every family thinks its own way is the normal one. Then give the course's definition. Anthropology is the study of humans across place and time: how people live, speak, organize themselves, and make meaning, and how human bodies and ways of life have varied and changed. Gloss the two big phrases. Across place means comparing people in many settings, from a small island village to a big-city office. Across time means looking at how human life has changed, from the distant past to the present. Stress the last bullet: the definition says humans, with no exception for your own town, so anthropologists study every society, including their own. DO: ask students to name one setting in their own week that the definition covers.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four researchers walking through one neighborhood: one watches greetings, one listens to talk, one digs where an old building stood, and one studies how the residents grow and vary. In the United States, anthropology is usually divided into these four subfields. Cultural anthropology studies ways of life in the present, mainly through long-term fieldwork among the people themselves. Linguistic anthropology studies language in social life: how people speak, what their ways of speaking mean, and how speech varies and changes. Archaeology studies past human ways of life through the material remains people left behind; it is not fossil-hunting in general. Biological anthropology studies human evolution and human biological variation. DO: read each subfield aloud and ask students for one everyday question it could ask about their own campus; take one answer per subfield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fifth label runs across all four subfields. Applied anthropology is the use of anthropology's methods to address practical problems, in fields such as health, business, and heritage. An applied anthropologist might have trained in any of the four subfields and then put that training to work outside a classroom, so applied work is not a fifth box beside the other four. Add one piece of history: Franz Boas is credited with shaping this four-field approach in American anthropology in the early twentieth century, and his name returns later in this lecture. Then give the honesty note. This is the cultural anthropology course, not a survey of all four subfields, so archaeology and biological anthropology return only where the cultural course needs them. DO: ask why a course might choose one subfield instead of surveying all four, and take two answers.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worked example on Dataset A, the market with 24 stalls. A cultural question asks how vendors and shoppers act at the stalls and what it means to them. A linguistic question asks which words and styles of speech people use there. An archaeological question asks what the market's material remains, such as crates, stall posts, and receipts, would show someone studying it long after it closed. A biological question asks how the diets people build from stalls like these connect to human biological variation. Applied anthropology runs across all four, for example by helping the vendors' association make the market easier for a first-time shopper to use, an illustrative task. DO: before revealing each bullet, name the subfield and have pairs write the question they would ask; compare their versions with the vetted one, and note that the subfields overlap, since a question about speech is also cultural.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Take apart the common picture of an anthropologist digging up dinosaur bones somewhere remote; it holds three mistakes. On the left are the myths and on the right are the corrections. First, dinosaurs belong to paleontology, a different field; anthropology studies humans. Second, archaeology studies past human ways of life through what people left behind, not fossil-hunting in general. Third, anthropology is not the study of remote or exotic peoples only. Anthropologists study every society, including their own. Point out what the word exotic quietly does: it sorts people into strange and normal, as if one group were the measuring stick, and the field rejects that ranking. DO: read this sentence aloud: anthropologists hunt for dinosaur fossils among exotic tribes. Ask pairs to find all three wrong turns and rewrite it; the vetted fix is: anthropologists study humans across place and time, in every society, including their own.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Return to the holiday dinner. You could study only the food, but the food connects to who cooked it, who paid, who sits where, what the day means, and which arguments return every year; pull one thread and the others move. The anthropological perspective is the discipline's way of looking at human life, made of three habits used together. Holism is the habit of looking at how the parts of a way of life fit together, such as making a living, family ties, rules, and beliefs, instead of studying one part alone. Comparison is the habit of setting a practice beside the same kind of practice in other societies, so what seems natural in one place shows up as one arrangement among several. Fieldwork is long-term research among the people being studied, the discipline's signature method. DO: ask which mistake each habit guards against, and collect three answers.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three habits on Dataset A. Holism: the 24 stalls tie together farming, the family that runs one of the stalls, the manager's stall assignments and weekly fee, the vendors' association's rules, and the opening bell, and you look at how those parts fit together. Comparison: set the weekly market beside a supermarket checkout, the same kind of practice, buying food, in another setting. The supermarket has posted hours but no opening bell and no vendors' association, so the market's routine is one arrangement among several, not the natural way to buy food. Fieldwork: one first look is not fieldwork; the course returns to the same market every week. DO: have students state the reading in one sentence, then reveal the vetted one: the market is more than a place to buy food; seen holistically, compared, and studied over time, it is a small way of life.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Tell the history in two sentences. On the left: many nineteenth-century scholars, working in the 1800s, compared customs from reports written by travelers, missionaries, and colonial officials without living among the people described, the approach later called the armchair approach. On the right: in the early twentieth century, the early 1900s, the discipline turned to long-term fieldwork, associated with Boas in the United States and with Malinowski's fieldwork in the Trobriand Islands in the 1910s. Malinowski later wrote it up in Argonauts of the Western Pacific (1922). Add the caveat that armchair is a later, slightly teasing label; those scholars did real comparative work, and their limitation was relying on other people's reports. DO: ask whether a single afternoon visit counts as fieldwork. The vetted answer is no: fieldwork is long-term, and an afternoon is a first look.</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Take the first look at the running fieldwork site, the illustrative market of 24 stalls open one morning a week from 8:00 a.m. to noon. Work the one number on the board: noon is 12 on the clock, and 12 − 8 = 4, so the market is open 4 hours each market day. Then ask the two first-look questions. What do you notice first? Most people notice crates, stalls, shoppers, and a bell. What would a first-time visitor not know? A newcomer would not know what the bell signals or who decided which vendor stands where. Record both questions and leave them open; the course returns to the bell in later weeks. DO: point back to the hook list on the board and show that the newcomer's questions at a job and at the market are the same move, then have pairs add one more question a first-time visitor might ask.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farmers' market has 24 stalls and is open from 8:00 a.m. to noon. In three sentences, explain what an anthropologist would study there and how. Compare the response with the week's vetted reading: anthropology studies humans across place and time in every society, and the anthropological perspective is holism, comparison, and long-term fieldwork. Name the likely errors before you run it. A chatbot may describe anthropology as the study of exotic or remote peoples, call archaeology fossil-hunting, or claim one morning's visit is enough to know the market. Have students mark each error and correct it by hand. The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Anthropology is the study of humans across place and time, in every society, including your own. The four subfields are cultural, linguistic, archaeological, and biological, and applied anthropology runs across all four. Dinosaurs belong to paleontology, archaeology is not fossil-hunting, and no people are exotic to the field. The anthropological perspective is holism, comparison, and fieldwork, and the field moved from the armchair of the 1800s to long-term fieldwork in the early 1900s. The market has 24 stalls and is open 4 hours each market day. Next week, The Culture Concept, gives culture its first definition and a method for describing a practice before judging it. DO: have each student write one sentence naming the habit they found hardest and one question they still have about the market's bell; collect them as exit tickets.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Seeing people as an anthropologist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 · Anthropology and the Anthropological Perspective</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 · WHERE THE COURSE BEGINS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Your first day, decoded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EVERYONE KNEW BUT YOU</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market, all course long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 A · THE RUNNING FIELDWORK SITE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Humans across place and time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How people live, speak, and organize</a:t>
            </a:r>
          </a:p>
          <a:p>
            <a:pPr algn="l" marL="342900" indent="-342900">
              <a:spcBef>
                <a:spcPts val="0"/>
              </a:spcBef>
              <a:spcAft>
                <a:spcPts val="800"/>
              </a:spcAft>
              <a:buChar char="•"/>
            </a:pPr>
            <a:r>
              <a:rPr sz="1800">
                <a:solidFill>
                  <a:srgbClr val="FFFFFF"/>
                </a:solidFill>
                <a:latin typeface="Calibri"/>
              </a:rPr>
              <a:t>How they make meaning</a:t>
            </a:r>
          </a:p>
          <a:p>
            <a:pPr algn="l" marL="342900" indent="-342900">
              <a:spcBef>
                <a:spcPts val="0"/>
              </a:spcBef>
              <a:spcAft>
                <a:spcPts val="800"/>
              </a:spcAft>
              <a:buChar char="•"/>
            </a:pPr>
            <a:r>
              <a:rPr sz="1800">
                <a:solidFill>
                  <a:srgbClr val="FFFFFF"/>
                </a:solidFill>
                <a:latin typeface="Calibri"/>
              </a:rPr>
              <a:t>How bodies and ways of life vary and change</a:t>
            </a:r>
          </a:p>
          <a:p>
            <a:pPr algn="l" marL="342900" indent="-342900">
              <a:spcBef>
                <a:spcPts val="0"/>
              </a:spcBef>
              <a:spcAft>
                <a:spcPts val="800"/>
              </a:spcAft>
              <a:buChar char="•"/>
            </a:pPr>
            <a:r>
              <a:rPr sz="1800">
                <a:solidFill>
                  <a:srgbClr val="FFFFFF"/>
                </a:solidFill>
                <a:latin typeface="Calibri"/>
              </a:rPr>
              <a:t>Every society, including your own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5 · THE DEFINITION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subfields, one subject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Cultural: ways of life in the present</a:t>
            </a:r>
          </a:p>
          <a:p>
            <a:pPr algn="l" marL="342900" indent="-342900">
              <a:spcBef>
                <a:spcPts val="0"/>
              </a:spcBef>
              <a:spcAft>
                <a:spcPts val="800"/>
              </a:spcAft>
              <a:buChar char="•"/>
            </a:pPr>
            <a:r>
              <a:rPr sz="1800">
                <a:solidFill>
                  <a:srgbClr val="FFFFFF"/>
                </a:solidFill>
                <a:latin typeface="Calibri"/>
              </a:rPr>
              <a:t>Linguistic: language in social life</a:t>
            </a:r>
          </a:p>
          <a:p>
            <a:pPr algn="l" marL="342900" indent="-342900">
              <a:spcBef>
                <a:spcPts val="0"/>
              </a:spcBef>
              <a:spcAft>
                <a:spcPts val="800"/>
              </a:spcAft>
              <a:buChar char="•"/>
            </a:pPr>
            <a:r>
              <a:rPr sz="1800">
                <a:solidFill>
                  <a:srgbClr val="FFFFFF"/>
                </a:solidFill>
                <a:latin typeface="Calibri"/>
              </a:rPr>
              <a:t>Archaeology: past lives through material remains</a:t>
            </a:r>
          </a:p>
          <a:p>
            <a:pPr algn="l" marL="342900" indent="-342900">
              <a:spcBef>
                <a:spcPts val="0"/>
              </a:spcBef>
              <a:spcAft>
                <a:spcPts val="800"/>
              </a:spcAft>
              <a:buChar char="•"/>
            </a:pPr>
            <a:r>
              <a:rPr sz="1800">
                <a:solidFill>
                  <a:srgbClr val="FFFFFF"/>
                </a:solidFill>
                <a:latin typeface="Calibri"/>
              </a:rPr>
              <a:t>Biological: human evolution and variation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FOUR SUBFIELDS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Applied work runs across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Applied: methods used on practical problems</a:t>
            </a:r>
          </a:p>
          <a:p>
            <a:pPr algn="l" marL="342900" indent="-342900">
              <a:spcBef>
                <a:spcPts val="0"/>
              </a:spcBef>
              <a:spcAft>
                <a:spcPts val="800"/>
              </a:spcAft>
              <a:buChar char="•"/>
            </a:pPr>
            <a:r>
              <a:rPr sz="1800">
                <a:solidFill>
                  <a:srgbClr val="FFFFFF"/>
                </a:solidFill>
                <a:latin typeface="Calibri"/>
              </a:rPr>
              <a:t>Health, business, heritage</a:t>
            </a:r>
          </a:p>
          <a:p>
            <a:pPr algn="l" marL="342900" indent="-342900">
              <a:spcBef>
                <a:spcPts val="0"/>
              </a:spcBef>
              <a:spcAft>
                <a:spcPts val="800"/>
              </a:spcAft>
              <a:buChar char="•"/>
            </a:pPr>
            <a:r>
              <a:rPr sz="1800">
                <a:solidFill>
                  <a:srgbClr val="FFFFFF"/>
                </a:solidFill>
                <a:latin typeface="Calibri"/>
              </a:rPr>
              <a:t>Boas shaped the four-field approach</a:t>
            </a:r>
          </a:p>
          <a:p>
            <a:pPr algn="l" marL="342900" indent="-342900">
              <a:spcBef>
                <a:spcPts val="0"/>
              </a:spcBef>
              <a:spcAft>
                <a:spcPts val="800"/>
              </a:spcAft>
              <a:buChar char="•"/>
            </a:pPr>
            <a:r>
              <a:rPr sz="1800">
                <a:solidFill>
                  <a:srgbClr val="FFFFFF"/>
                </a:solidFill>
                <a:latin typeface="Calibri"/>
              </a:rPr>
              <a:t>This course: the cultural subfield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5 · ACROSS THE FOUR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questions, one market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Cultural: how do people act at stalls?</a:t>
            </a:r>
          </a:p>
          <a:p>
            <a:pPr algn="l" marL="342900" indent="-342900">
              <a:spcBef>
                <a:spcPts val="0"/>
              </a:spcBef>
              <a:spcAft>
                <a:spcPts val="800"/>
              </a:spcAft>
              <a:buChar char="•"/>
            </a:pPr>
            <a:r>
              <a:rPr sz="1800">
                <a:solidFill>
                  <a:srgbClr val="FFFFFF"/>
                </a:solidFill>
                <a:latin typeface="Calibri"/>
              </a:rPr>
              <a:t>Linguistic: which words do they use?</a:t>
            </a:r>
          </a:p>
          <a:p>
            <a:pPr algn="l" marL="342900" indent="-342900">
              <a:spcBef>
                <a:spcPts val="0"/>
              </a:spcBef>
              <a:spcAft>
                <a:spcPts val="800"/>
              </a:spcAft>
              <a:buChar char="•"/>
            </a:pPr>
            <a:r>
              <a:rPr sz="1800">
                <a:solidFill>
                  <a:srgbClr val="FFFFFF"/>
                </a:solidFill>
                <a:latin typeface="Calibri"/>
              </a:rPr>
              <a:t>Archaeology: what would crates and receipts show?</a:t>
            </a:r>
          </a:p>
          <a:p>
            <a:pPr algn="l" marL="342900" indent="-342900">
              <a:spcBef>
                <a:spcPts val="0"/>
              </a:spcBef>
              <a:spcAft>
                <a:spcPts val="800"/>
              </a:spcAft>
              <a:buChar char="•"/>
            </a:pPr>
            <a:r>
              <a:rPr sz="1800">
                <a:solidFill>
                  <a:srgbClr val="FFFFFF"/>
                </a:solidFill>
                <a:latin typeface="Calibri"/>
              </a:rPr>
              <a:t>Biological: how do diets link to variation?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FOUR QUESTIONS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Myth vs. the field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Myth: dinosaurs and fossil digs</a:t>
            </a:r>
          </a:p>
          <a:p>
            <a:pPr algn="l" marL="342900" indent="-342900">
              <a:spcBef>
                <a:spcPts val="0"/>
              </a:spcBef>
              <a:spcAft>
                <a:spcPts val="800"/>
              </a:spcAft>
              <a:buChar char="•"/>
            </a:pPr>
            <a:r>
              <a:rPr sz="1800">
                <a:solidFill>
                  <a:srgbClr val="FFFFFF"/>
                </a:solidFill>
                <a:latin typeface="Calibri"/>
              </a:rPr>
              <a:t>Myth: only exotic peoples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Field: humans, past and present</a:t>
            </a:r>
          </a:p>
          <a:p>
            <a:pPr algn="l" marL="342900" indent="-342900">
              <a:spcBef>
                <a:spcPts val="0"/>
              </a:spcBef>
              <a:spcAft>
                <a:spcPts val="800"/>
              </a:spcAft>
              <a:buChar char="•"/>
            </a:pPr>
            <a:r>
              <a:rPr sz="1800">
                <a:solidFill>
                  <a:srgbClr val="FFFFFF"/>
                </a:solidFill>
                <a:latin typeface="Calibri"/>
              </a:rPr>
              <a:t>Field: every society, including yours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habits, used together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Holism: how the parts fit together</a:t>
            </a:r>
          </a:p>
          <a:p>
            <a:pPr algn="l" marL="342900" indent="-342900">
              <a:spcBef>
                <a:spcPts val="0"/>
              </a:spcBef>
              <a:spcAft>
                <a:spcPts val="800"/>
              </a:spcAft>
              <a:buChar char="•"/>
            </a:pPr>
            <a:r>
              <a:rPr sz="1800">
                <a:solidFill>
                  <a:srgbClr val="FFFFFF"/>
                </a:solidFill>
                <a:latin typeface="Calibri"/>
              </a:rPr>
              <a:t>Comparison: the same practice elsewhere</a:t>
            </a:r>
          </a:p>
          <a:p>
            <a:pPr algn="l" marL="342900" indent="-342900">
              <a:spcBef>
                <a:spcPts val="0"/>
              </a:spcBef>
              <a:spcAft>
                <a:spcPts val="800"/>
              </a:spcAft>
              <a:buChar char="•"/>
            </a:pPr>
            <a:r>
              <a:rPr sz="1800">
                <a:solidFill>
                  <a:srgbClr val="FFFFFF"/>
                </a:solidFill>
                <a:latin typeface="Calibri"/>
              </a:rPr>
              <a:t>Fieldwork: long-term study among people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5 · THE PERSPECTIVE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market, seen whole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Holism: stalls, family, fee, rules, bell</a:t>
            </a:r>
          </a:p>
          <a:p>
            <a:pPr algn="l" marL="342900" indent="-342900">
              <a:spcBef>
                <a:spcPts val="0"/>
              </a:spcBef>
              <a:spcAft>
                <a:spcPts val="800"/>
              </a:spcAft>
              <a:buChar char="•"/>
            </a:pPr>
            <a:r>
              <a:rPr sz="1800">
                <a:solidFill>
                  <a:srgbClr val="FFFFFF"/>
                </a:solidFill>
                <a:latin typeface="Calibri"/>
              </a:rPr>
              <a:t>Comparison: beside a supermarket checkout</a:t>
            </a:r>
          </a:p>
          <a:p>
            <a:pPr algn="l" marL="342900" indent="-342900">
              <a:spcBef>
                <a:spcPts val="0"/>
              </a:spcBef>
              <a:spcAft>
                <a:spcPts val="800"/>
              </a:spcAft>
              <a:buChar char="•"/>
            </a:pPr>
            <a:r>
              <a:rPr sz="1800">
                <a:solidFill>
                  <a:srgbClr val="FFFFFF"/>
                </a:solidFill>
                <a:latin typeface="Calibri"/>
              </a:rPr>
              <a:t>Fieldwork: return every week, not once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HOLISM AND COMPARISON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Armchair vs. the field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1800s: compare others' reports</a:t>
            </a:r>
          </a:p>
          <a:p>
            <a:pPr algn="l" marL="342900" indent="-342900">
              <a:spcBef>
                <a:spcPts val="0"/>
              </a:spcBef>
              <a:spcAft>
                <a:spcPts val="800"/>
              </a:spcAft>
              <a:buChar char="•"/>
            </a:pPr>
            <a:r>
              <a:rPr sz="1800">
                <a:solidFill>
                  <a:srgbClr val="FFFFFF"/>
                </a:solidFill>
                <a:latin typeface="Calibri"/>
              </a:rPr>
              <a:t>Never living among the people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Early 1900s: long-term fieldwork</a:t>
            </a:r>
          </a:p>
          <a:p>
            <a:pPr algn="l" marL="342900" indent="-342900">
              <a:spcBef>
                <a:spcPts val="0"/>
              </a:spcBef>
              <a:spcAft>
                <a:spcPts val="800"/>
              </a:spcAft>
              <a:buChar char="•"/>
            </a:pPr>
            <a:r>
              <a:rPr sz="1800">
                <a:solidFill>
                  <a:srgbClr val="FFFFFF"/>
                </a:solidFill>
                <a:latin typeface="Calibri"/>
              </a:rPr>
              <a:t>Boas; Malinowski in the 1910s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5 · THE HISTORY</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Notice first, then ask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24 stalls; open 8:00 a.m. to noon</a:t>
            </a:r>
          </a:p>
          <a:p>
            <a:pPr algn="l" marL="342900" indent="-342900">
              <a:spcBef>
                <a:spcPts val="0"/>
              </a:spcBef>
              <a:spcAft>
                <a:spcPts val="800"/>
              </a:spcAft>
              <a:buChar char="•"/>
            </a:pPr>
            <a:r>
              <a:rPr sz="1800">
                <a:solidFill>
                  <a:srgbClr val="FFFFFF"/>
                </a:solidFill>
                <a:latin typeface="Calibri"/>
              </a:rPr>
              <a:t>Hours open: 12 − 8 = 4</a:t>
            </a:r>
          </a:p>
          <a:p>
            <a:pPr algn="l" marL="342900" indent="-342900">
              <a:spcBef>
                <a:spcPts val="0"/>
              </a:spcBef>
              <a:spcAft>
                <a:spcPts val="800"/>
              </a:spcAft>
              <a:buChar char="•"/>
            </a:pPr>
            <a:r>
              <a:rPr sz="1800">
                <a:solidFill>
                  <a:srgbClr val="FFFFFF"/>
                </a:solidFill>
                <a:latin typeface="Calibri"/>
              </a:rPr>
              <a:t>What do you notice first?</a:t>
            </a:r>
          </a:p>
          <a:p>
            <a:pPr algn="l" marL="342900" indent="-342900">
              <a:spcBef>
                <a:spcPts val="0"/>
              </a:spcBef>
              <a:spcAft>
                <a:spcPts val="800"/>
              </a:spcAft>
              <a:buChar char="•"/>
            </a:pPr>
            <a:r>
              <a:rPr sz="1800">
                <a:solidFill>
                  <a:srgbClr val="FFFFFF"/>
                </a:solidFill>
                <a:latin typeface="Calibri"/>
              </a:rPr>
              <a:t>What would a newcomer not know?</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5 · THE FIRST LOOK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market prompt</a:t>
            </a:r>
          </a:p>
          <a:p>
            <a:pPr algn="l" marL="342900" indent="-342900">
              <a:spcBef>
                <a:spcPts val="0"/>
              </a:spcBef>
              <a:spcAft>
                <a:spcPts val="800"/>
              </a:spcAft>
              <a:buChar char="•"/>
            </a:pPr>
            <a:r>
              <a:rPr sz="1800">
                <a:solidFill>
                  <a:srgbClr val="FFFFFF"/>
                </a:solidFill>
                <a:latin typeface="Calibri"/>
              </a:rPr>
              <a:t>Check: anthropology limited to exotic peoples?</a:t>
            </a:r>
          </a:p>
          <a:p>
            <a:pPr algn="l" marL="342900" indent="-342900">
              <a:spcBef>
                <a:spcPts val="0"/>
              </a:spcBef>
              <a:spcAft>
                <a:spcPts val="800"/>
              </a:spcAft>
              <a:buChar char="•"/>
            </a:pPr>
            <a:r>
              <a:rPr sz="1800">
                <a:solidFill>
                  <a:srgbClr val="FFFFFF"/>
                </a:solidFill>
                <a:latin typeface="Calibri"/>
              </a:rPr>
              <a:t>Check: one visit called fieldwork?</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Seeing people as an anthropologist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One market, three habits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Anthropology: humans across place and time</a:t>
            </a:r>
          </a:p>
          <a:p>
            <a:pPr algn="l" marL="342900" indent="-342900">
              <a:spcBef>
                <a:spcPts val="0"/>
              </a:spcBef>
              <a:spcAft>
                <a:spcPts val="800"/>
              </a:spcAft>
              <a:buChar char="•"/>
            </a:pPr>
            <a:r>
              <a:rPr sz="1800">
                <a:solidFill>
                  <a:srgbClr val="FFFFFF"/>
                </a:solidFill>
                <a:latin typeface="Calibri"/>
              </a:rPr>
              <a:t>Four subfields; applied runs across</a:t>
            </a:r>
          </a:p>
          <a:p>
            <a:pPr algn="l" marL="342900" indent="-342900">
              <a:spcBef>
                <a:spcPts val="0"/>
              </a:spcBef>
              <a:spcAft>
                <a:spcPts val="800"/>
              </a:spcAft>
              <a:buChar char="•"/>
            </a:pPr>
            <a:r>
              <a:rPr sz="1800">
                <a:solidFill>
                  <a:srgbClr val="FFFFFF"/>
                </a:solidFill>
                <a:latin typeface="Calibri"/>
              </a:rPr>
              <a:t>Holism, comparison, fieldwork</a:t>
            </a:r>
          </a:p>
          <a:p>
            <a:pPr algn="l" marL="342900" indent="-342900">
              <a:spcBef>
                <a:spcPts val="0"/>
              </a:spcBef>
              <a:spcAft>
                <a:spcPts val="800"/>
              </a:spcAft>
              <a:buChar char="•"/>
            </a:pPr>
            <a:r>
              <a:rPr sz="1800">
                <a:solidFill>
                  <a:srgbClr val="FFFFFF"/>
                </a:solidFill>
                <a:latin typeface="Calibri"/>
              </a:rPr>
              <a:t>Next: The Culture Concept</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Seeing people as an anthropologist</dc:title>
  <dc:subject>Seeing people as an anthropologist — Week 01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