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2. Before anything else, point students to the current syllabus as the authoritative source for how the course runs, then keep this opening on the ideas. The week's orienting question: what exactly is culture, and how do you describe someone's way of life before you judge it? Preview the path. We will read Tylor's definition of culture, the field's first, and count what it names; lay out the five characteristics of culture; separate culture from society and enculturation from acculturation; read norms, values, and symbols at a family dinner and at the course's market; name ethnocentrism and the method of cultural relativism; and finish with Miner's Nacirema. Remind students that Week 1's habits of holism and comparison are about to get something to work on. Then move to the hook.</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Open with a graduation. Rows of people sit in matching caps and gowns, a name is read, one person crosses a stage, and one family cheers louder than everyone around them. Then a tassel moves from one side of a cap to the other, and the whole room knows something changed. Nobody handed out a manual; everyone already knew when to clap, what the gown means, and why the tassel matters. That shared, learned knowing is culture. DO: ask the room for three things people at a graduation do without being told, such as standing, clapping, or taking a photo at a set moment. Write each on the board. Then ask where each person learned it. The expected answer is from family and friends over many years, not from a rulebook. Hold the list for slide 6.</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Introduce this week's shared data by name. Dataset A is the running fieldwork site from Week 1: an illustrative, unnamed weekly neighborhood farmers' market with 24 stalls, open one morning a week, from 8:00 a.m. to noon, constructed for this course, so no real market, vendor, or shopper is described. This week we look at its opening routine. At 8:00 a.m. the market manager rings a hand bell, vendors call out Bell's rung, and the first sales begin within a minute. On an illustrative visit, at 7:40 a.m., vendors unloaded crates and no money changed hands though two shoppers were already waiting. We will also count the items in Tylor's definition and line up two pinned years, 1871 and 1956. The values to remember are 24 stalls, the bell at 8:00, and the wait that began at 7:40.</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Start from everyday talk, where culture often means opera, museums, or a city's art scene, the high culture you dress up for. Then give the field's first definition, from Tylor (1871), Primitive Culture, quoted exactly: Culture or Civilization, taken in its wide ethnographic sense, is that complex whole which includes knowledge, belief, art, morals, law, custom, and any other capabilities and habits acquired by man as a member of society. Note that the title is the period's wording, which the course never uses in its own voice, and that man is the period's usage for all people. Gloss the bullets: knowledge, belief, art, morals, law, and custom are named; any other capabilities and habits keeps the list open; acquired as a member of society means culture is learned from others; and so culture is not the arts alone. That complex whole is holism from Week 1.</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Run the count live. Read the definition slowly and stop before the open-ended phrase any other capabilities and habits. The named items are knowledge, belief, art, morals, law, and custom, which is 6 items. Only 1 of them is art, the part of life the everyday word culture usually means. Subtract: 6 − 1 = 5, so 5 of the 6 named items are not the arts at all. In words: Tylor makes art one part of culture among many, so culture is the whole learned way of life. DO: before revealing the bullets, ask pairs to count the named items and say how many are the arts; collect counts, reveal 6 and 1, then have one pair say the subtraction aloud. Debrief the misconception that culture means the arts or high culture: a family's way of passing dishes at dinner counts as much as a symphony.</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Return to the board list from the hook. Every item on it fits the five characteristics of culture, the five features this course uses to describe any culture. Learned: greetings such as handshakes, bows, and fist bumps are learned, not inherited, so a child adopted at birth into a family on another continent grows up with that family's greetings. Shared but never uniform: a group holds it in common, yet people inside it disagree. Symbolic: meaning by agreement, as when a tassel means graduated. Integrated: change ripples, as when a workplace moves its meetings online and dress, chat, and who gets heard all shift. Changing: every culture shifts, and even Tylor's word man now reads as the period's usage. DO: have students tag each hook item with one characteristic; the expected tags lean on learned and symbolic.</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Teach two pairs that students often blur. Left side: culture is the learned way of life; society is the group of people who live a way of life together and interact, the people who share it. You can leave a society by moving away and still carry much of its culture. Right side: enculturation is the way a person learns their own culture growing up, mostly without noticing it; acculturation is the cultural change that follows sustained contact between groups, as each takes up and reworks some of the other's ways. Tell students acculturation returns in Week 15. DO: read two cases aloud and have the room vote. A child copies adults clapping at a graduation: enculturation. Two neighboring communities trade recipes and words over many years: acculturation. Then ask which characteristic the claim that culture is in the blood gets wrong; it misses that culture is learned.</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Start at a family dinner where phones stay off the table. Nobody wrote the rule down, yet a teenager who checks a message gets a look. Now define the three tools. A norm is a shared expectation for how people should behave in a setting, such as waiting for a signal before starting. A value is a shared idea about what is good, right, or important, which norms often protect. A symbol is something that stands for something else by convention, such as a flag, a gesture, a word, or a bell, with no natural link between the thing and its meaning. Read the dinner: no phones is the norm, time spent paying attention to each other is a value it may protect, and a basket by the door where the phones go could be a symbol. That sets up the market on the next slide.</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Work the canonical example from Dataset A, the illustrative market of 24 stalls. At 8:00 a.m. the manager rings a hand bell, vendors call out Bell's rung, and the first sales begin within a minute. The bell is a symbol: nothing about its sound means selling may begin, so the meaning is learned and shared. Waiting for it is a norm. On an illustrative visit, at 7:40 a.m., no money changed hands though two shoppers were already waiting; from 7:40 to 8:00 is 60 − 40 = 20 minutes of waiting with buyers present. One value the norm may protect is a fair start for every stall, a reading to test, not a fact. DO: show the four bullets one at a time; before each, ask the room to name symbol, norm, or value, then reveal. This is Week 1's bell question, now answered with this week's tools.</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Name the classic wrong turn: if a group shares a culture, everyone in it thinks the same. It is tempting because outsiders see the shared part first, all 24 stalls waiting for one bell. Then show the evidence on the face. Two vendors disagreed about whether bagging a regular's order before the bell counts as selling early. On the left, one vendor said a regular is the exception, so the order could be bagged early. On the right, the other said the rule is the rule, so everyone waits for the bell. Neither is the true voice of the market. A culture is shared but never uniform. DO: ask students to name a rule in their own family, team, or workplace that two people read differently, then write one example per side on the board. Close with the plain sentence: shared culture still holds more than one voice.</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Picture a first visit to a friend's family: shoes off at the door, dinner late, everyone talking at once. The first thought may be that's weird or that's rude. Ethnocentrism is judging another culture by the standards of one's own, and everyone begins from it by default; it is not something only other people have. Cultural relativism is a method: describing and understanding a practice in the terms of the culture it belongs to before judging it; it does not mean that anything goes. Benedict (1934), Patterns of Culture, gave an early, influential statement of the approach. Moral relativism is a separate claim, the philosophical claim that no moral judgment holds across cultures. The limits come from the discipline's own positions: the American Anthropological Association takes public positions on race and on research ethics. Use Week 1's rule that comparison describes before it ranks.</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Run the method on the market's bell rule. Step one, the ethnocentric first reaction: a shopper used to supermarkets says making buyers wait for a bell is slow and old-fashioned. Step two, describe it in the market's own terms: for the vendors, the bell marks the line between setting up and selling, and all 24 stalls keep it. Step three, ask what it does for the people involved: it may give every stall the same start, which links the norm to a value. Step four, judge with the description in hand. A shopper may still prefer an earlier start, but the judgment is now about a real rule with a real purpose. DO: give pairs one minute to rewrite the shopper's sentence as a description, read three aloud, and check each for a hidden ranking such as old-fashioned or backward.</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Ask someone to describe brushing their teeth to a person who has never seen it: twice a day, a small brush with stiff bristles and a flavored paste moves in set patterns. Said that way, a habit sounds like a ritual. That is the move in Miner (1956), Body Ritual among the Nacirema, American Anthropologist. Miner described ordinary American body care as if it were an unfamiliar people's ritual. Nacirema is American spelled backward, and the Nacirema are not a real people. Line up the pinned years: 1956 − 1871 = 85, so Miner wrote 85 years after Tylor's definition. DO: have each student describe one graduation moment Miner's way, with no explanation, in two sentences; read two aloud and ask which details sounded strange only because they were described from outside.</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activity puts a chatbot from the approved list, such as Claude, Gemini, or ChatGPT, to work on this week's material. DO: paste this exact prompt: An illustrative farmers' market has 24 stalls; at 8:00 a.m. a manager rings a bell and no one sells before it. Two vendors disagree about bagging a regular's order early. In three sentences, explain the bell rule as part of the market's culture. Compare the response with the vetted reading: the bell is a learned symbol, waiting is a shared norm, and the disagreement shows culture is shared, not uniform. Name the likely errors before running it. A chatbot may say all the vendors think alike, call the rule a quaint tradition, or invent an origin story for the bell. Have students mark each error and correct it by hand. The judgment rule for this activity: the tool drafts; you check.</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Recap in the order taught. Tylor's 1871 definition calls culture a complex whole, and art is only 1 of its 6 named items. Culture is learned, shared but never uniform, symbolic, integrated, and changing; it is the way of life, while society is the people. Enculturation is learning your own culture, and acculturation is change after sustained contact. At the market, the bell is a symbol, waiting is a norm, and two vendors disagree. Ethnocentrism is everyone's default; cultural relativism is a method, not anything goes. Miner's Nacirema, 85 years after Tylor, made the familiar strange. Next week, Fieldwork and Ethnographic Methods, shows how anthropologists record a culture fairly. DO: have each student write one norm and one symbol from their own week, plus one question they still have about the market's bell, and collect them as exit tickets.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Culture, learned and shared</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2 · The Culture Concept</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2 · WHAT CULTURE MEANS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Everyone knew the tassel</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HOOK · NOBODY HANDED OUT A MANUAL</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The opening bell rings</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DATASET A · THE RUNNING FIELDWORK SITE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 complex whole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Knowledge, belief, art, morals, law, custom</a:t>
            </a:r>
          </a:p>
          <a:p>
            <a:pPr algn="l" marL="342900" indent="-342900">
              <a:spcBef>
                <a:spcPts val="0"/>
              </a:spcBef>
              <a:spcAft>
                <a:spcPts val="800"/>
              </a:spcAft>
              <a:buChar char="•"/>
            </a:pPr>
            <a:r>
              <a:rPr sz="1800">
                <a:solidFill>
                  <a:srgbClr val="FFFFFF"/>
                </a:solidFill>
                <a:latin typeface="Calibri"/>
              </a:rPr>
              <a:t>Plus any other capabilities and habits</a:t>
            </a:r>
          </a:p>
          <a:p>
            <a:pPr algn="l" marL="342900" indent="-342900">
              <a:spcBef>
                <a:spcPts val="0"/>
              </a:spcBef>
              <a:spcAft>
                <a:spcPts val="800"/>
              </a:spcAft>
              <a:buChar char="•"/>
            </a:pPr>
            <a:r>
              <a:rPr sz="1800">
                <a:solidFill>
                  <a:srgbClr val="FFFFFF"/>
                </a:solidFill>
                <a:latin typeface="Calibri"/>
              </a:rPr>
              <a:t>Acquired as a member of society</a:t>
            </a:r>
          </a:p>
          <a:p>
            <a:pPr algn="l" marL="342900" indent="-342900">
              <a:spcBef>
                <a:spcPts val="0"/>
              </a:spcBef>
              <a:spcAft>
                <a:spcPts val="800"/>
              </a:spcAft>
              <a:buChar char="•"/>
            </a:pPr>
            <a:r>
              <a:rPr sz="1800">
                <a:solidFill>
                  <a:srgbClr val="FFFFFF"/>
                </a:solidFill>
                <a:latin typeface="Calibri"/>
              </a:rPr>
              <a:t>Not the arts alone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5 · THE DEFINITION</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Culture, learned and shared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02</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Six items, one art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6 named items before the open end</a:t>
            </a:r>
          </a:p>
          <a:p>
            <a:pPr algn="l" marL="342900" indent="-342900">
              <a:spcBef>
                <a:spcPts val="0"/>
              </a:spcBef>
              <a:spcAft>
                <a:spcPts val="800"/>
              </a:spcAft>
              <a:buChar char="•"/>
            </a:pPr>
            <a:r>
              <a:rPr sz="1800">
                <a:solidFill>
                  <a:srgbClr val="FFFFFF"/>
                </a:solidFill>
                <a:latin typeface="Calibri"/>
              </a:rPr>
              <a:t>Art: 1 of the 6</a:t>
            </a:r>
          </a:p>
          <a:p>
            <a:pPr algn="l" marL="342900" indent="-342900">
              <a:spcBef>
                <a:spcPts val="0"/>
              </a:spcBef>
              <a:spcAft>
                <a:spcPts val="800"/>
              </a:spcAft>
              <a:buChar char="•"/>
            </a:pPr>
            <a:r>
              <a:rPr sz="1800">
                <a:solidFill>
                  <a:srgbClr val="FFFFFF"/>
                </a:solidFill>
                <a:latin typeface="Calibri"/>
              </a:rPr>
              <a:t>6 − 1 = 5 not the arts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COUNTING TYLOR'S LIST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Culture, learned and shared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02</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Five features of every culture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Learned; shared but never uniform</a:t>
            </a:r>
          </a:p>
          <a:p>
            <a:pPr algn="l" marL="342900" indent="-342900">
              <a:spcBef>
                <a:spcPts val="0"/>
              </a:spcBef>
              <a:spcAft>
                <a:spcPts val="800"/>
              </a:spcAft>
              <a:buChar char="•"/>
            </a:pPr>
            <a:r>
              <a:rPr sz="1800">
                <a:solidFill>
                  <a:srgbClr val="FFFFFF"/>
                </a:solidFill>
                <a:latin typeface="Calibri"/>
              </a:rPr>
              <a:t>Symbolic: meaning by agreement</a:t>
            </a:r>
          </a:p>
          <a:p>
            <a:pPr algn="l" marL="342900" indent="-342900">
              <a:spcBef>
                <a:spcPts val="0"/>
              </a:spcBef>
              <a:spcAft>
                <a:spcPts val="800"/>
              </a:spcAft>
              <a:buChar char="•"/>
            </a:pPr>
            <a:r>
              <a:rPr sz="1800">
                <a:solidFill>
                  <a:srgbClr val="FFFFFF"/>
                </a:solidFill>
                <a:latin typeface="Calibri"/>
              </a:rPr>
              <a:t>Integrated: change ripples</a:t>
            </a:r>
          </a:p>
          <a:p>
            <a:pPr algn="l" marL="342900" indent="-342900">
              <a:spcBef>
                <a:spcPts val="0"/>
              </a:spcBef>
              <a:spcAft>
                <a:spcPts val="800"/>
              </a:spcAft>
              <a:buChar char="•"/>
            </a:pPr>
            <a:r>
              <a:rPr sz="1800">
                <a:solidFill>
                  <a:srgbClr val="FFFFFF"/>
                </a:solidFill>
                <a:latin typeface="Calibri"/>
              </a:rPr>
              <a:t>Changing: every culture shifts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OF 5 · FIVE CHARACTERISTICS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Culture, learned and shared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02</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Two pairs, kept apart</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Culture: the way of life</a:t>
            </a:r>
          </a:p>
          <a:p>
            <a:pPr algn="l" marL="342900" indent="-342900">
              <a:spcBef>
                <a:spcPts val="0"/>
              </a:spcBef>
              <a:spcAft>
                <a:spcPts val="800"/>
              </a:spcAft>
              <a:buChar char="•"/>
            </a:pPr>
            <a:r>
              <a:rPr sz="1800">
                <a:solidFill>
                  <a:srgbClr val="FFFFFF"/>
                </a:solidFill>
                <a:latin typeface="Calibri"/>
              </a:rPr>
              <a:t>Society: the people who share it</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Enculturation: learning your own</a:t>
            </a:r>
          </a:p>
          <a:p>
            <a:pPr algn="l" marL="342900" indent="-342900">
              <a:spcBef>
                <a:spcPts val="0"/>
              </a:spcBef>
              <a:spcAft>
                <a:spcPts val="800"/>
              </a:spcAft>
              <a:buChar char="•"/>
            </a:pPr>
            <a:r>
              <a:rPr sz="1800">
                <a:solidFill>
                  <a:srgbClr val="FFFFFF"/>
                </a:solidFill>
                <a:latin typeface="Calibri"/>
              </a:rPr>
              <a:t>Acculturation: change after contact</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PAIRS TO KEEP APART</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Culture, learned and shared</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02</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Norm, value, symbol</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Norm: a shared expectation</a:t>
            </a:r>
          </a:p>
          <a:p>
            <a:pPr algn="l" marL="342900" indent="-342900">
              <a:spcBef>
                <a:spcPts val="0"/>
              </a:spcBef>
              <a:spcAft>
                <a:spcPts val="800"/>
              </a:spcAft>
              <a:buChar char="•"/>
            </a:pPr>
            <a:r>
              <a:rPr sz="1800">
                <a:solidFill>
                  <a:srgbClr val="FFFFFF"/>
                </a:solidFill>
                <a:latin typeface="Calibri"/>
              </a:rPr>
              <a:t>Value: what people hold important</a:t>
            </a:r>
          </a:p>
          <a:p>
            <a:pPr algn="l" marL="342900" indent="-342900">
              <a:spcBef>
                <a:spcPts val="0"/>
              </a:spcBef>
              <a:spcAft>
                <a:spcPts val="800"/>
              </a:spcAft>
              <a:buChar char="•"/>
            </a:pPr>
            <a:r>
              <a:rPr sz="1800">
                <a:solidFill>
                  <a:srgbClr val="FFFFFF"/>
                </a:solidFill>
                <a:latin typeface="Calibri"/>
              </a:rPr>
              <a:t>Symbol: stands for something by agreement</a:t>
            </a:r>
          </a:p>
          <a:p>
            <a:pPr algn="l" marL="342900" indent="-342900">
              <a:spcBef>
                <a:spcPts val="0"/>
              </a:spcBef>
              <a:spcAft>
                <a:spcPts val="800"/>
              </a:spcAft>
              <a:buChar char="•"/>
            </a:pPr>
            <a:r>
              <a:rPr sz="1800">
                <a:solidFill>
                  <a:srgbClr val="FFFFFF"/>
                </a:solidFill>
                <a:latin typeface="Calibri"/>
              </a:rPr>
              <a:t>At dinner: no phones, attention, the basket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OF 5 · READING THE PARTS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Culture, learned and shared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02</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Reading the 8:00 bell</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The bell: a symbol</a:t>
            </a:r>
          </a:p>
          <a:p>
            <a:pPr algn="l" marL="342900" indent="-342900">
              <a:spcBef>
                <a:spcPts val="0"/>
              </a:spcBef>
              <a:spcAft>
                <a:spcPts val="800"/>
              </a:spcAft>
              <a:buChar char="•"/>
            </a:pPr>
            <a:r>
              <a:rPr sz="1800">
                <a:solidFill>
                  <a:srgbClr val="FFFFFF"/>
                </a:solidFill>
                <a:latin typeface="Calibri"/>
              </a:rPr>
              <a:t>No selling before it: a norm</a:t>
            </a:r>
          </a:p>
          <a:p>
            <a:pPr algn="l" marL="342900" indent="-342900">
              <a:spcBef>
                <a:spcPts val="0"/>
              </a:spcBef>
              <a:spcAft>
                <a:spcPts val="800"/>
              </a:spcAft>
              <a:buChar char="•"/>
            </a:pPr>
            <a:r>
              <a:rPr sz="1800">
                <a:solidFill>
                  <a:srgbClr val="FFFFFF"/>
                </a:solidFill>
                <a:latin typeface="Calibri"/>
              </a:rPr>
              <a:t>7:40 to 8:00: 60 − 40 = 20 minutes</a:t>
            </a:r>
          </a:p>
          <a:p>
            <a:pPr algn="l" marL="342900" indent="-342900">
              <a:spcBef>
                <a:spcPts val="0"/>
              </a:spcBef>
              <a:spcAft>
                <a:spcPts val="800"/>
              </a:spcAft>
              <a:buChar char="•"/>
            </a:pPr>
            <a:r>
              <a:rPr sz="1800">
                <a:solidFill>
                  <a:srgbClr val="FFFFFF"/>
                </a:solidFill>
                <a:latin typeface="Calibri"/>
              </a:rPr>
              <a:t>A fair start: a value to test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MARKET'S BELL</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Culture, learned and shared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02</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One rule, two voices</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 regular is the exception</a:t>
            </a:r>
          </a:p>
          <a:p>
            <a:pPr algn="l" marL="342900" indent="-342900">
              <a:spcBef>
                <a:spcPts val="0"/>
              </a:spcBef>
              <a:spcAft>
                <a:spcPts val="800"/>
              </a:spcAft>
              <a:buChar char="•"/>
            </a:pPr>
            <a:r>
              <a:rPr sz="1800">
                <a:solidFill>
                  <a:srgbClr val="FFFFFF"/>
                </a:solidFill>
                <a:latin typeface="Calibri"/>
              </a:rPr>
              <a:t>Bag the order early</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The rule is the rule</a:t>
            </a:r>
          </a:p>
          <a:p>
            <a:pPr algn="l" marL="342900" indent="-342900">
              <a:spcBef>
                <a:spcPts val="0"/>
              </a:spcBef>
              <a:spcAft>
                <a:spcPts val="800"/>
              </a:spcAft>
              <a:buChar char="•"/>
            </a:pPr>
            <a:r>
              <a:rPr sz="1800">
                <a:solidFill>
                  <a:srgbClr val="FFFFFF"/>
                </a:solidFill>
                <a:latin typeface="Calibri"/>
              </a:rPr>
              <a:t>Wait for the bell</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TRAP EVERYONE FALLS FOR</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Culture, learned and shared</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02</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Describe first, judge later</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Ethnocentrism: everyone's default</a:t>
            </a:r>
          </a:p>
          <a:p>
            <a:pPr algn="l" marL="342900" indent="-342900">
              <a:spcBef>
                <a:spcPts val="0"/>
              </a:spcBef>
              <a:spcAft>
                <a:spcPts val="800"/>
              </a:spcAft>
              <a:buChar char="•"/>
            </a:pPr>
            <a:r>
              <a:rPr sz="1800">
                <a:solidFill>
                  <a:srgbClr val="FFFFFF"/>
                </a:solidFill>
                <a:latin typeface="Calibri"/>
              </a:rPr>
              <a:t>Cultural relativism: a method</a:t>
            </a:r>
          </a:p>
          <a:p>
            <a:pPr algn="l" marL="342900" indent="-342900">
              <a:spcBef>
                <a:spcPts val="0"/>
              </a:spcBef>
              <a:spcAft>
                <a:spcPts val="800"/>
              </a:spcAft>
              <a:buChar char="•"/>
            </a:pPr>
            <a:r>
              <a:rPr sz="1800">
                <a:solidFill>
                  <a:srgbClr val="FFFFFF"/>
                </a:solidFill>
                <a:latin typeface="Calibri"/>
              </a:rPr>
              <a:t>Moral relativism: a separate claim</a:t>
            </a:r>
          </a:p>
          <a:p>
            <a:pPr algn="l" marL="342900" indent="-342900">
              <a:spcBef>
                <a:spcPts val="0"/>
              </a:spcBef>
              <a:spcAft>
                <a:spcPts val="800"/>
              </a:spcAft>
              <a:buChar char="•"/>
            </a:pPr>
            <a:r>
              <a:rPr sz="1800">
                <a:solidFill>
                  <a:srgbClr val="FFFFFF"/>
                </a:solidFill>
                <a:latin typeface="Calibri"/>
              </a:rPr>
              <a:t>Limits: the AAA's public positions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5 · DESCRIBE FIRST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Culture, learned and shared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02</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The bell, described first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First reaction: slow and old-fashioned</a:t>
            </a:r>
          </a:p>
          <a:p>
            <a:pPr algn="l" marL="342900" indent="-342900">
              <a:spcBef>
                <a:spcPts val="0"/>
              </a:spcBef>
              <a:spcAft>
                <a:spcPts val="800"/>
              </a:spcAft>
              <a:buChar char="•"/>
            </a:pPr>
            <a:r>
              <a:rPr sz="1800">
                <a:solidFill>
                  <a:srgbClr val="FFFFFF"/>
                </a:solidFill>
                <a:latin typeface="Calibri"/>
              </a:rPr>
              <a:t>Described: the line before selling</a:t>
            </a:r>
          </a:p>
          <a:p>
            <a:pPr algn="l" marL="342900" indent="-342900">
              <a:spcBef>
                <a:spcPts val="0"/>
              </a:spcBef>
              <a:spcAft>
                <a:spcPts val="800"/>
              </a:spcAft>
              <a:buChar char="•"/>
            </a:pPr>
            <a:r>
              <a:rPr sz="1800">
                <a:solidFill>
                  <a:srgbClr val="FFFFFF"/>
                </a:solidFill>
                <a:latin typeface="Calibri"/>
              </a:rPr>
              <a:t>All 24 stalls keep it</a:t>
            </a:r>
          </a:p>
          <a:p>
            <a:pPr algn="l" marL="342900" indent="-342900">
              <a:spcBef>
                <a:spcPts val="0"/>
              </a:spcBef>
              <a:spcAft>
                <a:spcPts val="800"/>
              </a:spcAft>
              <a:buChar char="•"/>
            </a:pPr>
            <a:r>
              <a:rPr sz="1800">
                <a:solidFill>
                  <a:srgbClr val="FFFFFF"/>
                </a:solidFill>
                <a:latin typeface="Calibri"/>
              </a:rPr>
              <a:t>Then judge, with care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DESCRIBING THE BELL</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Culture, learned and shared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The Nacirema were us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Miner (1956): the Nacirema</a:t>
            </a:r>
          </a:p>
          <a:p>
            <a:pPr algn="l" marL="342900" indent="-342900">
              <a:spcBef>
                <a:spcPts val="0"/>
              </a:spcBef>
              <a:spcAft>
                <a:spcPts val="800"/>
              </a:spcAft>
              <a:buChar char="•"/>
            </a:pPr>
            <a:r>
              <a:rPr sz="1800">
                <a:solidFill>
                  <a:srgbClr val="FFFFFF"/>
                </a:solidFill>
                <a:latin typeface="Calibri"/>
              </a:rPr>
              <a:t>American spelled backward</a:t>
            </a:r>
          </a:p>
          <a:p>
            <a:pPr algn="l" marL="342900" indent="-342900">
              <a:spcBef>
                <a:spcPts val="0"/>
              </a:spcBef>
              <a:spcAft>
                <a:spcPts val="800"/>
              </a:spcAft>
              <a:buChar char="•"/>
            </a:pPr>
            <a:r>
              <a:rPr sz="1800">
                <a:solidFill>
                  <a:srgbClr val="FFFFFF"/>
                </a:solidFill>
                <a:latin typeface="Calibri"/>
              </a:rPr>
              <a:t>Not a real people</a:t>
            </a:r>
          </a:p>
          <a:p>
            <a:pPr algn="l" marL="342900" indent="-342900">
              <a:spcBef>
                <a:spcPts val="0"/>
              </a:spcBef>
              <a:spcAft>
                <a:spcPts val="800"/>
              </a:spcAft>
              <a:buChar char="•"/>
            </a:pPr>
            <a:r>
              <a:rPr sz="1800">
                <a:solidFill>
                  <a:srgbClr val="FFFFFF"/>
                </a:solidFill>
                <a:latin typeface="Calibri"/>
              </a:rPr>
              <a:t>1956 − 1871 = 85 years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5 · THE FAMILIAR, STRANGE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Culture, learned and shared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02</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Audit the chatbot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the market bell prompt</a:t>
            </a:r>
          </a:p>
          <a:p>
            <a:pPr algn="l" marL="342900" indent="-342900">
              <a:spcBef>
                <a:spcPts val="0"/>
              </a:spcBef>
              <a:spcAft>
                <a:spcPts val="800"/>
              </a:spcAft>
              <a:buChar char="•"/>
            </a:pPr>
            <a:r>
              <a:rPr sz="1800">
                <a:solidFill>
                  <a:srgbClr val="FFFFFF"/>
                </a:solidFill>
                <a:latin typeface="Calibri"/>
              </a:rPr>
              <a:t>Check: vendors said to think alike?</a:t>
            </a:r>
          </a:p>
          <a:p>
            <a:pPr algn="l" marL="342900" indent="-342900">
              <a:spcBef>
                <a:spcPts val="0"/>
              </a:spcBef>
              <a:spcAft>
                <a:spcPts val="800"/>
              </a:spcAft>
              <a:buChar char="•"/>
            </a:pPr>
            <a:r>
              <a:rPr sz="1800">
                <a:solidFill>
                  <a:srgbClr val="FFFFFF"/>
                </a:solidFill>
                <a:latin typeface="Calibri"/>
              </a:rPr>
              <a:t>Check: an origin story invented?</a:t>
            </a:r>
          </a:p>
          <a:p>
            <a:pPr algn="l" marL="342900" indent="-342900">
              <a:spcBef>
                <a:spcPts val="0"/>
              </a:spcBef>
              <a:spcAft>
                <a:spcPts val="800"/>
              </a:spcAft>
              <a:buChar char="•"/>
            </a:pPr>
            <a:r>
              <a:rPr sz="1800">
                <a:solidFill>
                  <a:srgbClr val="FFFFFF"/>
                </a:solidFill>
                <a:latin typeface="Calibri"/>
              </a:rPr>
              <a:t>The tool drafts; you check</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WEEK'S AUDIT · CHECK THE MACHINE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Culture, learned and shared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02</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Culture, read fairly</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Culture: a learned complex whole</a:t>
            </a:r>
          </a:p>
          <a:p>
            <a:pPr algn="l" marL="342900" indent="-342900">
              <a:spcBef>
                <a:spcPts val="0"/>
              </a:spcBef>
              <a:spcAft>
                <a:spcPts val="800"/>
              </a:spcAft>
              <a:buChar char="•"/>
            </a:pPr>
            <a:r>
              <a:rPr sz="1800">
                <a:solidFill>
                  <a:srgbClr val="FFFFFF"/>
                </a:solidFill>
                <a:latin typeface="Calibri"/>
              </a:rPr>
              <a:t>Norm, value, symbol</a:t>
            </a:r>
          </a:p>
          <a:p>
            <a:pPr algn="l" marL="342900" indent="-342900">
              <a:spcBef>
                <a:spcPts val="0"/>
              </a:spcBef>
              <a:spcAft>
                <a:spcPts val="800"/>
              </a:spcAft>
              <a:buChar char="•"/>
            </a:pPr>
            <a:r>
              <a:rPr sz="1800">
                <a:solidFill>
                  <a:srgbClr val="FFFFFF"/>
                </a:solidFill>
                <a:latin typeface="Calibri"/>
              </a:rPr>
              <a:t>Describe first; judge later</a:t>
            </a:r>
          </a:p>
          <a:p>
            <a:pPr algn="l" marL="342900" indent="-342900">
              <a:spcBef>
                <a:spcPts val="0"/>
              </a:spcBef>
              <a:spcAft>
                <a:spcPts val="800"/>
              </a:spcAft>
              <a:buChar char="•"/>
            </a:pPr>
            <a:r>
              <a:rPr sz="1800">
                <a:solidFill>
                  <a:srgbClr val="FFFFFF"/>
                </a:solidFill>
                <a:latin typeface="Calibri"/>
              </a:rPr>
              <a:t>Next: Fieldwork and Ethnographic Methods</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WEEK</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Culture, learned and shared</dc:title>
  <dc:subject>Culture, learned and shared — Week 02</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