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3. Before anything else, point students to the current syllabus as the authoritative source for how the course runs, then keep this opening on the ideas. The week's orienting question: how does an anthropologist learn a way of life from the inside, and how do you write down what you see without mixing in what you think it means? Preview the path. We will meet participant observation, build field notes in two columns from the market's first recorded visit, add interviews, key consultants, and the genealogical method, set emic against etic, try thick description and reflexivity, and finish with the discipline's ethics and the course's own fieldwork rules. Remind students that Week 2 told them what culture is; this week shows them how to look for it. Then move to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the first weeks at a new job or on a new team. Nobody handed anyone a manual that said where to stand, when to joke, or which coworker to ask for help. People learned by showing up, joining in, watching, and sometimes getting it wrong. Picture a new server at a busy restaurant who, after a few weeks, knows that regulars get bread without asking and that a nod from the shift lead means take the next table. Someone outside the window could count customers all night and never learn that. DO: ask the room for three unwritten rules they learned at a job, a team, or a club, and write each on the board. Then ask how each was learned. The expected answers are by watching, by doing, and by being corrected. Hold the list for the participant observation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A is the running fieldwork site from Week 1: an illustrative, unnamed weekly neighborhood farmers' market with 24 stalls, constructed for this course, so no real market, vendor, or shopper is described. This week we read its ten pinned field-note entries from Visit 1, a market morning in October, from 7:30 to 9:30 a.m. We also use Dataset F, the illustrative interview excerpt with an unnamed vendor who has sold at the market for 20 years, and the consent script read before it. The values to remember are a visit of 2 hours or 120 minutes, 10 entries, about one every 12 minutes, a repeat-buyer rule of at least 3 of 4 weekly visits, 4 emic terms in the excerpt, and the 7 principles of the American Anthropological Association's 2012 statement.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Return to the board list from the hook: every rule was learned by joining in. Participant observation is long-term fieldwork in which the researcher lives among the people being studied, takes part in their daily life, and records what they see, rather than watching from a distance. Gloss the bullets. Join in means take part in daily life. Observe means step back and record. It happens over a long stay, not one visit. The method was set out in Malinowski (1922), Argonauts of the Western Pacific, from his fieldwork in the Trobriand Islands in the 1910s. Call back to Week 1's armchair approach, which compared customs from other people's reports; Malinowski set out the opposite. DO: ask whether a student who spends one afternoon on a park bench writing down what skaters do is doing participant observation. Expected answer: not yet, because there is no taking part and no long stay.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two classic wrong turns. Students often think participant observation means watching people from a distance, like a camera on a wall, and that ethnography is a short visit or a survey. On the left: a distant look, and one visit or one survey. On the right: joining in, week after week. A survey asks set questions once; participant observation lasts long enough for daily life to stop performing for the visitor. Use the market. A visitor who walks the 24 stalls once writes busy market, friendly vendors, lots of produce, which is a first impression. A fieldworker who comes back week after week, helps unload crates, and keeps notes can learn whether the greeting The usual goes to the same shoppers each week. DO: have pairs list one thing only the long stay could find at the market, then share two answers aloud.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a text after a party: everyone hated the music. What was seen? Maybe three people left the dance floor when one song started. Field notes are the fieldworker's written record of a visit, with what was observed kept in one column and what it might mean kept in a separate column, and with people identified by role, never by name. On the left, the observed column holds what a camera records, and each entry opens with the visit, the time, and the setting. On the right, the possible interpretation column uses may or might, and people appear by role, never by name. Jottings are the brief notes a fieldworker makes on site during a visit, written up as full field notes the same day. DO: read the party sentence aloud and have the room split it into the two columns.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canonical example from Dataset A. Visit 1 ran from 7:30 to 9:30 a.m., so it lasted 9:30 − 7:30 = 2 hours, or 2 × 60 = 120 minutes. It produced 10 field-note entries, about one every 120 ÷ 10 = 12 minutes on average. Every one of the 10 entries identifies people by role, such as a vendor at the bread stall, the market manager, or a shopper, and none names a person. DO: reveal the bullets one at a time. Before the second, ask the room to turn 2 hours into minutes; before the third, ask how often a note was written on average. Collect answers, then reveal 120 and 12. Close with the plain sentence: a two-hour visit gave 10 entries, each with what was seen in one column and what it might mean in the other.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entry 4 in its two columns. It opens with the time and setting: 8:20 a.m., produce stall. Observed: a vendor greets a shopper with The usual? and bags two pounds of apples before the shopper asks. Possible interpretation: the shopper may be one of the vendor's regulars. The interpretation says may, because one visit cannot settle it; the shopper might be a neighbor, a relative, or a regular. Then set entry 8 beside it: a vendor hands a toddler a free plum and the parent buys a basket, and the note says the gift may build goodwill, or may be a sales move, and the notes cannot tell yet. DO: give pairs the sentence a cheerful vendor gives away plums to win customers and have them split it; expected: the observation is a vendor hands a toddler a plum, and cheerful and to win customers move to the interpretation column.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Watching tells you what people do, not always why or what they call it, so you ask. An open-ended interview lets the person answer in their own words, so the talk can follow what matters to them. A structured interview asks every person the same set questions in the same order, so their answers can be compared. A key consultant is a person with deep knowledge of a community's ways who works closely with the researcher over time; informant is the older term for this role. The genealogical method is collecting a community's kin ties person by person, from Rivers (1910), The Genealogical Method of Anthropological Inquiry, The Sociological Review. Point ahead: the course uses kin ties again in Week 9. DO: ask which interview type a student should use to compare ten vendors' answers about opening time. Expected answer: structured, because the same questions make answers comparable.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Dataset F is the illustrative interview excerpt with an unnamed vendor who has sold at the market for 20 years. It went ahead only after the consent script and a clear yes. The script says who the student is, promises no names, nothing that identifies the person, and no audio or video recording, and says the person can skip any question or stop at any time. Then read for the vendor's own words. The best part of a market morning is seeing the regulars; bruised tomatoes go in the seconds bin; the vendor and the bread vendor do the swap; selling waits for the bell. The excerpt contains 4 emic terms: regulars, seconds, the swap, and the bell. DO: read the excerpt aloud and have students raise a hand at each insider term; reveal the count of 4, then ask which one Week 2 already met as a symbol. Expected answer: the bell.</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Emic means describing the insider's own categories and meanings, in the words the people themselves use. Etic means describing an outside analyst's categories, chosen so that cases from different places can be compared. Pike (1954), Language in Relation to a Unified Theory of the Structure of Human Behavior, coined the terms from phonemic and phonetic. On the left, the emic term: the vendors' regulars, buyers a vendor knows by sight and greets by their usual order. On the right, the etic term: an observer's repeat buyers, people seen buying at the same stall on at least 3 of 4 weekly visits, and 3 of 4 visits is 3 ÷ 4 = 0.75, or 75 percent. DO: ask which term would let you compare this market with another market; expected answer, the etic one. Then cure the trap: emic is not right and etic is not wrong; each does a different job.</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two students in a lecture hall; one eyelid closes fast on each face. For one it is a twitch, for the other a wink at a friend. Thick description is describing an action together with the layers of meaning that make it what it is, so that a reader can tell a wink from a twitch; Geertz took the term from the philosopher Gilbert Ryle, in the opening essay of Geertz (1973), The Interpretation of Cultures. On entry 4, thin is two words and a bag of apples; thick is a greeting that marks a regular. Reflexivity is noticing how the observer's own position shapes what they record, such as reading The usual as a sales trick. Ethnography is the detailed study of one community and its written account; ethnology compares many. DO: have students write one thin and one thick sentence about a wave across a street, then share two.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Principles of Professional Responsibility are the American Anthropological Association's 2012 statement of seven ethical principles for anthropologists, beginning with Do No Harm and including Obtain Informed Consent and Necessary Permissions. Informed consent is voluntary agreement to take part in research by a person who understands what it involves; it is an ongoing agreement that can be withdrawn, not a one-time signature. The course adds its own rules: observe only in public, non-private settings; record roles, never names; take no photographs or recordings of people; and interview only a consenting adult about a non-sensitive everyday practice. Visit 1's notes keep the first principle by naming no one. DO: describe a plan to observe a library's quiet floor at exam time with a notebook and roles only, and ask the room whether it passes; expected answer, yes, because the floor is public and no one is named or recorded.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An illustrative farmers' market visit ran from 7:30 to 9:30 a.m. At 8:20 a.m. a vendor greeted a shopper with The usual? and bagged two pounds of apples before the shopper asked. Write this as a two-column field note, observed and possible interpretation. Compare the response with the vetted note: the observed column holds only the greeting and the apples, and the interpretation says the shopper may be a regular. Name the likely errors before running it. A chatbot may put loyal customer in the observed column, invent a name for the vendor, or claim that all vendors at the market greet everyone this way after one visit. Have students mark each error and correct it by hand. The judgment rule for this activity: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Participant observation means joining in over a long stay while recording, set out by Malinowski in 1922 from Trobriand fieldwork in the 1910s. Field notes keep what was observed in one column and what it might mean in another; Visit 1 ran 120 minutes and gave 10 entries, about one every 12 minutes, naming no one. Interviews, key consultants, and the genealogical method add people's own words and kin ties, and the excerpt held 4 emic terms. Emic and etic are two points of view, regulars against repeat buyers on 3 of 4 visits, and neither is wrong. Thick description is Ryle's term, credited by Geertz; reflexivity puts the observer in the picture. The 7 principles begin with Do No Harm. Next week, Language and Communication, studies the insiders' words. DO: have each student write one observed sentence and one possible interpretation about a place they passed on the way in, and collect them as exit tickets.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Join in, write it down</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3 · Fieldwork and Ethnographic Methods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3 · HOW FIELDWORK LEARNS A CULTURE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Your first week, again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NOBODY HANDED YOU A MANUAL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Ten notes, one morning</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DATASET A · VISIT 1 TO THE MARKET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Participant observation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Join in: take part in daily life</a:t>
            </a:r>
          </a:p>
          <a:p>
            <a:pPr algn="l" marL="342900" indent="-342900">
              <a:spcBef>
                <a:spcPts val="0"/>
              </a:spcBef>
              <a:spcAft>
                <a:spcPts val="800"/>
              </a:spcAft>
              <a:buChar char="•"/>
            </a:pPr>
            <a:r>
              <a:rPr sz="1800">
                <a:solidFill>
                  <a:srgbClr val="FFFFFF"/>
                </a:solidFill>
                <a:latin typeface="Calibri"/>
              </a:rPr>
              <a:t>Observe: step back and record</a:t>
            </a:r>
          </a:p>
          <a:p>
            <a:pPr algn="l" marL="342900" indent="-342900">
              <a:spcBef>
                <a:spcPts val="0"/>
              </a:spcBef>
              <a:spcAft>
                <a:spcPts val="800"/>
              </a:spcAft>
              <a:buChar char="•"/>
            </a:pPr>
            <a:r>
              <a:rPr sz="1800">
                <a:solidFill>
                  <a:srgbClr val="FFFFFF"/>
                </a:solidFill>
                <a:latin typeface="Calibri"/>
              </a:rPr>
              <a:t>Over a long stay, not one visit</a:t>
            </a:r>
          </a:p>
          <a:p>
            <a:pPr algn="l" marL="342900" indent="-342900">
              <a:spcBef>
                <a:spcPts val="0"/>
              </a:spcBef>
              <a:spcAft>
                <a:spcPts val="800"/>
              </a:spcAft>
              <a:buChar char="•"/>
            </a:pPr>
            <a:r>
              <a:rPr sz="1800">
                <a:solidFill>
                  <a:srgbClr val="FFFFFF"/>
                </a:solidFill>
                <a:latin typeface="Calibri"/>
              </a:rPr>
              <a:t>Malinowski (1922): Trobriand fieldwork, 1910s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5 · THE METHOD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Join in, write it down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Watching is not fieldwork</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distant look</a:t>
            </a:r>
          </a:p>
          <a:p>
            <a:pPr algn="l" marL="342900" indent="-342900">
              <a:spcBef>
                <a:spcPts val="0"/>
              </a:spcBef>
              <a:spcAft>
                <a:spcPts val="800"/>
              </a:spcAft>
              <a:buChar char="•"/>
            </a:pPr>
            <a:r>
              <a:rPr sz="1800">
                <a:solidFill>
                  <a:srgbClr val="FFFFFF"/>
                </a:solidFill>
                <a:latin typeface="Calibri"/>
              </a:rPr>
              <a:t>One visit, one survey</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Joining in</a:t>
            </a:r>
          </a:p>
          <a:p>
            <a:pPr algn="l" marL="342900" indent="-342900">
              <a:spcBef>
                <a:spcPts val="0"/>
              </a:spcBef>
              <a:spcAft>
                <a:spcPts val="800"/>
              </a:spcAft>
              <a:buChar char="•"/>
            </a:pPr>
            <a:r>
              <a:rPr sz="1800">
                <a:solidFill>
                  <a:srgbClr val="FFFFFF"/>
                </a:solidFill>
                <a:latin typeface="Calibri"/>
              </a:rPr>
              <a:t>Week after week</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Join in, write it down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Observed versus possible meaning</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Observed: what a camera records</a:t>
            </a:r>
          </a:p>
          <a:p>
            <a:pPr algn="l" marL="342900" indent="-342900">
              <a:spcBef>
                <a:spcPts val="0"/>
              </a:spcBef>
              <a:spcAft>
                <a:spcPts val="800"/>
              </a:spcAft>
              <a:buChar char="•"/>
            </a:pPr>
            <a:r>
              <a:rPr sz="1800">
                <a:solidFill>
                  <a:srgbClr val="FFFFFF"/>
                </a:solidFill>
                <a:latin typeface="Calibri"/>
              </a:rPr>
              <a:t>Opens with visit, time, setting</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Possible interpretation: may, might</a:t>
            </a:r>
          </a:p>
          <a:p>
            <a:pPr algn="l" marL="342900" indent="-342900">
              <a:spcBef>
                <a:spcPts val="0"/>
              </a:spcBef>
              <a:spcAft>
                <a:spcPts val="800"/>
              </a:spcAft>
              <a:buChar char="•"/>
            </a:pPr>
            <a:r>
              <a:rPr sz="1800">
                <a:solidFill>
                  <a:srgbClr val="FFFFFF"/>
                </a:solidFill>
                <a:latin typeface="Calibri"/>
              </a:rPr>
              <a:t>Roles, never names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5 · FIELD NOTES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Join in, write it down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hours, ten notes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7:30 to 9:30 a.m.: 9:30 − 7:30 = 2 hours</a:t>
            </a:r>
          </a:p>
          <a:p>
            <a:pPr algn="l" marL="342900" indent="-342900">
              <a:spcBef>
                <a:spcPts val="0"/>
              </a:spcBef>
              <a:spcAft>
                <a:spcPts val="800"/>
              </a:spcAft>
              <a:buChar char="•"/>
            </a:pPr>
            <a:r>
              <a:rPr sz="1800">
                <a:solidFill>
                  <a:srgbClr val="FFFFFF"/>
                </a:solidFill>
                <a:latin typeface="Calibri"/>
              </a:rPr>
              <a:t>2 × 60 = 120 minutes</a:t>
            </a:r>
          </a:p>
          <a:p>
            <a:pPr algn="l" marL="342900" indent="-342900">
              <a:spcBef>
                <a:spcPts val="0"/>
              </a:spcBef>
              <a:spcAft>
                <a:spcPts val="800"/>
              </a:spcAft>
              <a:buChar char="•"/>
            </a:pPr>
            <a:r>
              <a:rPr sz="1800">
                <a:solidFill>
                  <a:srgbClr val="FFFFFF"/>
                </a:solidFill>
                <a:latin typeface="Calibri"/>
              </a:rPr>
              <a:t>10 entries: 120 ÷ 10 = 12 minutes each</a:t>
            </a:r>
          </a:p>
          <a:p>
            <a:pPr algn="l" marL="342900" indent="-342900">
              <a:spcBef>
                <a:spcPts val="0"/>
              </a:spcBef>
              <a:spcAft>
                <a:spcPts val="800"/>
              </a:spcAft>
              <a:buChar char="•"/>
            </a:pPr>
            <a:r>
              <a:rPr sz="1800">
                <a:solidFill>
                  <a:srgbClr val="FFFFFF"/>
                </a:solidFill>
                <a:latin typeface="Calibri"/>
              </a:rPr>
              <a:t>Every entry: roles, no names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READING VISIT 1</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Join in, write it down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usual, read twice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8:20 a.m., produce stall</a:t>
            </a:r>
          </a:p>
          <a:p>
            <a:pPr algn="l" marL="342900" indent="-342900">
              <a:spcBef>
                <a:spcPts val="0"/>
              </a:spcBef>
              <a:spcAft>
                <a:spcPts val="800"/>
              </a:spcAft>
              <a:buChar char="•"/>
            </a:pPr>
            <a:r>
              <a:rPr sz="1800">
                <a:solidFill>
                  <a:srgbClr val="FFFFFF"/>
                </a:solidFill>
                <a:latin typeface="Calibri"/>
              </a:rPr>
              <a:t>"The usual?" and apples bagged unasked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Shopper may be a "regular"</a:t>
            </a:r>
          </a:p>
          <a:p>
            <a:pPr algn="l" marL="342900" indent="-342900">
              <a:spcBef>
                <a:spcPts val="0"/>
              </a:spcBef>
              <a:spcAft>
                <a:spcPts val="800"/>
              </a:spcAft>
              <a:buChar char="•"/>
            </a:pPr>
            <a:r>
              <a:rPr sz="1800">
                <a:solidFill>
                  <a:srgbClr val="FFFFFF"/>
                </a:solidFill>
                <a:latin typeface="Calibri"/>
              </a:rPr>
              <a:t>May: one visit cannot settle it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ENTRY 4, TWO COLUMNS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Join in, write it down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Ask, then listen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Open-ended: their own words</a:t>
            </a:r>
          </a:p>
          <a:p>
            <a:pPr algn="l" marL="342900" indent="-342900">
              <a:spcBef>
                <a:spcPts val="0"/>
              </a:spcBef>
              <a:spcAft>
                <a:spcPts val="800"/>
              </a:spcAft>
              <a:buChar char="•"/>
            </a:pPr>
            <a:r>
              <a:rPr sz="1800">
                <a:solidFill>
                  <a:srgbClr val="FFFFFF"/>
                </a:solidFill>
                <a:latin typeface="Calibri"/>
              </a:rPr>
              <a:t>Structured: same questions, same order</a:t>
            </a:r>
          </a:p>
          <a:p>
            <a:pPr algn="l" marL="342900" indent="-342900">
              <a:spcBef>
                <a:spcPts val="0"/>
              </a:spcBef>
              <a:spcAft>
                <a:spcPts val="800"/>
              </a:spcAft>
              <a:buChar char="•"/>
            </a:pPr>
            <a:r>
              <a:rPr sz="1800">
                <a:solidFill>
                  <a:srgbClr val="FFFFFF"/>
                </a:solidFill>
                <a:latin typeface="Calibri"/>
              </a:rPr>
              <a:t>Key consultant; older term "informant"</a:t>
            </a:r>
          </a:p>
          <a:p>
            <a:pPr algn="l" marL="342900" indent="-342900">
              <a:spcBef>
                <a:spcPts val="0"/>
              </a:spcBef>
              <a:spcAft>
                <a:spcPts val="800"/>
              </a:spcAft>
              <a:buChar char="•"/>
            </a:pPr>
            <a:r>
              <a:rPr sz="1800">
                <a:solidFill>
                  <a:srgbClr val="FFFFFF"/>
                </a:solidFill>
                <a:latin typeface="Calibri"/>
              </a:rPr>
              <a:t>Rivers (1910): the genealogical method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5 · ASKING AND LISTENING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Join in, write it down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words from inside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Consent script first; a clear yes</a:t>
            </a:r>
          </a:p>
          <a:p>
            <a:pPr algn="l" marL="342900" indent="-342900">
              <a:spcBef>
                <a:spcPts val="0"/>
              </a:spcBef>
              <a:spcAft>
                <a:spcPts val="800"/>
              </a:spcAft>
              <a:buChar char="•"/>
            </a:pPr>
            <a:r>
              <a:rPr sz="1800">
                <a:solidFill>
                  <a:srgbClr val="FFFFFF"/>
                </a:solidFill>
                <a:latin typeface="Calibri"/>
              </a:rPr>
              <a:t>"regulars", "seconds"</a:t>
            </a:r>
          </a:p>
          <a:p>
            <a:pPr algn="l" marL="342900" indent="-342900">
              <a:spcBef>
                <a:spcPts val="0"/>
              </a:spcBef>
              <a:spcAft>
                <a:spcPts val="800"/>
              </a:spcAft>
              <a:buChar char="•"/>
            </a:pPr>
            <a:r>
              <a:rPr sz="1800">
                <a:solidFill>
                  <a:srgbClr val="FFFFFF"/>
                </a:solidFill>
                <a:latin typeface="Calibri"/>
              </a:rPr>
              <a:t>"the swap", "the bell"</a:t>
            </a:r>
          </a:p>
          <a:p>
            <a:pPr algn="l" marL="342900" indent="-342900">
              <a:spcBef>
                <a:spcPts val="0"/>
              </a:spcBef>
              <a:spcAft>
                <a:spcPts val="800"/>
              </a:spcAft>
              <a:buChar char="•"/>
            </a:pPr>
            <a:r>
              <a:rPr sz="1800">
                <a:solidFill>
                  <a:srgbClr val="FFFFFF"/>
                </a:solidFill>
                <a:latin typeface="Calibri"/>
              </a:rPr>
              <a:t>4 emic terms in the excerpt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INTERVIEW EXCERPT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Join in, write it down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Emic versus etic</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Emic: "regulars"</a:t>
            </a:r>
          </a:p>
          <a:p>
            <a:pPr algn="l" marL="342900" indent="-342900">
              <a:spcBef>
                <a:spcPts val="0"/>
              </a:spcBef>
              <a:spcAft>
                <a:spcPts val="800"/>
              </a:spcAft>
              <a:buChar char="•"/>
            </a:pPr>
            <a:r>
              <a:rPr sz="1800">
                <a:solidFill>
                  <a:srgbClr val="FFFFFF"/>
                </a:solidFill>
                <a:latin typeface="Calibri"/>
              </a:rPr>
              <a:t>Known by sight and usual order</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Etic: repeat buyers</a:t>
            </a:r>
          </a:p>
          <a:p>
            <a:pPr algn="l" marL="342900" indent="-342900">
              <a:spcBef>
                <a:spcPts val="0"/>
              </a:spcBef>
              <a:spcAft>
                <a:spcPts val="800"/>
              </a:spcAft>
              <a:buChar char="•"/>
            </a:pPr>
            <a:r>
              <a:rPr sz="1800">
                <a:solidFill>
                  <a:srgbClr val="FFFFFF"/>
                </a:solidFill>
                <a:latin typeface="Calibri"/>
              </a:rPr>
              <a:t>3 of 4 visits: 3 ÷ 4 = 75 percent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5 · TWO POINTS OF VIEW</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Join in, write it down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wink, not a twitch</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Thick description: movement plus meaning</a:t>
            </a:r>
          </a:p>
          <a:p>
            <a:pPr algn="l" marL="342900" indent="-342900">
              <a:spcBef>
                <a:spcPts val="0"/>
              </a:spcBef>
              <a:spcAft>
                <a:spcPts val="800"/>
              </a:spcAft>
              <a:buChar char="•"/>
            </a:pPr>
            <a:r>
              <a:rPr sz="1800">
                <a:solidFill>
                  <a:srgbClr val="FFFFFF"/>
                </a:solidFill>
                <a:latin typeface="Calibri"/>
              </a:rPr>
              <a:t>Ryle's term, credited by Geertz (1973)</a:t>
            </a:r>
          </a:p>
          <a:p>
            <a:pPr algn="l" marL="342900" indent="-342900">
              <a:spcBef>
                <a:spcPts val="0"/>
              </a:spcBef>
              <a:spcAft>
                <a:spcPts val="800"/>
              </a:spcAft>
              <a:buChar char="•"/>
            </a:pPr>
            <a:r>
              <a:rPr sz="1800">
                <a:solidFill>
                  <a:srgbClr val="FFFFFF"/>
                </a:solidFill>
                <a:latin typeface="Calibri"/>
              </a:rPr>
              <a:t>Reflexivity: the observer's own position</a:t>
            </a:r>
          </a:p>
          <a:p>
            <a:pPr algn="l" marL="342900" indent="-342900">
              <a:spcBef>
                <a:spcPts val="0"/>
              </a:spcBef>
              <a:spcAft>
                <a:spcPts val="800"/>
              </a:spcAft>
              <a:buChar char="•"/>
            </a:pPr>
            <a:r>
              <a:rPr sz="1800">
                <a:solidFill>
                  <a:srgbClr val="FFFFFF"/>
                </a:solidFill>
                <a:latin typeface="Calibri"/>
              </a:rPr>
              <a:t>Ethnography: one; ethnology: many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5 · MEANING AND POSITION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Join in, write it down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Seven principles, one first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AAA (2012): 7 principles</a:t>
            </a:r>
          </a:p>
          <a:p>
            <a:pPr algn="l" marL="342900" indent="-342900">
              <a:spcBef>
                <a:spcPts val="0"/>
              </a:spcBef>
              <a:spcAft>
                <a:spcPts val="800"/>
              </a:spcAft>
              <a:buChar char="•"/>
            </a:pPr>
            <a:r>
              <a:rPr sz="1800">
                <a:solidFill>
                  <a:srgbClr val="FFFFFF"/>
                </a:solidFill>
                <a:latin typeface="Calibri"/>
              </a:rPr>
              <a:t>First: "Do No Harm"</a:t>
            </a:r>
          </a:p>
          <a:p>
            <a:pPr algn="l" marL="342900" indent="-342900">
              <a:spcBef>
                <a:spcPts val="0"/>
              </a:spcBef>
              <a:spcAft>
                <a:spcPts val="800"/>
              </a:spcAft>
              <a:buChar char="•"/>
            </a:pPr>
            <a:r>
              <a:rPr sz="1800">
                <a:solidFill>
                  <a:srgbClr val="FFFFFF"/>
                </a:solidFill>
                <a:latin typeface="Calibri"/>
              </a:rPr>
              <a:t>Consent: ongoing, not one signature</a:t>
            </a:r>
          </a:p>
          <a:p>
            <a:pPr algn="l" marL="342900" indent="-342900">
              <a:spcBef>
                <a:spcPts val="0"/>
              </a:spcBef>
              <a:spcAft>
                <a:spcPts val="800"/>
              </a:spcAft>
              <a:buChar char="•"/>
            </a:pPr>
            <a:r>
              <a:rPr sz="1800">
                <a:solidFill>
                  <a:srgbClr val="FFFFFF"/>
                </a:solidFill>
                <a:latin typeface="Calibri"/>
              </a:rPr>
              <a:t>Public settings; roles; no recordings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5 · DO NO HARM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Join in, write it down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Visit 1 prompt</a:t>
            </a:r>
          </a:p>
          <a:p>
            <a:pPr algn="l" marL="342900" indent="-342900">
              <a:spcBef>
                <a:spcPts val="0"/>
              </a:spcBef>
              <a:spcAft>
                <a:spcPts val="800"/>
              </a:spcAft>
              <a:buChar char="•"/>
            </a:pPr>
            <a:r>
              <a:rPr sz="1800">
                <a:solidFill>
                  <a:srgbClr val="FFFFFF"/>
                </a:solidFill>
                <a:latin typeface="Calibri"/>
              </a:rPr>
              <a:t>Check: a reading in the observed column?</a:t>
            </a:r>
          </a:p>
          <a:p>
            <a:pPr algn="l" marL="342900" indent="-342900">
              <a:spcBef>
                <a:spcPts val="0"/>
              </a:spcBef>
              <a:spcAft>
                <a:spcPts val="800"/>
              </a:spcAft>
              <a:buChar char="•"/>
            </a:pPr>
            <a:r>
              <a:rPr sz="1800">
                <a:solidFill>
                  <a:srgbClr val="FFFFFF"/>
                </a:solidFill>
                <a:latin typeface="Calibri"/>
              </a:rPr>
              <a:t>Check: a name or a whole-market claim?</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Join in, write it down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Record first, read second</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Join in over a long stay</a:t>
            </a:r>
          </a:p>
          <a:p>
            <a:pPr algn="l" marL="342900" indent="-342900">
              <a:spcBef>
                <a:spcPts val="0"/>
              </a:spcBef>
              <a:spcAft>
                <a:spcPts val="800"/>
              </a:spcAft>
              <a:buChar char="•"/>
            </a:pPr>
            <a:r>
              <a:rPr sz="1800">
                <a:solidFill>
                  <a:srgbClr val="FFFFFF"/>
                </a:solidFill>
                <a:latin typeface="Calibri"/>
              </a:rPr>
              <a:t>Two columns: observed, possible meaning</a:t>
            </a:r>
          </a:p>
          <a:p>
            <a:pPr algn="l" marL="342900" indent="-342900">
              <a:spcBef>
                <a:spcPts val="0"/>
              </a:spcBef>
              <a:spcAft>
                <a:spcPts val="800"/>
              </a:spcAft>
              <a:buChar char="•"/>
            </a:pPr>
            <a:r>
              <a:rPr sz="1800">
                <a:solidFill>
                  <a:srgbClr val="FFFFFF"/>
                </a:solidFill>
                <a:latin typeface="Calibri"/>
              </a:rPr>
              <a:t>Emic and etic; neither is wrong</a:t>
            </a:r>
          </a:p>
          <a:p>
            <a:pPr algn="l" marL="342900" indent="-342900">
              <a:spcBef>
                <a:spcPts val="0"/>
              </a:spcBef>
              <a:spcAft>
                <a:spcPts val="800"/>
              </a:spcAft>
              <a:buChar char="•"/>
            </a:pPr>
            <a:r>
              <a:rPr sz="1800">
                <a:solidFill>
                  <a:srgbClr val="FFFFFF"/>
                </a:solidFill>
                <a:latin typeface="Calibri"/>
              </a:rPr>
              <a:t>Next: Language and Communication</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Join in, write it down</dc:title>
  <dc:subject>Join in, write it down — Week 03</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