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4. Before anything else, point students to the current syllabus as the authoritative source for how the course runs, then keep this opening on the ideas. The week's orienting question: what makes human language different from the many ways living things communicate, and how does a single word carry a shared way of life? Preview the path. We will set language apart from communication with five design features, hear the market vendor's four insider words as language, tell a dialect from a register, watch code-switching, weigh the strong and weak forms of linguistic relativity, read messages sent without words, and close with language change and endangerment. Remind students that Week 3 collected the vendor's own words; this week listens to them closely. Then move to the hook.</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Open with a group chat that a student joins late. Every word is in a language the student speaks, yet the abbreviations, nicknames, and inside jokes make it a closed door. A week later, the newcomer uses the same shorthand without thinking. That moment holds the whole week: words mean what a group has agreed they mean, and newcomers have to learn them. DO: ask the room for three abbreviations or inside phrases from a chat, team, or job that an outsider could not decode, and write each on the board. Then ask how each one was learned. The expected answers are by reading along, by asking someone, and by guessing wrong first. Hold the list; it returns on the design-features slide as evidence of arbitrariness and traditional transmission.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this week's shared data by name. Dataset F is the illustrative interview excerpt from Week 3, with an unnamed vendor who has sold at the market for 20 years, and Dataset A is the running fieldwork site, an illustrative, unnamed weekly neighborhood farmers' market constructed for this course, so no real market, vendor, or shopper is described. The values to remember: the interview has 5 questions and 5 answers; 4 of the 5 answers carry an emic term, which is 80 percent; the seconds bin sells at 2 dollars a pound, half the display price of 4 dollars, a saving of 2 dollars; the regular's greeting, The usual?, is 2 words; and the two dates are Hockett in 1960 and Hall in 1966, 6 years apart. Each value comes back in a worked example.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Communication is any passing of information from one living thing to another, by sound, sight, touch, or smell; many animals communicate without using language. On the left: a phone's buzz, a dog barking at the door, a friend's raised eyebrow, all communication. Language is a symbolic system of learned words and rules that lets people say and understand an unlimited number of new things, including things not present. On the right: language lets a speaker build a sentence nobody has said before. Call back to Week 2, which called culture symbolic, meaning attached by convention like the market's bell; language is the biggest symbolic system people have. DO: name three signals, a car horn, a wave, and a text about last month's concert, and have the room sort each; expected answers: horn and wave are communication only, the text is language. Cure the trap: the two words are not synonyms.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Hockett (1960), The Origin of Speech, Scientific American, called them design features: the features that set human language apart from other animal communication. The course teaches five. Arbitrariness: no natural link between a word and its meaning. Displacement: talking about things not here and not now. Productivity: making and understanding sentences never heard before. Traditional transmission, often called cultural transmission: learned from other speakers, not inherited. Duality of patterning: meaningless sounds combined into meaningful words, as bell and sell differ by one sound. DO: return to the board list from the hook and tag each abbreviation with a feature; expected answers: arbitrariness, because no one can guess it from its letters, and traditional transmission, because it was learned by joining in. Then ask which feature a buzz lacks; expected answer: all five.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Work the canonical example from Dataset F. The illustrative interview has 5 questions and 5 answers. 4 of the 5 answers carry an emic term in quotation marks, so 4 ÷ 5 = 0.8, or 80 percent of the answers. The fifth answer, about the vendor's back, carries none. Read the glosses aloud: regulars are buyers a vendor knows by sight and greets by their usual order; seconds are bruised or misshapen produce sold at a lower price; the swap is a vendor-to-vendor trade of goods of matched value, with no money; the bell is the manager's 8:00 a.m. signal that selling may begin. This is Week 3's emic method reused: the same four terms, now heard as language. DO: read the five answers aloud, have students raise a hand at each insider word, then ask for the share; reveal 80 percent.</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Field-note entry 5, 8:35 a.m., produce stall, records a bin of bruised tomatoes marked Seconds at 2 dollars a pound, half the price of the display tomatoes. Double it: the display tomatoes cost 2 × 2 = 4 dollars a pound. Subtract: a pound of seconds saves the buyer 4 − 2 = 2 dollars. Now the language point. Nothing about the sound of seconds means bruised; another market could call the bin something else. The meaning is set by convention among the vendors, which is arbitrariness. The vendor's answer about twenty years of crates shows displacement, and a new vendor learns the swap from other vendors, which is traditional transmission. DO: ask the room to compute the display price before revealing the second bullet, then the saving; collect answers, reveal 4 and 2, and ask why a first-time buyer cannot guess the word's meaning.</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dialect is a regional or social variety of a language; every dialect follows its own rules, so a nonstandard dialect is not broken or lazy language. A register is the style of speaking or writing a speaker shifts into for a particular setting or listener, such as a job interview or a text to a friend. On the left, dialect follows who you are and where you grew up. On the right, register follows where you are and who is listening. Call back to Week 2's ethnocentrism: calling a dialect lazy judges it by another dialect's rules, ethnocentrism aimed at speech. DO: read two versions of one request, a full interview sentence and a three-letter text, and ask whether the change is dialect or register; expected answer: register, because the speaker is the same and the setting changed. Then ask who decided which variety counts as standard.</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Field-note entry 4, 8:20 a.m., produce stall, records a vendor who greets a shopper with The usual?, a greeting of 2 words, and bags two pounds of apples before the shopper asks. In an illustrative contrast, the same vendor shifts into a fuller register with a first-time buyer, naming the produce, explaining that seconds are bruised tomatoes at half price, and saying the price out loud. The shorthand that works with a regular gives way to the gloss a newcomer needs. State the reading in one plain sentence: the vendor's shift from The usual? to a full explanation is a change of register, not a change of language. DO: have pairs write the vendor's two greetings, one for a regular and one for a newcomer, then ask what the newcomer's version had to add; expected answers: names, a gloss for seconds, and the price.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Code-switching is moving between two languages, or between two varieties of one language, within a single conversation. Use the illustrative bilingual family at dinner. The parents and teenagers talk about school in one language. When a grandparent sits down, everyone moves into the grandparent's first language, and a joke later comes out in that language again because it is funnier that way. The switches follow the listener, the topic, and the mood. Students often read a switch as a speaker who has lost a word; the better reading is a skill that fits speech to the people present. The same move happens in English alone when a student shifts from campus slang to a family register in one phone call. DO: ask for two moments when students switched languages or varieties mid-conversation and what prompted each; expected prompts: a new listener, a topic, a joke.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Linguistic relativity is the idea, associated with Sapir and Whorf, that the language a person speaks shapes their thought; anthropologists debate how large the effect is. The strong form of linguistic relativity is the claim that language determines thought, so speakers cannot perceive or think what their language has no word for; the evidence does not support it. The weak form of linguistic relativity is the claim that language influences habits of attention, sorting, and memory without fixing what a speaker can think; it has limited support. Try both on seconds: the word may help a vendor sort bruised tomatoes fast, the weak form, but a first-time buyer who lacks the word still sees the bruises, so the strong form fails. DO: read the claim people without a word for seconds cannot see a bruise; ask which form it is; expected answer: strong, not supported.</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Nonverbal communication is messages sent without words, through gesture, facial expression, posture, and the use of space; their meanings are learned and differ across cultures. Proxemics is the cultural use of personal space, such as how close people stand when they talk or wait; Hall named it in The Hidden Dimension in 1966. Read two illustrative scenes the way Week 3 taught you to read a field note: observed, a gap in a coffee-shop line and shoulder-to-shoulder closeness in a stadium crowd; possible interpretation, respect for a stranger's space in one setting, shared excitement in the other. The same person may keep both rules on the same day. DO: ask students to describe one setting where they expect a gap and one where closeness is fine; then cure the trap that a wave or a thumbs-up means the same thing everywhere.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Every language changes as its speakers live; a new word among teenagers is not decay. Loss is different. Language endangerment is the situation of a language whose speakers are few or are shifting to another language, so that it may stop being spoken. About seven thousand languages are spoken in the world; counts differ by source, so the course says the figure in words and never treats it as exact. Many languages have few remaining speakers, and communities are working to revitalize them. Language revitalization is a community's work to bring a language back into everyday use, for example by teaching it to children and new speakers. Tie it to the market: seconds and the swap hold a piece of the vendors' world, and a whole language holds a community's words for its whole world. DO: ask whether teenagers using a new word is endangerment; expected answer: no, it is change.</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activity puts a chatbot from the approved list, such as Claude, Gemini, or ChatGPT, to work on this week's material. DO: paste this exact prompt: At an illustrative farmers' market, vendors call bruised tomatoes seconds and sell them at half price. A first-time buyer does not know the word. Using linguistic relativity, explain whether the buyer can see that the tomatoes are bruised. Compare the response with the vetted reading: the word may help a vendor sort faster, the weak form with limited support, but the buyer still sees the bruises, so the strong form is not supported. Name the likely errors before running it: the chatbot may state that language determines thought as settled fact, call the vendors' talk slang or broken English, or invent a quotation from Whorf. Have students mark each error and correct it by hand. The judgment rule for this activity: the tool drafts; you check.</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in the order taught. Communication is any passing of information, and language is one special kind, marked by Hockett's 1960 design features: arbitrariness, displacement, productivity, traditional transmission, and duality of patterning. The vendor's 4 emic terms appear in 4 of 5 answers, 80 percent, and seconds at 2 dollars a pound, half the 4-dollar display price, is an arbitrary word a newcomer must learn. A dialect follows rules; a register shifts for a setting, from The usual? to a full gloss. Code-switching moves between languages inside one conversation. The strong form of linguistic relativity is not supported; the weak form has limited support. Proxemics, from Hall in 1966, shows that space is learned. Next week, Making a Living, begins the unit on how people feed themselves. DO: have each student write one emic term from their own life with its gloss, and collect them as exit tickets.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Words carry a world</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4 · Language and Communication</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4 · HOW LANGUAGE CARRIES CULTURE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Every word, still lost</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HOOK · JOINING A CHAT LATE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Four words, five answers</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DATASET F AND DATASET A · THE VENDOR'S WORDS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Communication versus language</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Communication: any passing of information</a:t>
            </a:r>
          </a:p>
          <a:p>
            <a:pPr algn="l" marL="342900" indent="-342900">
              <a:spcBef>
                <a:spcPts val="0"/>
              </a:spcBef>
              <a:spcAft>
                <a:spcPts val="800"/>
              </a:spcAft>
              <a:buChar char="•"/>
            </a:pPr>
            <a:r>
              <a:rPr sz="1800">
                <a:solidFill>
                  <a:srgbClr val="FFFFFF"/>
                </a:solidFill>
                <a:latin typeface="Calibri"/>
              </a:rPr>
              <a:t>Buzz, bark, raised eyebrow</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Language: learned symbolic system</a:t>
            </a:r>
          </a:p>
          <a:p>
            <a:pPr algn="l" marL="342900" indent="-342900">
              <a:spcBef>
                <a:spcPts val="0"/>
              </a:spcBef>
              <a:spcAft>
                <a:spcPts val="800"/>
              </a:spcAft>
              <a:buChar char="•"/>
            </a:pPr>
            <a:r>
              <a:rPr sz="1800">
                <a:solidFill>
                  <a:srgbClr val="FFFFFF"/>
                </a:solidFill>
                <a:latin typeface="Calibri"/>
              </a:rPr>
              <a:t>Unlimited new sentences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6 · THE BIG CATEGORY</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Words carry a world</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Five design features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Arbitrariness and displacement</a:t>
            </a:r>
          </a:p>
          <a:p>
            <a:pPr algn="l" marL="342900" indent="-342900">
              <a:spcBef>
                <a:spcPts val="0"/>
              </a:spcBef>
              <a:spcAft>
                <a:spcPts val="800"/>
              </a:spcAft>
              <a:buChar char="•"/>
            </a:pPr>
            <a:r>
              <a:rPr sz="1800">
                <a:solidFill>
                  <a:srgbClr val="FFFFFF"/>
                </a:solidFill>
                <a:latin typeface="Calibri"/>
              </a:rPr>
              <a:t>Productivity</a:t>
            </a:r>
          </a:p>
          <a:p>
            <a:pPr algn="l" marL="342900" indent="-342900">
              <a:spcBef>
                <a:spcPts val="0"/>
              </a:spcBef>
              <a:spcAft>
                <a:spcPts val="800"/>
              </a:spcAft>
              <a:buChar char="•"/>
            </a:pPr>
            <a:r>
              <a:rPr sz="1800">
                <a:solidFill>
                  <a:srgbClr val="FFFFFF"/>
                </a:solidFill>
                <a:latin typeface="Calibri"/>
              </a:rPr>
              <a:t>Traditional transmission</a:t>
            </a:r>
          </a:p>
          <a:p>
            <a:pPr algn="l" marL="342900" indent="-342900">
              <a:spcBef>
                <a:spcPts val="0"/>
              </a:spcBef>
              <a:spcAft>
                <a:spcPts val="800"/>
              </a:spcAft>
              <a:buChar char="•"/>
            </a:pPr>
            <a:r>
              <a:rPr sz="1800">
                <a:solidFill>
                  <a:srgbClr val="FFFFFF"/>
                </a:solidFill>
                <a:latin typeface="Calibri"/>
              </a:rPr>
              <a:t>Duality of patterning</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6 · HOCKETT (1960)</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Words carry a world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4 of 5 answers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5 questions, 5 answers</a:t>
            </a:r>
          </a:p>
          <a:p>
            <a:pPr algn="l" marL="342900" indent="-342900">
              <a:spcBef>
                <a:spcPts val="0"/>
              </a:spcBef>
              <a:spcAft>
                <a:spcPts val="800"/>
              </a:spcAft>
              <a:buChar char="•"/>
            </a:pPr>
            <a:r>
              <a:rPr sz="1800">
                <a:solidFill>
                  <a:srgbClr val="FFFFFF"/>
                </a:solidFill>
                <a:latin typeface="Calibri"/>
              </a:rPr>
              <a:t>4 answers carry an emic term</a:t>
            </a:r>
          </a:p>
          <a:p>
            <a:pPr algn="l" marL="342900" indent="-342900">
              <a:spcBef>
                <a:spcPts val="0"/>
              </a:spcBef>
              <a:spcAft>
                <a:spcPts val="800"/>
              </a:spcAft>
              <a:buChar char="•"/>
            </a:pPr>
            <a:r>
              <a:rPr sz="1800">
                <a:solidFill>
                  <a:srgbClr val="FFFFFF"/>
                </a:solidFill>
                <a:latin typeface="Calibri"/>
              </a:rPr>
              <a:t>4 ÷ 5 = 0.8 = 80 percent</a:t>
            </a:r>
          </a:p>
          <a:p>
            <a:pPr algn="l" marL="342900" indent="-342900">
              <a:spcBef>
                <a:spcPts val="0"/>
              </a:spcBef>
              <a:spcAft>
                <a:spcPts val="800"/>
              </a:spcAft>
              <a:buChar char="•"/>
            </a:pPr>
            <a:r>
              <a:rPr sz="1800">
                <a:solidFill>
                  <a:srgbClr val="FFFFFF"/>
                </a:solidFill>
                <a:latin typeface="Calibri"/>
              </a:rPr>
              <a:t>Fifth answer, about the back: none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COUNTING THE EMIC TERMS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Words carry a world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Half price, learned word</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Entry 5: seconds at 2 dollars a pound</a:t>
            </a:r>
          </a:p>
          <a:p>
            <a:pPr algn="l" marL="342900" indent="-342900">
              <a:spcBef>
                <a:spcPts val="0"/>
              </a:spcBef>
              <a:spcAft>
                <a:spcPts val="800"/>
              </a:spcAft>
              <a:buChar char="•"/>
            </a:pPr>
            <a:r>
              <a:rPr sz="1800">
                <a:solidFill>
                  <a:srgbClr val="FFFFFF"/>
                </a:solidFill>
                <a:latin typeface="Calibri"/>
              </a:rPr>
              <a:t>Display price: 2 × 2 = 4 dollars</a:t>
            </a:r>
          </a:p>
          <a:p>
            <a:pPr algn="l" marL="342900" indent="-342900">
              <a:spcBef>
                <a:spcPts val="0"/>
              </a:spcBef>
              <a:spcAft>
                <a:spcPts val="800"/>
              </a:spcAft>
              <a:buChar char="•"/>
            </a:pPr>
            <a:r>
              <a:rPr sz="1800">
                <a:solidFill>
                  <a:srgbClr val="FFFFFF"/>
                </a:solidFill>
                <a:latin typeface="Calibri"/>
              </a:rPr>
              <a:t>Saving: 4 − 2 = 2 dollars</a:t>
            </a:r>
          </a:p>
          <a:p>
            <a:pPr algn="l" marL="342900" indent="-342900">
              <a:spcBef>
                <a:spcPts val="0"/>
              </a:spcBef>
              <a:spcAft>
                <a:spcPts val="800"/>
              </a:spcAft>
              <a:buChar char="•"/>
            </a:pPr>
            <a:r>
              <a:rPr sz="1800">
                <a:solidFill>
                  <a:srgbClr val="FFFFFF"/>
                </a:solidFill>
                <a:latin typeface="Calibri"/>
              </a:rPr>
              <a:t>No natural link: arbitrariness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PRICE BEHIND SECONDS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Words carry a world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Dialect versus register</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Dialect: regional or social variety</a:t>
            </a:r>
          </a:p>
          <a:p>
            <a:pPr algn="l" marL="342900" indent="-342900">
              <a:spcBef>
                <a:spcPts val="0"/>
              </a:spcBef>
              <a:spcAft>
                <a:spcPts val="800"/>
              </a:spcAft>
              <a:buChar char="•"/>
            </a:pPr>
            <a:r>
              <a:rPr sz="1800">
                <a:solidFill>
                  <a:srgbClr val="FFFFFF"/>
                </a:solidFill>
                <a:latin typeface="Calibri"/>
              </a:rPr>
              <a:t>Rule-governed, never broken</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Register: style for a setting</a:t>
            </a:r>
          </a:p>
          <a:p>
            <a:pPr algn="l" marL="342900" indent="-342900">
              <a:spcBef>
                <a:spcPts val="0"/>
              </a:spcBef>
              <a:spcAft>
                <a:spcPts val="800"/>
              </a:spcAft>
              <a:buChar char="•"/>
            </a:pPr>
            <a:r>
              <a:rPr sz="1800">
                <a:solidFill>
                  <a:srgbClr val="FFFFFF"/>
                </a:solidFill>
                <a:latin typeface="Calibri"/>
              </a:rPr>
              <a:t>Interview voice, texting voice</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6 · VARIETIES OF ONE LANGUAGE</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Words carry a world</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The usual versus a gloss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Regular: "The usual?"</a:t>
            </a:r>
          </a:p>
          <a:p>
            <a:pPr algn="l" marL="342900" indent="-342900">
              <a:spcBef>
                <a:spcPts val="0"/>
              </a:spcBef>
              <a:spcAft>
                <a:spcPts val="800"/>
              </a:spcAft>
              <a:buChar char="•"/>
            </a:pPr>
            <a:r>
              <a:rPr sz="1800">
                <a:solidFill>
                  <a:srgbClr val="FFFFFF"/>
                </a:solidFill>
                <a:latin typeface="Calibri"/>
              </a:rPr>
              <a:t>2 words; apples bagged unasked</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First-time buyer: fuller register</a:t>
            </a:r>
          </a:p>
          <a:p>
            <a:pPr algn="l" marL="342900" indent="-342900">
              <a:spcBef>
                <a:spcPts val="0"/>
              </a:spcBef>
              <a:spcAft>
                <a:spcPts val="800"/>
              </a:spcAft>
              <a:buChar char="•"/>
            </a:pPr>
            <a:r>
              <a:rPr sz="1800">
                <a:solidFill>
                  <a:srgbClr val="FFFFFF"/>
                </a:solidFill>
                <a:latin typeface="Calibri"/>
              </a:rPr>
              <a:t>Names produce, explains seconds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ONE VENDOR, TWO REGISTERS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Words carry a world</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Code-switching at dinner</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Code-switching: between languages or varieties</a:t>
            </a:r>
          </a:p>
          <a:p>
            <a:pPr algn="l" marL="342900" indent="-342900">
              <a:spcBef>
                <a:spcPts val="0"/>
              </a:spcBef>
              <a:spcAft>
                <a:spcPts val="800"/>
              </a:spcAft>
              <a:buChar char="•"/>
            </a:pPr>
            <a:r>
              <a:rPr sz="1800">
                <a:solidFill>
                  <a:srgbClr val="FFFFFF"/>
                </a:solidFill>
                <a:latin typeface="Calibri"/>
              </a:rPr>
              <a:t>Within one conversation</a:t>
            </a:r>
          </a:p>
          <a:p>
            <a:pPr algn="l" marL="342900" indent="-342900">
              <a:spcBef>
                <a:spcPts val="0"/>
              </a:spcBef>
              <a:spcAft>
                <a:spcPts val="800"/>
              </a:spcAft>
              <a:buChar char="•"/>
            </a:pPr>
            <a:r>
              <a:rPr sz="1800">
                <a:solidFill>
                  <a:srgbClr val="FFFFFF"/>
                </a:solidFill>
                <a:latin typeface="Calibri"/>
              </a:rPr>
              <a:t>Follows listener, topic, mood</a:t>
            </a:r>
          </a:p>
          <a:p>
            <a:pPr algn="l" marL="342900" indent="-342900">
              <a:spcBef>
                <a:spcPts val="0"/>
              </a:spcBef>
              <a:spcAft>
                <a:spcPts val="800"/>
              </a:spcAft>
              <a:buChar char="•"/>
            </a:pPr>
            <a:r>
              <a:rPr sz="1800">
                <a:solidFill>
                  <a:srgbClr val="FFFFFF"/>
                </a:solidFill>
                <a:latin typeface="Calibri"/>
              </a:rPr>
              <a:t>A skill, not a slip</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6 · SWITCHING MID-CONVERSATION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Words carry a world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Strong form versus weak form</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Strong: language determines thought</a:t>
            </a:r>
          </a:p>
          <a:p>
            <a:pPr algn="l" marL="342900" indent="-342900">
              <a:spcBef>
                <a:spcPts val="0"/>
              </a:spcBef>
              <a:spcAft>
                <a:spcPts val="800"/>
              </a:spcAft>
              <a:buChar char="•"/>
            </a:pPr>
            <a:r>
              <a:rPr sz="1800">
                <a:solidFill>
                  <a:srgbClr val="FFFFFF"/>
                </a:solidFill>
                <a:latin typeface="Calibri"/>
              </a:rPr>
              <a:t>Not supported</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Weak: shapes attention and memory</a:t>
            </a:r>
          </a:p>
          <a:p>
            <a:pPr algn="l" marL="342900" indent="-342900">
              <a:spcBef>
                <a:spcPts val="0"/>
              </a:spcBef>
              <a:spcAft>
                <a:spcPts val="800"/>
              </a:spcAft>
              <a:buChar char="•"/>
            </a:pPr>
            <a:r>
              <a:rPr sz="1800">
                <a:solidFill>
                  <a:srgbClr val="FFFFFF"/>
                </a:solidFill>
                <a:latin typeface="Calibri"/>
              </a:rPr>
              <a:t>Limited support</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6 · A DEBATE ABOUT SIZE</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Words carry a world</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How close is too close?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Gesture, face, posture, space</a:t>
            </a:r>
          </a:p>
          <a:p>
            <a:pPr algn="l" marL="342900" indent="-342900">
              <a:spcBef>
                <a:spcPts val="0"/>
              </a:spcBef>
              <a:spcAft>
                <a:spcPts val="800"/>
              </a:spcAft>
              <a:buChar char="•"/>
            </a:pPr>
            <a:r>
              <a:rPr sz="1800">
                <a:solidFill>
                  <a:srgbClr val="FFFFFF"/>
                </a:solidFill>
                <a:latin typeface="Calibri"/>
              </a:rPr>
              <a:t>Proxemics: Hall (1966)</a:t>
            </a:r>
          </a:p>
          <a:p>
            <a:pPr algn="l" marL="342900" indent="-342900">
              <a:spcBef>
                <a:spcPts val="0"/>
              </a:spcBef>
              <a:spcAft>
                <a:spcPts val="800"/>
              </a:spcAft>
              <a:buChar char="•"/>
            </a:pPr>
            <a:r>
              <a:rPr sz="1800">
                <a:solidFill>
                  <a:srgbClr val="FFFFFF"/>
                </a:solidFill>
                <a:latin typeface="Calibri"/>
              </a:rPr>
              <a:t>Coffee line gap, stadium crowd</a:t>
            </a:r>
          </a:p>
          <a:p>
            <a:pPr algn="l" marL="342900" indent="-342900">
              <a:spcBef>
                <a:spcPts val="0"/>
              </a:spcBef>
              <a:spcAft>
                <a:spcPts val="800"/>
              </a:spcAft>
              <a:buChar char="•"/>
            </a:pPr>
            <a:r>
              <a:rPr sz="1800">
                <a:solidFill>
                  <a:srgbClr val="FFFFFF"/>
                </a:solidFill>
                <a:latin typeface="Calibri"/>
              </a:rPr>
              <a:t>Gestures are learned, not universal</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6 · MESSAGES WITHOUT WORDS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Words carry a world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Change is not decay</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Every language changes</a:t>
            </a:r>
          </a:p>
          <a:p>
            <a:pPr algn="l" marL="342900" indent="-342900">
              <a:spcBef>
                <a:spcPts val="0"/>
              </a:spcBef>
              <a:spcAft>
                <a:spcPts val="800"/>
              </a:spcAft>
              <a:buChar char="•"/>
            </a:pPr>
            <a:r>
              <a:rPr sz="1800">
                <a:solidFill>
                  <a:srgbClr val="FFFFFF"/>
                </a:solidFill>
                <a:latin typeface="Calibri"/>
              </a:rPr>
              <a:t>About seven thousand languages, said in words</a:t>
            </a:r>
          </a:p>
          <a:p>
            <a:pPr algn="l" marL="342900" indent="-342900">
              <a:spcBef>
                <a:spcPts val="0"/>
              </a:spcBef>
              <a:spcAft>
                <a:spcPts val="800"/>
              </a:spcAft>
              <a:buChar char="•"/>
            </a:pPr>
            <a:r>
              <a:rPr sz="1800">
                <a:solidFill>
                  <a:srgbClr val="FFFFFF"/>
                </a:solidFill>
                <a:latin typeface="Calibri"/>
              </a:rPr>
              <a:t>Endangerment: few or shifting speakers</a:t>
            </a:r>
          </a:p>
          <a:p>
            <a:pPr algn="l" marL="342900" indent="-342900">
              <a:spcBef>
                <a:spcPts val="0"/>
              </a:spcBef>
              <a:spcAft>
                <a:spcPts val="800"/>
              </a:spcAft>
              <a:buChar char="•"/>
            </a:pPr>
            <a:r>
              <a:rPr sz="1800">
                <a:solidFill>
                  <a:srgbClr val="FFFFFF"/>
                </a:solidFill>
                <a:latin typeface="Calibri"/>
              </a:rPr>
              <a:t>Revitalization: communities bring languages back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6 · CHANGE AND LOSS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Words carry a world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seconds prompt</a:t>
            </a:r>
          </a:p>
          <a:p>
            <a:pPr algn="l" marL="342900" indent="-342900">
              <a:spcBef>
                <a:spcPts val="0"/>
              </a:spcBef>
              <a:spcAft>
                <a:spcPts val="800"/>
              </a:spcAft>
              <a:buChar char="•"/>
            </a:pPr>
            <a:r>
              <a:rPr sz="1800">
                <a:solidFill>
                  <a:srgbClr val="FFFFFF"/>
                </a:solidFill>
                <a:latin typeface="Calibri"/>
              </a:rPr>
              <a:t>Check: strong form stated as fact?</a:t>
            </a:r>
          </a:p>
          <a:p>
            <a:pPr algn="l" marL="342900" indent="-342900">
              <a:spcBef>
                <a:spcPts val="0"/>
              </a:spcBef>
              <a:spcAft>
                <a:spcPts val="800"/>
              </a:spcAft>
              <a:buChar char="•"/>
            </a:pPr>
            <a:r>
              <a:rPr sz="1800">
                <a:solidFill>
                  <a:srgbClr val="FFFFFF"/>
                </a:solidFill>
                <a:latin typeface="Calibri"/>
              </a:rPr>
              <a:t>Check: dialect called broken?</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WEEK'S AUDIT · CHECK THE MACHINE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Words carry a world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A word is an agreement</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Language: one kind of communication</a:t>
            </a:r>
          </a:p>
          <a:p>
            <a:pPr algn="l" marL="342900" indent="-342900">
              <a:spcBef>
                <a:spcPts val="0"/>
              </a:spcBef>
              <a:spcAft>
                <a:spcPts val="800"/>
              </a:spcAft>
              <a:buChar char="•"/>
            </a:pPr>
            <a:r>
              <a:rPr sz="1800">
                <a:solidFill>
                  <a:srgbClr val="FFFFFF"/>
                </a:solidFill>
                <a:latin typeface="Calibri"/>
              </a:rPr>
              <a:t>4 of 5 answers: 80 percent</a:t>
            </a:r>
          </a:p>
          <a:p>
            <a:pPr algn="l" marL="342900" indent="-342900">
              <a:spcBef>
                <a:spcPts val="0"/>
              </a:spcBef>
              <a:spcAft>
                <a:spcPts val="800"/>
              </a:spcAft>
              <a:buChar char="•"/>
            </a:pPr>
            <a:r>
              <a:rPr sz="1800">
                <a:solidFill>
                  <a:srgbClr val="FFFFFF"/>
                </a:solidFill>
                <a:latin typeface="Calibri"/>
              </a:rPr>
              <a:t>Register shifts; dialects follow rules</a:t>
            </a:r>
          </a:p>
          <a:p>
            <a:pPr algn="l" marL="342900" indent="-342900">
              <a:spcBef>
                <a:spcPts val="0"/>
              </a:spcBef>
              <a:spcAft>
                <a:spcPts val="800"/>
              </a:spcAft>
              <a:buChar char="•"/>
            </a:pPr>
            <a:r>
              <a:rPr sz="1800">
                <a:solidFill>
                  <a:srgbClr val="FFFFFF"/>
                </a:solidFill>
                <a:latin typeface="Calibri"/>
              </a:rPr>
              <a:t>Next: Making a Living</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Words carry a world</dc:title>
  <dc:subject>Words carry a world — Week 04</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