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6, the second week of the unit on making a living, exchanging, and governing. Before anything else, point students to the current syllabus as the authoritative source for how the course runs, then keep this opening on the ideas. The week's orienting question: once people have goods, how do they share, swap, pool, and sell them, and what tie does each exchange leave behind? Preview the path. We will name three forms of exchange as a model, split reciprocity into three kinds, key the illustrative exchange set, read the kula and the gift's three obligations, read the potlatch and state Canada's potlatch ban plainly, sort two kinds of money, and finish with the market's coded tally of 50 exchanges. Remind students that Week 5 asked how people get their food; this week asks what happens to it next. Then move to the hook.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a holiday gift exchange among cousins, an illustrative scene from the chapter. 8 cousins draw names from a bowl, each buys 1 gift, and the family sets a limit of 25 dollars a gift. Nobody sends a bill and nobody pays at the door, yet everyone notices who gave what, and one cousin plans a better gift for next year. Make it strange the way Week 2's Nacirema exercise did: describe the evening as if it were a foreign custom with hidden rules. DO: ask the room to list two things that moved at the party besides the gifts themselves. Write the answers on the board in two columns, goods and feelings or debts. Expected answers: gratitude, a sense of owing, a plan to give back. Hold the board; it returns when the gift's three obligations arrive.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this week's shared data by name. Dataset C is the illustrative exchange set: 12 everyday transactions constructed for this course, each with one pinned key, plus three borderline cases discussed and never keyed. Dataset A is the running fieldwork site, the illustrative, unnamed weekly neighborhood farmers' market of 24 stalls. Its coded tally counts 50 exchanges from one two-hour visit. The values to remember: the set keys 3 generalized, 3 balanced, 2 negative, 2 redistribution, and 2 market, so 3 + 3 + 2 + 2 + 2 = 12. The tally counts 33 market exchange, 8 generalized reciprocity, 5 balanced reciprocity, 4 redistribution, and 0 negative reciprocity. The settled results are 66, 16, 10, and 8 percent, a gap of 66 − 16 = 50 percentage points, and 26 percent for all reciprocity together. Each value returns in a worked example later in the deck.</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model comes from Polanyi, named in words from The Great Transformation. Reciprocity is exchange between social equals, in which goods or help pass back and forth between people rather than through a center or a market. Redistribution is exchange in which goods are collected by a central person or office and then given out again. Market exchange is buying and selling at prices set by supply and demand, usually with money and with no lasting tie expected. Name the trap: students often treat market exchange as natural or universal. It is one form among three, and real economies mix all three every day. DO: give three sandwich paths, a parent's lunch, a club's dues-funded meeting, and a deli sale, and have pairs label each; expected answers: reciprocity, redistribution, and market exchange.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Sahlins (1965), "On the Sociology of Primitive Exchange", a title quoted as published in the period's wording, split reciprocity into three kinds by how closely the giver keeps track. Generalized reciprocity is giving with no count kept and no set time for a return, usual among close kin and close friends. Balanced reciprocity is exchange in which each side expects a return of about equal value within a known time, and both sides keep rough track. Negative reciprocity is exchange in which one side tries to get more than it gives, including hard haggling with strangers. The closer the tie, the less anyone counts. Cure the trap that reciprocity is always an equal trade: only the balanced kind expects that. DO: read three favors, a sister's car, a coworker's shift swap, and a garage-sale lamp, and collect a label for each; expected answers: generalized, balanced, negative.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Work the canonical example from Dataset C, the illustrative exchange set. Parents who feed a toddler with no count kept, a grandparent who buys school supplies, and a friend's 5 a.m. airport ride are the 3 generalized keys. Roommates taking turns at groceries, neighbors trading eggs for tomatoes, and coworkers swapping a weekend shift are the 3 balanced keys. The overpriced flea-market lamp and the hidden-pillar concert tickets are the 2 negative keys. The club's dues dinner and the food bank are the 2 redistribution keys. The phone charger and the used bike are the 2 market keys. Check the total: 3 + 3 + 2 + 2 + 2 = 12. Group the reciprocities: 3 + 3 + 2 = 8 of the 12. DO: hand out the 12 transactions unlabeled, have pairs key them, then reveal the counts and debrief any transaction that split the room.</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On the left, the 12 keyed transactions of Dataset C, each with one pinned key. On the right, the 3 borderline cases the course discusses and never keys. Birthday gifts among a group of friends could be generalized, or balanced if everyone keeps track. A tip at a restaurant could be market exchange, or a gift. A wedding gift registry could be a gift, or a purchase list. This is the honesty note for any model: real exchanges can carry two meanings at once, so a good answer names both readings and the evidence that would decide between them. Call back to Week 3, where field notes kept observation apart from interpretation; a borderline case is an interpretation the notes cannot settle yet. DO: assign each table one borderline case, ask for both readings plus one piece of deciding evidence, and collect them without declaring a winner.</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kula was an exchange in which, in the 1910s, Trobriand Islanders and their neighbors carried shell necklaces clockwise and shell armbands counterclockwise around a ring of islands. The necklaces were soulava and the armbands were mwali, both Kilivila words. Each valuable was held a while, then passed on, for prestige and lasting partnerships rather than profit. The account comes from Malinowski (1922), Argonauts of the Western Pacific, the same fieldwork Week 3 used to introduce participant observation. Keep the past tense and the decade: this describes what Malinowski recorded in the 1910s, and Trobriand Islanders have changed since then and speak for themselves. Cure the trap that the kula was trade for profit. DO: compare a team trophy passed from champion to champion and ask what each holder keeps at the end; expected answer: a name and a partner, not money.</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Mauss's essay on the gift, Essai sur le don, first published in French in the 1920s, argues that a gift carries three obligations: to give, to receive, and to give back. Those are the three obligations of the gift. The course states the essay's date in words and keys no year. Return to the hook's board. Each cousin gave, because skipping the exchange would be noticed. Each cousin received, even a gift they did not love, because refusing would insult the giver. And the cousin who got a thoughtful gift plans a better one for next year, which is giving back. Cure the trap that a gift is free of obligation: a gift is a tie, not a free thing. DO: ask students to recall one gift they felt they could not refuse and one they felt they had to return, then match each to an obligation; expected answers: to receive and to give back.</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potlatch is a ceremonial feast of the Kwakwaka'wakw and other Northwest Coast peoples, at which hosts give away goods to validate names, rank, and rights before invited witnesses. Name the older outsiders' label, Kwakiutl, once, and then use only the people's own name, Kwakwaka'wakw. Read the potlatch with the gift's three obligations. Hosts gave, which showed they could support the name or rank they claimed. Witnesses received, and by accepting they recognized the claim. The gifts they accepted called for a return, the third obligation; the course pins no detail of how that return was made. Cure the trap that the potlatch was waste: counted only in goods it can look like loss, but counted in witness and standing it secured something real. DO: compare a large wedding where guests serve as witnesses, and ask what the guests' presence confirms; expected answer: the new marriage, before the whole community.</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State this history plainly, as documented fact. Canada banned the potlatch under the Indian Act, as law from 1885, and the ban was dropped in 1951. After a potlatch held in 1921, people were arrested and ceremonial objects were seized and sent to museums. The start of the ban is said in words; the year the law was dropped, 1951, is the date the course asks students to know. Cure the second trap of this beat: the ban is not a debated policy with two sides, it was a law in force from 1885 to 1951. Save the both-sides format for contested questions such as how to code a borderline exchange. Tell students that Week 15 returns to what happened to the seized objects. DO: ask one student to state the ban's end year and one to state what happened after the 1921 potlatch; expected answers: 1951, and arrests and seized objects.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On the left, general-purpose money: money that can be used for nearly any exchange, such as one national currency that buys groceries, pays rent, and settles debts. It buys nearly anything. On the right, special-purpose money: money or tokens that are valid for some exchanges only, such as tickets that buy food at one fair and nothing else. A campus laundry card and a gift card for one store work the same way. Add consumption: what people buy, use, and display, studied by anthropologists as a way people show identity as well as meet needs. A hometown team jersey keeps a student warm and also tells new classmates where the student comes from. DO: ask students to pull out one card or token and say which column it belongs in; expected answers: a debit card on the left, a transit or laundry card on the right.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figure draws the running site's coded tally from Dataset A as five bars, one per exchange type, out of 50 exchanges coded on one two-hour visit. Left to right: market exchange at 33, generalized reciprocity at 8, balanced reciprocity at 5, redistribution at 4, and negative reciprocity at 0, an empty bar. The market exchange bar towers over the other four, yet the shorter bars show vendors sharing, swapping, and pooling. Warn students that the order of the bars is the table's order, not a ranking of better and worse ways to exchange. DO: before revealing the labels, ask students to predict which type is tallest and which bar is empty; collect guesses, reveal market exchange at 33 and negative reciprocity at 0, and ask why vendors who see each other every week might never haggle hard with one another.</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Work the canonical example. A percent is a share of a total, out of 100. Market exchange share: 33 ÷ 50 × 100 = 66 percent. Generalized reciprocity share: 8 ÷ 50 × 100 = 16 percent. Balanced reciprocity is 5 ÷ 50 × 100 = 10 percent, and redistribution is 4 ÷ 50 × 100 = 8 percent, and the shares check: 66 + 16 + 10 + 8 + 0 = 100 percent. A difference between two percentages is in percentage points, so the gap is 66 − 16 = 50 percentage points. All reciprocity together is 8 + 5 + 0 = 13 exchanges, or 13 ÷ 50 × 100 = 26 percent. Name the 3 set-aside cases: free samples at the cheese stall, the free plum handed to a toddler, and a hard haggle with a first-time buyer. DO: have pairs compute the four shares, then reveal and ask why the gap is not called 50 percent.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Gemini, or ChatGPT, to work on this week's material. DO: paste this exact prompt: An illustrative market tallied 50 exchanges: 33 purchases at posted prices, 8 shared with no count kept, 5 vendor swaps of matched value, 4 pooled for a pantry, and 0 hard haggles. Name each exchange type, compare the market with the kula, and explain whether a vendor's free plum is a gift. Compare the response with the vetted reading: 66 percent market exchange, 16 percent generalized, a gap of 50 percentage points, the kula in the 1910s for prestige and partnership, and the plum left as a borderline case. Name the likely errors first: calling a gift free of obligation, calling the kula trade for profit, describing Trobriand Islanders in the present tense, or forcing the plum into one box. The judgment rule: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Reciprocity, redistribution, and market exchange are three forms of exchange in a model, and real economies mix all three. The three reciprocities, generalized, balanced, and negative, differ by how closely the giver keeps count. Dataset C keys 3 generalized, 3 balanced, 2 negative, 2 redistribution, and 2 market. In the 1910s, the kula moved valuables for prestige and partnership, not profit. A gift carries three obligations, to give, to receive, and to give back, and the potlatch validated names, rank, and rights before witnesses; Canada's ban on it was dropped in 1951. Special-purpose money buys only some things. The market's tally showed 66 percent market exchange, a gap of 50 percentage points over generalized reciprocity. Next week, Political Organization, Power, and Inequality asks who has the authority to collect and give out goods. DO: have each student write one exchange from their own week and its type as an exit ticket.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How do goods move?</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6 · Exchange and Economic Systems</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6 · HOW GOODS MOVE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Gifts with no price</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A FAMILY GIFT EXCHANGE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12 transactions, 50 exchanges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DATASETS C AND A ·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paths for goods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Reciprocity: back and forth between equals</a:t>
            </a:r>
          </a:p>
          <a:p>
            <a:pPr algn="l" marL="342900" indent="-342900">
              <a:spcBef>
                <a:spcPts val="0"/>
              </a:spcBef>
              <a:spcAft>
                <a:spcPts val="800"/>
              </a:spcAft>
              <a:buChar char="•"/>
            </a:pPr>
            <a:r>
              <a:rPr sz="1800">
                <a:solidFill>
                  <a:srgbClr val="FFFFFF"/>
                </a:solidFill>
                <a:latin typeface="Calibri"/>
              </a:rPr>
              <a:t>Redistribution: into a center, back out</a:t>
            </a:r>
          </a:p>
          <a:p>
            <a:pPr algn="l" marL="342900" indent="-342900">
              <a:spcBef>
                <a:spcPts val="0"/>
              </a:spcBef>
              <a:spcAft>
                <a:spcPts val="800"/>
              </a:spcAft>
              <a:buChar char="•"/>
            </a:pPr>
            <a:r>
              <a:rPr sz="1800">
                <a:solidFill>
                  <a:srgbClr val="FFFFFF"/>
                </a:solidFill>
                <a:latin typeface="Calibri"/>
              </a:rPr>
              <a:t>Market exchange: prices from supply and demand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7 · THE MODEL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do goods move?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How closely you count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Generalized: no count kept</a:t>
            </a:r>
          </a:p>
          <a:p>
            <a:pPr algn="l" marL="342900" indent="-342900">
              <a:spcBef>
                <a:spcPts val="0"/>
              </a:spcBef>
              <a:spcAft>
                <a:spcPts val="800"/>
              </a:spcAft>
              <a:buChar char="•"/>
            </a:pPr>
            <a:r>
              <a:rPr sz="1800">
                <a:solidFill>
                  <a:srgbClr val="FFFFFF"/>
                </a:solidFill>
                <a:latin typeface="Calibri"/>
              </a:rPr>
              <a:t>Balanced: equal return, known time</a:t>
            </a:r>
          </a:p>
          <a:p>
            <a:pPr algn="l" marL="342900" indent="-342900">
              <a:spcBef>
                <a:spcPts val="0"/>
              </a:spcBef>
              <a:spcAft>
                <a:spcPts val="800"/>
              </a:spcAft>
              <a:buChar char="•"/>
            </a:pPr>
            <a:r>
              <a:rPr sz="1800">
                <a:solidFill>
                  <a:srgbClr val="FFFFFF"/>
                </a:solidFill>
                <a:latin typeface="Calibri"/>
              </a:rPr>
              <a:t>Negative: try to get more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7 · KEEPING COUNT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do goods move?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Keying the exchange set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3 generalized, 3 balanced</a:t>
            </a:r>
          </a:p>
          <a:p>
            <a:pPr algn="l" marL="342900" indent="-342900">
              <a:spcBef>
                <a:spcPts val="0"/>
              </a:spcBef>
              <a:spcAft>
                <a:spcPts val="800"/>
              </a:spcAft>
              <a:buChar char="•"/>
            </a:pPr>
            <a:r>
              <a:rPr sz="1800">
                <a:solidFill>
                  <a:srgbClr val="FFFFFF"/>
                </a:solidFill>
                <a:latin typeface="Calibri"/>
              </a:rPr>
              <a:t>2 negative, 2 redistribution, 2 market</a:t>
            </a:r>
          </a:p>
          <a:p>
            <a:pPr algn="l" marL="342900" indent="-342900">
              <a:spcBef>
                <a:spcPts val="0"/>
              </a:spcBef>
              <a:spcAft>
                <a:spcPts val="800"/>
              </a:spcAft>
              <a:buChar char="•"/>
            </a:pPr>
            <a:r>
              <a:rPr sz="1800">
                <a:solidFill>
                  <a:srgbClr val="FFFFFF"/>
                </a:solidFill>
                <a:latin typeface="Calibri"/>
              </a:rPr>
              <a:t>3 + 3 + 2 + 2 + 2 = 12</a:t>
            </a:r>
          </a:p>
          <a:p>
            <a:pPr algn="l" marL="342900" indent="-342900">
              <a:spcBef>
                <a:spcPts val="0"/>
              </a:spcBef>
              <a:spcAft>
                <a:spcPts val="800"/>
              </a:spcAft>
              <a:buChar char="•"/>
            </a:pPr>
            <a:r>
              <a:rPr sz="1800">
                <a:solidFill>
                  <a:srgbClr val="FFFFFF"/>
                </a:solidFill>
                <a:latin typeface="Calibri"/>
              </a:rPr>
              <a:t>Reciprocity keys: 8 of 12</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KEYING DATASET C</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do goods move?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Keyed versus borderline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12 keyed transactions</a:t>
            </a:r>
          </a:p>
          <a:p>
            <a:pPr algn="l" marL="342900" indent="-342900">
              <a:spcBef>
                <a:spcPts val="0"/>
              </a:spcBef>
              <a:spcAft>
                <a:spcPts val="800"/>
              </a:spcAft>
              <a:buChar char="•"/>
            </a:pPr>
            <a:r>
              <a:rPr sz="1800">
                <a:solidFill>
                  <a:srgbClr val="FFFFFF"/>
                </a:solidFill>
                <a:latin typeface="Calibri"/>
              </a:rPr>
              <a:t>One pinned key each</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3 borderline cases</a:t>
            </a:r>
          </a:p>
          <a:p>
            <a:pPr algn="l" marL="342900" indent="-342900">
              <a:spcBef>
                <a:spcPts val="0"/>
              </a:spcBef>
              <a:spcAft>
                <a:spcPts val="800"/>
              </a:spcAft>
              <a:buChar char="•"/>
            </a:pPr>
            <a:r>
              <a:rPr sz="1800">
                <a:solidFill>
                  <a:srgbClr val="FFFFFF"/>
                </a:solidFill>
                <a:latin typeface="Calibri"/>
              </a:rPr>
              <a:t>Discussed, never keyed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7 · THE HONEST LIMIT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do goods move?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Shells for fame, not profit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1910s Trobriand Islands, Malinowski (1922)</a:t>
            </a:r>
          </a:p>
          <a:p>
            <a:pPr algn="l" marL="342900" indent="-342900">
              <a:spcBef>
                <a:spcPts val="0"/>
              </a:spcBef>
              <a:spcAft>
                <a:spcPts val="800"/>
              </a:spcAft>
              <a:buChar char="•"/>
            </a:pPr>
            <a:r>
              <a:rPr sz="1800">
                <a:solidFill>
                  <a:srgbClr val="FFFFFF"/>
                </a:solidFill>
                <a:latin typeface="Calibri"/>
              </a:rPr>
              <a:t>Soulava (Kilivila): necklaces, clockwise</a:t>
            </a:r>
          </a:p>
          <a:p>
            <a:pPr algn="l" marL="342900" indent="-342900">
              <a:spcBef>
                <a:spcPts val="0"/>
              </a:spcBef>
              <a:spcAft>
                <a:spcPts val="800"/>
              </a:spcAft>
              <a:buChar char="•"/>
            </a:pPr>
            <a:r>
              <a:rPr sz="1800">
                <a:solidFill>
                  <a:srgbClr val="FFFFFF"/>
                </a:solidFill>
                <a:latin typeface="Calibri"/>
              </a:rPr>
              <a:t>Mwali (Kilivila): armbands, counterclockwise</a:t>
            </a:r>
          </a:p>
          <a:p>
            <a:pPr algn="l" marL="342900" indent="-342900">
              <a:spcBef>
                <a:spcPts val="0"/>
              </a:spcBef>
              <a:spcAft>
                <a:spcPts val="800"/>
              </a:spcAft>
              <a:buChar char="•"/>
            </a:pPr>
            <a:r>
              <a:rPr sz="1800">
                <a:solidFill>
                  <a:srgbClr val="FFFFFF"/>
                </a:solidFill>
                <a:latin typeface="Calibri"/>
              </a:rPr>
              <a:t>Held a while, then passed 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7 · A DOCUMENTED CASE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do goods move?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obligations of gifts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To give</a:t>
            </a:r>
          </a:p>
          <a:p>
            <a:pPr algn="l" marL="342900" indent="-342900">
              <a:spcBef>
                <a:spcPts val="0"/>
              </a:spcBef>
              <a:spcAft>
                <a:spcPts val="800"/>
              </a:spcAft>
              <a:buChar char="•"/>
            </a:pPr>
            <a:r>
              <a:rPr sz="1800">
                <a:solidFill>
                  <a:srgbClr val="FFFFFF"/>
                </a:solidFill>
                <a:latin typeface="Calibri"/>
              </a:rPr>
              <a:t>To receive</a:t>
            </a:r>
          </a:p>
          <a:p>
            <a:pPr algn="l" marL="342900" indent="-342900">
              <a:spcBef>
                <a:spcPts val="0"/>
              </a:spcBef>
              <a:spcAft>
                <a:spcPts val="800"/>
              </a:spcAft>
              <a:buChar char="•"/>
            </a:pPr>
            <a:r>
              <a:rPr sz="1800">
                <a:solidFill>
                  <a:srgbClr val="FFFFFF"/>
                </a:solidFill>
                <a:latin typeface="Calibri"/>
              </a:rPr>
              <a:t>To give back</a:t>
            </a:r>
          </a:p>
          <a:p>
            <a:pPr algn="l" marL="342900" indent="-342900">
              <a:spcBef>
                <a:spcPts val="0"/>
              </a:spcBef>
              <a:spcAft>
                <a:spcPts val="800"/>
              </a:spcAft>
              <a:buChar char="•"/>
            </a:pPr>
            <a:r>
              <a:rPr sz="1800">
                <a:solidFill>
                  <a:srgbClr val="FFFFFF"/>
                </a:solidFill>
                <a:latin typeface="Calibri"/>
              </a:rPr>
              <a:t>From Mauss's essay on the gift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7 · NO FREE GIFT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do goods move?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Giving that confirms rank</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Kwakwaka'wakw and Northwest Coast peoples</a:t>
            </a:r>
          </a:p>
          <a:p>
            <a:pPr algn="l" marL="342900" indent="-342900">
              <a:spcBef>
                <a:spcPts val="0"/>
              </a:spcBef>
              <a:spcAft>
                <a:spcPts val="800"/>
              </a:spcAft>
              <a:buChar char="•"/>
            </a:pPr>
            <a:r>
              <a:rPr sz="1800">
                <a:solidFill>
                  <a:srgbClr val="FFFFFF"/>
                </a:solidFill>
                <a:latin typeface="Calibri"/>
              </a:rPr>
              <a:t>Hosts give goods before witnesses</a:t>
            </a:r>
          </a:p>
          <a:p>
            <a:pPr algn="l" marL="342900" indent="-342900">
              <a:spcBef>
                <a:spcPts val="0"/>
              </a:spcBef>
              <a:spcAft>
                <a:spcPts val="800"/>
              </a:spcAft>
              <a:buChar char="•"/>
            </a:pPr>
            <a:r>
              <a:rPr sz="1800">
                <a:solidFill>
                  <a:srgbClr val="FFFFFF"/>
                </a:solidFill>
                <a:latin typeface="Calibri"/>
              </a:rPr>
              <a:t>Validates names, rank, and rights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7 · THE POTLATCH</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do goods move?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law, not a debate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Banned under the Indian Act from 1885</a:t>
            </a:r>
          </a:p>
          <a:p>
            <a:pPr algn="l" marL="342900" indent="-342900">
              <a:spcBef>
                <a:spcPts val="0"/>
              </a:spcBef>
              <a:spcAft>
                <a:spcPts val="800"/>
              </a:spcAft>
              <a:buChar char="•"/>
            </a:pPr>
            <a:r>
              <a:rPr sz="1800">
                <a:solidFill>
                  <a:srgbClr val="FFFFFF"/>
                </a:solidFill>
                <a:latin typeface="Calibri"/>
              </a:rPr>
              <a:t>Law dropped in 1951</a:t>
            </a:r>
          </a:p>
          <a:p>
            <a:pPr algn="l" marL="342900" indent="-342900">
              <a:spcBef>
                <a:spcPts val="0"/>
              </a:spcBef>
              <a:spcAft>
                <a:spcPts val="800"/>
              </a:spcAft>
              <a:buChar char="•"/>
            </a:pPr>
            <a:r>
              <a:rPr sz="1800">
                <a:solidFill>
                  <a:srgbClr val="FFFFFF"/>
                </a:solidFill>
                <a:latin typeface="Calibri"/>
              </a:rPr>
              <a:t>1921: arrests, ceremonial objects seized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7 · DOCUMENTED HISTORY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do goods move?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Any exchange versus some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General-purpose money</a:t>
            </a:r>
          </a:p>
          <a:p>
            <a:pPr algn="l" marL="342900" indent="-342900">
              <a:spcBef>
                <a:spcPts val="0"/>
              </a:spcBef>
              <a:spcAft>
                <a:spcPts val="800"/>
              </a:spcAft>
              <a:buChar char="•"/>
            </a:pPr>
            <a:r>
              <a:rPr sz="1800">
                <a:solidFill>
                  <a:srgbClr val="FFFFFF"/>
                </a:solidFill>
                <a:latin typeface="Calibri"/>
              </a:rPr>
              <a:t>Buys nearly anything</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Special-purpose money</a:t>
            </a:r>
          </a:p>
          <a:p>
            <a:pPr algn="l" marL="342900" indent="-342900">
              <a:spcBef>
                <a:spcPts val="0"/>
              </a:spcBef>
              <a:spcAft>
                <a:spcPts val="800"/>
              </a:spcAft>
              <a:buChar char="•"/>
            </a:pPr>
            <a:r>
              <a:rPr sz="1800">
                <a:solidFill>
                  <a:srgbClr val="FFFFFF"/>
                </a:solidFill>
                <a:latin typeface="Calibri"/>
              </a:rPr>
              <a:t>Some exchanges only</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7 · TWO KINDS OF MONEY</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do goods move?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Where 50 exchanges went</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Bar chart of the 50 exchanges coded on one two-hour visit to the illustrative market, left to right: market exchange at 33, generalized reciprocity at 8, balanced reciprocity at 5, redistribution at 4, and negative reciprocity at 0. The market exchange bar towers over the other four, and the negative reciprocity bar is empty."/>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WORKED EXAMPLE · SEEING THE TALLY</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13</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How do goods move?</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06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From counts to percentages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33 ÷ 50 × 100 = 66 percent</a:t>
            </a:r>
          </a:p>
          <a:p>
            <a:pPr algn="l" marL="342900" indent="-342900">
              <a:spcBef>
                <a:spcPts val="0"/>
              </a:spcBef>
              <a:spcAft>
                <a:spcPts val="800"/>
              </a:spcAft>
              <a:buChar char="•"/>
            </a:pPr>
            <a:r>
              <a:rPr sz="1800">
                <a:solidFill>
                  <a:srgbClr val="FFFFFF"/>
                </a:solidFill>
                <a:latin typeface="Calibri"/>
              </a:rPr>
              <a:t>8 ÷ 50 × 100 = 16 percent</a:t>
            </a:r>
          </a:p>
          <a:p>
            <a:pPr algn="l" marL="342900" indent="-342900">
              <a:spcBef>
                <a:spcPts val="0"/>
              </a:spcBef>
              <a:spcAft>
                <a:spcPts val="800"/>
              </a:spcAft>
              <a:buChar char="•"/>
            </a:pPr>
            <a:r>
              <a:rPr sz="1800">
                <a:solidFill>
                  <a:srgbClr val="FFFFFF"/>
                </a:solidFill>
                <a:latin typeface="Calibri"/>
              </a:rPr>
              <a:t>66 − 16 = 50 percentage points</a:t>
            </a:r>
          </a:p>
          <a:p>
            <a:pPr algn="l" marL="342900" indent="-342900">
              <a:spcBef>
                <a:spcPts val="0"/>
              </a:spcBef>
              <a:spcAft>
                <a:spcPts val="800"/>
              </a:spcAft>
              <a:buChar char="•"/>
            </a:pPr>
            <a:r>
              <a:rPr sz="1800">
                <a:solidFill>
                  <a:srgbClr val="FFFFFF"/>
                </a:solidFill>
                <a:latin typeface="Calibri"/>
              </a:rPr>
              <a:t>All reciprocity: 13, or 26 percent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COUNTS TO PERCENTAGES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do goods move?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coded-tally prompt</a:t>
            </a:r>
          </a:p>
          <a:p>
            <a:pPr algn="l" marL="342900" indent="-342900">
              <a:spcBef>
                <a:spcPts val="0"/>
              </a:spcBef>
              <a:spcAft>
                <a:spcPts val="800"/>
              </a:spcAft>
              <a:buChar char="•"/>
            </a:pPr>
            <a:r>
              <a:rPr sz="1800">
                <a:solidFill>
                  <a:srgbClr val="FFFFFF"/>
                </a:solidFill>
                <a:latin typeface="Calibri"/>
              </a:rPr>
              <a:t>Check: gift called free?</a:t>
            </a:r>
          </a:p>
          <a:p>
            <a:pPr algn="l" marL="342900" indent="-342900">
              <a:spcBef>
                <a:spcPts val="0"/>
              </a:spcBef>
              <a:spcAft>
                <a:spcPts val="800"/>
              </a:spcAft>
              <a:buChar char="•"/>
            </a:pPr>
            <a:r>
              <a:rPr sz="1800">
                <a:solidFill>
                  <a:srgbClr val="FFFFFF"/>
                </a:solidFill>
                <a:latin typeface="Calibri"/>
              </a:rPr>
              <a:t>Check: kula as profit, present tense?</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do goods move?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A gift is a tie</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Three forms, three reciprocities</a:t>
            </a:r>
          </a:p>
          <a:p>
            <a:pPr algn="l" marL="342900" indent="-342900">
              <a:spcBef>
                <a:spcPts val="0"/>
              </a:spcBef>
              <a:spcAft>
                <a:spcPts val="800"/>
              </a:spcAft>
              <a:buChar char="•"/>
            </a:pPr>
            <a:r>
              <a:rPr sz="1800">
                <a:solidFill>
                  <a:srgbClr val="FFFFFF"/>
                </a:solidFill>
                <a:latin typeface="Calibri"/>
              </a:rPr>
              <a:t>Kula, the gift, the potlatch</a:t>
            </a:r>
          </a:p>
          <a:p>
            <a:pPr algn="l" marL="342900" indent="-342900">
              <a:spcBef>
                <a:spcPts val="0"/>
              </a:spcBef>
              <a:spcAft>
                <a:spcPts val="800"/>
              </a:spcAft>
              <a:buChar char="•"/>
            </a:pPr>
            <a:r>
              <a:rPr sz="1800">
                <a:solidFill>
                  <a:srgbClr val="FFFFFF"/>
                </a:solidFill>
                <a:latin typeface="Calibri"/>
              </a:rPr>
              <a:t>Tally: 66 percent market exchange</a:t>
            </a:r>
          </a:p>
          <a:p>
            <a:pPr algn="l" marL="342900" indent="-342900">
              <a:spcBef>
                <a:spcPts val="0"/>
              </a:spcBef>
              <a:spcAft>
                <a:spcPts val="800"/>
              </a:spcAft>
              <a:buChar char="•"/>
            </a:pPr>
            <a:r>
              <a:rPr sz="1800">
                <a:solidFill>
                  <a:srgbClr val="FFFFFF"/>
                </a:solidFill>
                <a:latin typeface="Calibri"/>
              </a:rPr>
              <a:t>Next: Political Organization, Power, and Inequality</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do goods move?</dc:title>
  <dc:subject>How do goods move? — Week 06</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