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7, the last week of the unit on making a living, exchanging, and governing. Point students to the current syllabus as the authoritative source for how the course runs, then keep this opening on the ideas. The week's orienting question: why do people follow some people and not others, and how does a group keep order and settle disputes? Preview the path. We will tell power from authority and name legitimacy, use Service's band, tribe, chiefdom, and state as a model, use Fried's egalitarian, rank, and stratified scheme, sort the means of social control, set three routes of dispute resolution side by side, and finish by reading the market's governance. Remind students that Week 6 ended with redistribution, which needs someone with the authority to collect and give out; this week names that authority.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illustrative hiking club. It has 30 members and 4 officers, and the members elected the president by a show of hands. Before a trail cleanup she tells 12 volunteers where to stand, and they go. Then a member blocks the supply closet until the others agree to his plan. He also makes people act, yet nobody accepts it as rightful, and the next week they talk about him behind his back. DO: ask the room what the president has that the member at the closet lacks. Collect answers on the board in two columns, what each person did and how the group reacted. Expected answers: she was elected, the group accepts her, he forced it. Hold the board; the next slide gives those columns their names: power, authority, and legitimacy.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fieldwork site, the illustrative, unnamed weekly neighborhood farmers' market of 24 stalls. The market manager assigns stall locations, collects a weekly stall fee, and rings the opening bell, and the vendors' association votes on the market's rules. The values to remember: of the 10 field-note entries from Visit 1, 2 show the manager acting, entry 3 at 8:00 a.m. and entry 9 at 9:20 a.m., so 2 ÷ 10 × 100 = 20 percent. Of the 50 coded exchanges, 4 were redistribution through the Pantry crate, so 4 ÷ 50 × 100 = 8 percent. Remind students that every value here is illustrative, constructed for this course, and describes no real place. The market returns at the end of the deck for the full reading.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power: the ability to make others act, even against their will, whether or not they accept it as rightful. On the right, authority: power that people accept as rightful, such as an elected officer's right to make decisions for a group. The word that joins them is legitimacy, people's acceptance that a use of power is rightful; legitimacy is what turns power into authority. Return to the hook's board: the president's power is authority, and the election is its legitimacy, while the member at the closet had power without authority. Add the restaurant kitchen: a dishwasher of 9 years whom the line cooks follow by respect holds influence, a softer authority with no title. Cure the trap that power and authority are synonyms. DO: ask students to name one person they follow without being forced and say where that person's legitimacy comes from.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model is associated with Service (1962), Primitive Social Organization, a title quoted as published in the period's wording, which the course never uses in its own voice. A band is a small, mobile group whose leaders guide by influence rather than by holding an office. A tribe is villages linked by kin groups or associations, with leaders who cannot force others to obey. A chiefdom is a hereditary office that holds authority over several communities, often with redistribution through the chief. A state is a society with a central government that has the power to tax, make law, and enforce it. Say the honesty note out loud: these are types of political organization for comparing, never a ladder of progress, real communities mix features, and the model never places a present-day community on a path.</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chapter's four illustrative descriptions, written for this course and describing no real people. About 30 people move camp several times a year and follow whoever knows the ground best: leadership by influence in a small, mobile group, so a band. Several villages are tied by kin groups, and a respected elder cannot make anyone obey: a tribe. One office passed from parent to child oversees 5 communities and gives out part of each harvest at feasts: a chiefdom, with redistribution. A central government taxes, writes laws, and keeps courts and police: a state. DO: read each description aloud, have students vote by raising one to four fingers for band, tribe, chiefdom, or state, then reveal the four answers above and ask which feature decided each 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wrong turns live here, and the course names both. The first reads a chiefdom as a small state. On the left, a chiefdom is a hereditary office that holds authority over several communities, often with redistribution through the chief. On the right, a state has a central government with the power to tax, make law, and enforce it. The difference is the kind of leadership, not size. The second wrong turn reads the state as more advanced than the band. The model compares how leadership works; it never says more or less advanced, and no type is earlier, simpler, or better. Call back to Week 5, whose subsistence model carried the same warning: a model is a map for comparing, not a ladder to climb. DO: ask students to rewrite the sentence a chiefdom is a small state so it names the real difference.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Fried (1967), The Evolution of Political Society, compared whole societies by how access to prestige and to resources is distributed. An egalitarian society has as many positions of prestige as people able to fill them, so people of the same age and gender have equal access to prestige and resources. A rank society has fewer positions of prestige than people able to fill them, so prestige is unequal even where access to basic resources is not. A stratified society has unequal access to basic resources, such as land or the means to make a living. Use the chapter's anchors: a pickup game where anyone able may call the plays, a club with 1 president's seat and 5 willing members, so 5 − 1 = 4 cannot hold it, and a farming town where a few families own all the farmland. DO: ask which anchor matches each type, then reveal egalitarian, rank, stratified.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classic wrong turn: students often think egalitarian means everyone is the same, with no differences at all. That is tempting, because equal sounds like identical. The cure is the definition's own wording. In Fried's scheme, an egalitarian society means equal access to prestige and resources for people of the same age and gender. People still differ in skill, age, and role, and leaders can still guide by influence, as a band's leaders do in Service's model. Remind students that Fried's scheme, like Service's, describes whole societies, and the everyday anchors on the last slide are only anchors. DO: put the sentence an egalitarian society has no differences on the board and ask pairs to correct it in under a minute; expected correction: equal access, not sameness, for people of the same age and gender.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Social control is the ways a group keeps its members within its rules: informal means such as gossip, ridicule, shunning, and the threat of supernatural sanction, and formal law. Law is formal social control: rules that a recognized authority makes and enforces, with set consequences for breaking them. Work the chapter's illustrative pickup game, which has no referee and no rulebook. A player who calls too many fouls is teased, which is ridicule; talked about on the walk home, which is gossip; and left off a team next week, which is shunning. The park's posted closing time, enforced with a fine by the city, is law. So 3 of the 4 ways are informal and only 1 is law. Cure the trap that law is the only form of social control. DO: ask students for one unwritten rule in a group they belong to and how the group enforces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Dispute resolution is the ways people settle a disagreement, grouped into three routes. Negotiation: the parties settle the disagreement themselves, with no third party. Mediation: a third party helps the parties reach their own agreement but does not decide for them. Adjudication: a third party hears the sides and decides the outcome. Work the chapter's illustrative fence dispute. A storm knocks down a shared fence and the repair costs 600 dollars. If the neighbors split it, 600 ÷ 2 = 300 dollars each, that is negotiation. If the association's volunteer helps them reach the same split, mediation. If the association's board rules on the split, adjudication. DO: give three roommate thermostat versions and have students name each route; answers: they agree alone is negotiation, a friend helps is mediation, the resident assistant sets the rule is adjudication.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a documented case beside the three routes. Early twentieth-century accounts describe Inuit communities in parts of the Arctic settling some disputes through public song contests, judged by the audience. Say the older outsiders' label, Eskimo, once as the historical term, and then use only Inuit, the people's own name. Keep to what the accounts describe and add no detail. Keep the past tense and the time of the accounts: Inuit are a living people who speak for themselves, and their ways have changed, as every community's have. Call back to Week 6's potlatch, where invited witnesses confirmed a claim in public; here an audience judged a dispute in public. DO: ask pairs which of the three routes a song contest most resembles and what makes it hard to fit into only one; collect both readings and keep the question open, because the course does not key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canonical example from Dataset A, the illustrative running site. The manager's stall assignments make each vendor set up where the manager says, which is power. Vendors accept the assignments and the fee as rightful, so the power is authority, and the vendors' association's vote on the rules is the legitimacy. Field-note entry 3, 8:00 a.m., records the bell, Bell's rung, and first sales within a minute; entry 1, 7:40 a.m., records no money changing hands though two shoppers wait. The vendor in the illustrative interview says you sell before the bell, people talk: gossip keeps the rule. 2 of the 10 entries show the manager acting, so 2 ÷ 10 × 100 = 20 percent, and 4 of the 50 coded exchanges were redistribution, so 4 ÷ 50 × 100 = 8 percent. DO: pause before each step, collect predictions, then reveal.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farmers' market of 24 stalls has a manager who assigns stalls, collects a weekly fee, and rings an opening bell, and a vendors' association that votes on the rules. Is the manager's power authority? Which of band, tribe, chiefdom, and state is the market? Compare the response with the vetted reading: the manager holds authority whose legitimacy comes from the association's vote, and Service's types describe whole societies, so the market is none of them. The likely error is calling the manager a chief and the market a chiefdom, or describing a band as an earlier, simpler stage than a state. Correct it by hand.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Power is the ability to make others act; authority is power people accept as rightful; legitimacy is the acceptance that turns one into the other. Band, tribe, chiefdom, and state are Service's model for comparing leadership, never a ladder, and a chiefdom is not a small state. Fried's scheme asks whether access to prestige and to basic resources is equal. Gossip, ridicule, shunning, and the threat of supernatural sanction keep order alongside law. Negotiation, mediation, and adjudication differ in who decides. At the market, 2 of 10 entries show the manager acting, 20 percent, and 4 of 50 exchanges, 8 percent, ran through the Pantry crate. Next week, Week 8, the Midterm Review and Exam, reviews Weeks 1 to 7. DO: have each student write the one distinction from this week they would most want on a review sheet.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gets to decide?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7 · Political Organization, Power, and Inequality</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7 · WHO DECIDES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Two people, one group</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CAMPUS HIKING CLUB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24 stalls, one manager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A ·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Power versus authority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Power</a:t>
            </a:r>
          </a:p>
          <a:p>
            <a:pPr algn="l" marL="342900" indent="-342900">
              <a:spcBef>
                <a:spcPts val="0"/>
              </a:spcBef>
              <a:spcAft>
                <a:spcPts val="800"/>
              </a:spcAft>
              <a:buChar char="•"/>
            </a:pPr>
            <a:r>
              <a:rPr sz="1800">
                <a:solidFill>
                  <a:srgbClr val="FFFFFF"/>
                </a:solidFill>
                <a:latin typeface="Calibri"/>
              </a:rPr>
              <a:t>Makes others act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Authority</a:t>
            </a:r>
          </a:p>
          <a:p>
            <a:pPr algn="l" marL="342900" indent="-342900">
              <a:spcBef>
                <a:spcPts val="0"/>
              </a:spcBef>
              <a:spcAft>
                <a:spcPts val="800"/>
              </a:spcAft>
              <a:buChar char="•"/>
            </a:pPr>
            <a:r>
              <a:rPr sz="1800">
                <a:solidFill>
                  <a:srgbClr val="FFFFFF"/>
                </a:solidFill>
                <a:latin typeface="Calibri"/>
              </a:rPr>
              <a:t>Power accepted as rightful</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5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types, no ladder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Band: small, mobile, leads by influence</a:t>
            </a:r>
          </a:p>
          <a:p>
            <a:pPr algn="l" marL="342900" indent="-342900">
              <a:spcBef>
                <a:spcPts val="0"/>
              </a:spcBef>
              <a:spcAft>
                <a:spcPts val="800"/>
              </a:spcAft>
              <a:buChar char="•"/>
            </a:pPr>
            <a:r>
              <a:rPr sz="1800">
                <a:solidFill>
                  <a:srgbClr val="FFFFFF"/>
                </a:solidFill>
                <a:latin typeface="Calibri"/>
              </a:rPr>
              <a:t>Tribe: linked villages, no power to force</a:t>
            </a:r>
          </a:p>
          <a:p>
            <a:pPr algn="l" marL="342900" indent="-342900">
              <a:spcBef>
                <a:spcPts val="0"/>
              </a:spcBef>
              <a:spcAft>
                <a:spcPts val="800"/>
              </a:spcAft>
              <a:buChar char="•"/>
            </a:pPr>
            <a:r>
              <a:rPr sz="1800">
                <a:solidFill>
                  <a:srgbClr val="FFFFFF"/>
                </a:solidFill>
                <a:latin typeface="Calibri"/>
              </a:rPr>
              <a:t>Chiefdom: hereditary office, several communities</a:t>
            </a:r>
          </a:p>
          <a:p>
            <a:pPr algn="l" marL="342900" indent="-342900">
              <a:spcBef>
                <a:spcPts val="0"/>
              </a:spcBef>
              <a:spcAft>
                <a:spcPts val="800"/>
              </a:spcAft>
              <a:buChar char="•"/>
            </a:pPr>
            <a:r>
              <a:rPr sz="1800">
                <a:solidFill>
                  <a:srgbClr val="FFFFFF"/>
                </a:solidFill>
                <a:latin typeface="Calibri"/>
              </a:rPr>
              <a:t>State: taxes, makes law, enforces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NOT A LADDER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leads, and how far?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About 30 people, leader by influence: band</a:t>
            </a:r>
          </a:p>
          <a:p>
            <a:pPr algn="l" marL="342900" indent="-342900">
              <a:spcBef>
                <a:spcPts val="0"/>
              </a:spcBef>
              <a:spcAft>
                <a:spcPts val="800"/>
              </a:spcAft>
              <a:buChar char="•"/>
            </a:pPr>
            <a:r>
              <a:rPr sz="1800">
                <a:solidFill>
                  <a:srgbClr val="FFFFFF"/>
                </a:solidFill>
                <a:latin typeface="Calibri"/>
              </a:rPr>
              <a:t>Elder who cannot force: tribe</a:t>
            </a:r>
          </a:p>
          <a:p>
            <a:pPr algn="l" marL="342900" indent="-342900">
              <a:spcBef>
                <a:spcPts val="0"/>
              </a:spcBef>
              <a:spcAft>
                <a:spcPts val="800"/>
              </a:spcAft>
              <a:buChar char="•"/>
            </a:pPr>
            <a:r>
              <a:rPr sz="1800">
                <a:solidFill>
                  <a:srgbClr val="FFFFFF"/>
                </a:solidFill>
                <a:latin typeface="Calibri"/>
              </a:rPr>
              <a:t>Office over 5 communities: chiefdom</a:t>
            </a:r>
          </a:p>
          <a:p>
            <a:pPr algn="l" marL="342900" indent="-342900">
              <a:spcBef>
                <a:spcPts val="0"/>
              </a:spcBef>
              <a:spcAft>
                <a:spcPts val="800"/>
              </a:spcAft>
              <a:buChar char="•"/>
            </a:pPr>
            <a:r>
              <a:rPr sz="1800">
                <a:solidFill>
                  <a:srgbClr val="FFFFFF"/>
                </a:solidFill>
                <a:latin typeface="Calibri"/>
              </a:rPr>
              <a:t>Taxes, laws, courts: state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SORTING FOUR DESCRIPTIONS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Chiefdom versus state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Chiefdom</a:t>
            </a:r>
          </a:p>
          <a:p>
            <a:pPr algn="l" marL="342900" indent="-342900">
              <a:spcBef>
                <a:spcPts val="0"/>
              </a:spcBef>
              <a:spcAft>
                <a:spcPts val="800"/>
              </a:spcAft>
              <a:buChar char="•"/>
            </a:pPr>
            <a:r>
              <a:rPr sz="1800">
                <a:solidFill>
                  <a:srgbClr val="FFFFFF"/>
                </a:solidFill>
                <a:latin typeface="Calibri"/>
              </a:rPr>
              <a:t>Hereditary office, often redistributes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State</a:t>
            </a:r>
          </a:p>
          <a:p>
            <a:pPr algn="l" marL="342900" indent="-342900">
              <a:spcBef>
                <a:spcPts val="0"/>
              </a:spcBef>
              <a:spcAft>
                <a:spcPts val="800"/>
              </a:spcAft>
              <a:buChar char="•"/>
            </a:pPr>
            <a:r>
              <a:rPr sz="1800">
                <a:solidFill>
                  <a:srgbClr val="FFFFFF"/>
                </a:solidFill>
                <a:latin typeface="Calibri"/>
              </a:rPr>
              <a:t>Central government taxes and enforces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TWO TRAPS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Prestige versus basic resources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Egalitarian: prestige open to all able</a:t>
            </a:r>
          </a:p>
          <a:p>
            <a:pPr algn="l" marL="342900" indent="-342900">
              <a:spcBef>
                <a:spcPts val="0"/>
              </a:spcBef>
              <a:spcAft>
                <a:spcPts val="800"/>
              </a:spcAft>
              <a:buChar char="•"/>
            </a:pPr>
            <a:r>
              <a:rPr sz="1800">
                <a:solidFill>
                  <a:srgbClr val="FFFFFF"/>
                </a:solidFill>
                <a:latin typeface="Calibri"/>
              </a:rPr>
              <a:t>Rank: fewer seats than able people</a:t>
            </a:r>
          </a:p>
          <a:p>
            <a:pPr algn="l" marL="342900" indent="-342900">
              <a:spcBef>
                <a:spcPts val="0"/>
              </a:spcBef>
              <a:spcAft>
                <a:spcPts val="800"/>
              </a:spcAft>
              <a:buChar char="•"/>
            </a:pPr>
            <a:r>
              <a:rPr sz="1800">
                <a:solidFill>
                  <a:srgbClr val="FFFFFF"/>
                </a:solidFill>
                <a:latin typeface="Calibri"/>
              </a:rPr>
              <a:t>Stratified: unequal access to basic resources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5 · FRIED'S SCHEME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Egalitarian is not identical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Equal access to prestige and resources</a:t>
            </a:r>
          </a:p>
          <a:p>
            <a:pPr algn="l" marL="342900" indent="-342900">
              <a:spcBef>
                <a:spcPts val="0"/>
              </a:spcBef>
              <a:spcAft>
                <a:spcPts val="800"/>
              </a:spcAft>
              <a:buChar char="•"/>
            </a:pPr>
            <a:r>
              <a:rPr sz="1800">
                <a:solidFill>
                  <a:srgbClr val="FFFFFF"/>
                </a:solidFill>
                <a:latin typeface="Calibri"/>
              </a:rPr>
              <a:t>For people of the same age and gender</a:t>
            </a:r>
          </a:p>
          <a:p>
            <a:pPr algn="l" marL="342900" indent="-342900">
              <a:spcBef>
                <a:spcPts val="0"/>
              </a:spcBef>
              <a:spcAft>
                <a:spcPts val="800"/>
              </a:spcAft>
              <a:buChar char="•"/>
            </a:pPr>
            <a:r>
              <a:rPr sz="1800">
                <a:solidFill>
                  <a:srgbClr val="FFFFFF"/>
                </a:solidFill>
                <a:latin typeface="Calibri"/>
              </a:rPr>
              <a:t>People still differ in skill and role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5 · THE TRAP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Order without a referee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Ridicule, gossip, shunning</a:t>
            </a:r>
          </a:p>
          <a:p>
            <a:pPr algn="l" marL="342900" indent="-342900">
              <a:spcBef>
                <a:spcPts val="0"/>
              </a:spcBef>
              <a:spcAft>
                <a:spcPts val="800"/>
              </a:spcAft>
              <a:buChar char="•"/>
            </a:pPr>
            <a:r>
              <a:rPr sz="1800">
                <a:solidFill>
                  <a:srgbClr val="FFFFFF"/>
                </a:solidFill>
                <a:latin typeface="Calibri"/>
              </a:rPr>
              <a:t>Threat of supernatural sanction</a:t>
            </a:r>
          </a:p>
          <a:p>
            <a:pPr algn="l" marL="342900" indent="-342900">
              <a:spcBef>
                <a:spcPts val="0"/>
              </a:spcBef>
              <a:spcAft>
                <a:spcPts val="800"/>
              </a:spcAft>
              <a:buChar char="•"/>
            </a:pPr>
            <a:r>
              <a:rPr sz="1800">
                <a:solidFill>
                  <a:srgbClr val="FFFFFF"/>
                </a:solidFill>
                <a:latin typeface="Calibri"/>
              </a:rPr>
              <a:t>Law: formal rules a recognized authority enforces</a:t>
            </a:r>
          </a:p>
          <a:p>
            <a:pPr algn="l" marL="342900" indent="-342900">
              <a:spcBef>
                <a:spcPts val="0"/>
              </a:spcBef>
              <a:spcAft>
                <a:spcPts val="800"/>
              </a:spcAft>
              <a:buChar char="•"/>
            </a:pPr>
            <a:r>
              <a:rPr sz="1800">
                <a:solidFill>
                  <a:srgbClr val="FFFFFF"/>
                </a:solidFill>
                <a:latin typeface="Calibri"/>
              </a:rPr>
              <a:t>Park: 3 informal ways, 1 law</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KEEPING ORDER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makes the final call?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Negotiation: the parties settle it</a:t>
            </a:r>
          </a:p>
          <a:p>
            <a:pPr algn="l" marL="342900" indent="-342900">
              <a:spcBef>
                <a:spcPts val="0"/>
              </a:spcBef>
              <a:spcAft>
                <a:spcPts val="800"/>
              </a:spcAft>
              <a:buChar char="•"/>
            </a:pPr>
            <a:r>
              <a:rPr sz="1800">
                <a:solidFill>
                  <a:srgbClr val="FFFFFF"/>
                </a:solidFill>
                <a:latin typeface="Calibri"/>
              </a:rPr>
              <a:t>Mediation: a third party helps</a:t>
            </a:r>
          </a:p>
          <a:p>
            <a:pPr algn="l" marL="342900" indent="-342900">
              <a:spcBef>
                <a:spcPts val="0"/>
              </a:spcBef>
              <a:spcAft>
                <a:spcPts val="800"/>
              </a:spcAft>
              <a:buChar char="•"/>
            </a:pPr>
            <a:r>
              <a:rPr sz="1800">
                <a:solidFill>
                  <a:srgbClr val="FFFFFF"/>
                </a:solidFill>
                <a:latin typeface="Calibri"/>
              </a:rPr>
              <a:t>Adjudication: a third party decides</a:t>
            </a:r>
          </a:p>
          <a:p>
            <a:pPr algn="l" marL="342900" indent="-342900">
              <a:spcBef>
                <a:spcPts val="0"/>
              </a:spcBef>
              <a:spcAft>
                <a:spcPts val="800"/>
              </a:spcAft>
              <a:buChar char="•"/>
            </a:pPr>
            <a:r>
              <a:rPr sz="1800">
                <a:solidFill>
                  <a:srgbClr val="FFFFFF"/>
                </a:solidFill>
                <a:latin typeface="Calibri"/>
              </a:rPr>
              <a:t>Fence repair: 600 dollars, split 300 each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5 · THREE ROUTES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Disputes settled in song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Early twentieth-century accounts</a:t>
            </a:r>
          </a:p>
          <a:p>
            <a:pPr algn="l" marL="342900" indent="-342900">
              <a:spcBef>
                <a:spcPts val="0"/>
              </a:spcBef>
              <a:spcAft>
                <a:spcPts val="800"/>
              </a:spcAft>
              <a:buChar char="•"/>
            </a:pPr>
            <a:r>
              <a:rPr sz="1800">
                <a:solidFill>
                  <a:srgbClr val="FFFFFF"/>
                </a:solidFill>
                <a:latin typeface="Calibri"/>
              </a:rPr>
              <a:t>Inuit communities, parts of the Arctic</a:t>
            </a:r>
          </a:p>
          <a:p>
            <a:pPr algn="l" marL="342900" indent="-342900">
              <a:spcBef>
                <a:spcPts val="0"/>
              </a:spcBef>
              <a:spcAft>
                <a:spcPts val="800"/>
              </a:spcAft>
              <a:buChar char="•"/>
            </a:pPr>
            <a:r>
              <a:rPr sz="1800">
                <a:solidFill>
                  <a:srgbClr val="FFFFFF"/>
                </a:solidFill>
                <a:latin typeface="Calibri"/>
              </a:rPr>
              <a:t>Public song contests, judged by the audience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5 · A DOCUMENTED FORM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Authority at 24 stalls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Manager: stalls, fee, bell = authority</a:t>
            </a:r>
          </a:p>
          <a:p>
            <a:pPr algn="l" marL="342900" indent="-342900">
              <a:spcBef>
                <a:spcPts val="0"/>
              </a:spcBef>
              <a:spcAft>
                <a:spcPts val="800"/>
              </a:spcAft>
              <a:buChar char="•"/>
            </a:pPr>
            <a:r>
              <a:rPr sz="1800">
                <a:solidFill>
                  <a:srgbClr val="FFFFFF"/>
                </a:solidFill>
                <a:latin typeface="Calibri"/>
              </a:rPr>
              <a:t>Association's vote = legitimacy</a:t>
            </a:r>
          </a:p>
          <a:p>
            <a:pPr algn="l" marL="342900" indent="-342900">
              <a:spcBef>
                <a:spcPts val="0"/>
              </a:spcBef>
              <a:spcAft>
                <a:spcPts val="800"/>
              </a:spcAft>
              <a:buChar char="•"/>
            </a:pPr>
            <a:r>
              <a:rPr sz="1800">
                <a:solidFill>
                  <a:srgbClr val="FFFFFF"/>
                </a:solidFill>
                <a:latin typeface="Calibri"/>
              </a:rPr>
              <a:t>2 of 10 entries: 20 percent</a:t>
            </a:r>
          </a:p>
          <a:p>
            <a:pPr algn="l" marL="342900" indent="-342900">
              <a:spcBef>
                <a:spcPts val="0"/>
              </a:spcBef>
              <a:spcAft>
                <a:spcPts val="800"/>
              </a:spcAft>
              <a:buChar char="•"/>
            </a:pPr>
            <a:r>
              <a:rPr sz="1800">
                <a:solidFill>
                  <a:srgbClr val="FFFFFF"/>
                </a:solidFill>
                <a:latin typeface="Calibri"/>
              </a:rPr>
              <a:t>Redistribution: 4 ÷ 50 × 100 = 8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MARKET'S GOVERNANCE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market-governance prompt</a:t>
            </a:r>
          </a:p>
          <a:p>
            <a:pPr algn="l" marL="342900" indent="-342900">
              <a:spcBef>
                <a:spcPts val="0"/>
              </a:spcBef>
              <a:spcAft>
                <a:spcPts val="800"/>
              </a:spcAft>
              <a:buChar char="•"/>
            </a:pPr>
            <a:r>
              <a:rPr sz="1800">
                <a:solidFill>
                  <a:srgbClr val="FFFFFF"/>
                </a:solidFill>
                <a:latin typeface="Calibri"/>
              </a:rPr>
              <a:t>Check: is the manager called a chief?</a:t>
            </a:r>
          </a:p>
          <a:p>
            <a:pPr algn="l" marL="342900" indent="-342900">
              <a:spcBef>
                <a:spcPts val="0"/>
              </a:spcBef>
              <a:spcAft>
                <a:spcPts val="800"/>
              </a:spcAft>
              <a:buChar char="•"/>
            </a:pPr>
            <a:r>
              <a:rPr sz="1800">
                <a:solidFill>
                  <a:srgbClr val="FFFFFF"/>
                </a:solidFill>
                <a:latin typeface="Calibri"/>
              </a:rPr>
              <a:t>Check: band ranked below state?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gets to decide?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Legitimacy makes authority</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Power, authority, legitimacy</a:t>
            </a:r>
          </a:p>
          <a:p>
            <a:pPr algn="l" marL="342900" indent="-342900">
              <a:spcBef>
                <a:spcPts val="0"/>
              </a:spcBef>
              <a:spcAft>
                <a:spcPts val="800"/>
              </a:spcAft>
              <a:buChar char="•"/>
            </a:pPr>
            <a:r>
              <a:rPr sz="1800">
                <a:solidFill>
                  <a:srgbClr val="FFFFFF"/>
                </a:solidFill>
                <a:latin typeface="Calibri"/>
              </a:rPr>
              <a:t>Two models, never ladders</a:t>
            </a:r>
          </a:p>
          <a:p>
            <a:pPr algn="l" marL="342900" indent="-342900">
              <a:spcBef>
                <a:spcPts val="0"/>
              </a:spcBef>
              <a:spcAft>
                <a:spcPts val="800"/>
              </a:spcAft>
              <a:buChar char="•"/>
            </a:pPr>
            <a:r>
              <a:rPr sz="1800">
                <a:solidFill>
                  <a:srgbClr val="FFFFFF"/>
                </a:solidFill>
                <a:latin typeface="Calibri"/>
              </a:rPr>
              <a:t>Social control, three routes</a:t>
            </a:r>
          </a:p>
          <a:p>
            <a:pPr algn="l" marL="342900" indent="-342900">
              <a:spcBef>
                <a:spcPts val="0"/>
              </a:spcBef>
              <a:spcAft>
                <a:spcPts val="800"/>
              </a:spcAft>
              <a:buChar char="•"/>
            </a:pPr>
            <a:r>
              <a:rPr sz="1800">
                <a:solidFill>
                  <a:srgbClr val="FFFFFF"/>
                </a:solidFill>
                <a:latin typeface="Calibri"/>
              </a:rPr>
              <a:t>Next: Midterm Review &amp; Exam</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gets to decide?</dc:title>
  <dc:subject>Who gets to decide? — Week 07</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